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387" r:id="rId4"/>
    <p:sldId id="388" r:id="rId5"/>
    <p:sldId id="390" r:id="rId6"/>
    <p:sldId id="389" r:id="rId7"/>
    <p:sldId id="391" r:id="rId8"/>
    <p:sldId id="352" r:id="rId9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6625" autoAdjust="0"/>
  </p:normalViewPr>
  <p:slideViewPr>
    <p:cSldViewPr>
      <p:cViewPr>
        <p:scale>
          <a:sx n="100" d="100"/>
          <a:sy n="100" d="100"/>
        </p:scale>
        <p:origin x="-1123" y="1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>
                <a:latin typeface="Arial" pitchFamily="34" charset="0"/>
                <a:cs typeface="Arial" pitchFamily="34" charset="0"/>
              </a:rPr>
              <a:t>Motivation of Further </a:t>
            </a:r>
            <a:r>
              <a:rPr lang="en-US" altLang="zh-CN" sz="3200">
                <a:latin typeface="Arial" pitchFamily="34" charset="0"/>
                <a:cs typeface="Arial" pitchFamily="34" charset="0"/>
              </a:rPr>
              <a:t>MIMO </a:t>
            </a:r>
            <a:r>
              <a:rPr lang="en-US" altLang="zh-CN" sz="3200" smtClean="0">
                <a:latin typeface="Arial" pitchFamily="34" charset="0"/>
                <a:cs typeface="Arial" pitchFamily="34" charset="0"/>
              </a:rPr>
              <a:t>Enhancements </a:t>
            </a:r>
            <a:r>
              <a:rPr lang="en-US" altLang="zh-CN" sz="3200" dirty="0">
                <a:latin typeface="Arial" pitchFamily="34" charset="0"/>
                <a:cs typeface="Arial" pitchFamily="34" charset="0"/>
              </a:rPr>
              <a:t>in Rel-17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2060"/>
                </a:solidFill>
                <a:latin typeface="Calibri" pitchFamily="34" charset="0"/>
              </a:rPr>
              <a:t>CATT</a:t>
            </a:r>
            <a:endParaRPr lang="en-US" altLang="zh-CN" sz="2800" dirty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2800" dirty="0">
                <a:solidFill>
                  <a:srgbClr val="002060"/>
                </a:solidFill>
                <a:latin typeface="Calibri" pitchFamily="34" charset="0"/>
              </a:rPr>
              <a:t>							</a:t>
            </a:r>
          </a:p>
          <a:p>
            <a:endParaRPr lang="en-US" altLang="zh-CN" sz="2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RP-191148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#84</a:t>
            </a: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Newport Beach, California, USA</a:t>
            </a:r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June 3 </a:t>
            </a:r>
            <a:r>
              <a:rPr lang="en-US" sz="1600" b="1" cap="small">
                <a:solidFill>
                  <a:schemeClr val="accent6">
                    <a:lumMod val="60000"/>
                    <a:lumOff val="40000"/>
                  </a:schemeClr>
                </a:solidFill>
              </a:rPr>
              <a:t>– </a:t>
            </a:r>
            <a:r>
              <a:rPr lang="en-US" sz="1600" b="1" cap="small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6, </a:t>
            </a:r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2019</a:t>
            </a:r>
          </a:p>
          <a:p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GB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Item</a:t>
            </a:r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 </a:t>
            </a:r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8</a:t>
            </a:r>
            <a:endParaRPr lang="zh-CN" altLang="en-US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 MIMO performance is lagging behind DL</a:t>
            </a:r>
          </a:p>
          <a:p>
            <a:pPr lvl="1"/>
            <a:r>
              <a:rPr lang="en-US" dirty="0" smtClean="0"/>
              <a:t>The core features of NR UL MIMO are inherited from that of LTE</a:t>
            </a:r>
          </a:p>
          <a:p>
            <a:pPr lvl="1"/>
            <a:r>
              <a:rPr lang="en-US" dirty="0" smtClean="0"/>
              <a:t>No major UL enhancement over years and the UL system has been stagnant over several releases (LTE and NR)</a:t>
            </a:r>
          </a:p>
          <a:p>
            <a:pPr lvl="1"/>
            <a:r>
              <a:rPr lang="en-US" dirty="0" smtClean="0"/>
              <a:t>Limited UL coverage and lower throughput compared to DL,  potential performance bottleneck</a:t>
            </a:r>
          </a:p>
          <a:p>
            <a:endParaRPr lang="en-US" dirty="0" smtClean="0"/>
          </a:p>
          <a:p>
            <a:r>
              <a:rPr lang="en-US" dirty="0" smtClean="0"/>
              <a:t>UL MIMO enhancement motivated by </a:t>
            </a:r>
          </a:p>
          <a:p>
            <a:pPr lvl="1"/>
            <a:r>
              <a:rPr lang="en-US" dirty="0" smtClean="0"/>
              <a:t>New deployment scenarios</a:t>
            </a:r>
          </a:p>
          <a:p>
            <a:pPr lvl="1"/>
            <a:r>
              <a:rPr lang="en-US" dirty="0" smtClean="0"/>
              <a:t>New use cases</a:t>
            </a:r>
          </a:p>
          <a:p>
            <a:pPr lvl="1"/>
            <a:r>
              <a:rPr lang="en-US" dirty="0" smtClean="0"/>
              <a:t>New carrier frequency</a:t>
            </a:r>
          </a:p>
          <a:p>
            <a:pPr lvl="1"/>
            <a:r>
              <a:rPr lang="en-US" dirty="0" smtClean="0"/>
              <a:t>New system bandwidth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59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u="sng" dirty="0" smtClean="0"/>
              <a:t>Beyond </a:t>
            </a:r>
            <a:r>
              <a:rPr lang="en-US" sz="1800" u="sng" dirty="0"/>
              <a:t>52.6GHz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Higher dimension digital MIMO precoding due to reduced wavelength and more compact antenna array</a:t>
            </a:r>
          </a:p>
          <a:p>
            <a:pPr lvl="1"/>
            <a:r>
              <a:rPr lang="en-US" dirty="0" smtClean="0"/>
              <a:t>Advanced analog beamforming with greater number of beams, coverage, flexibility, and overhead reduction</a:t>
            </a:r>
          </a:p>
          <a:p>
            <a:r>
              <a:rPr lang="en-US" sz="1800" u="sng" dirty="0" smtClean="0"/>
              <a:t>Ultra-high-density scenario </a:t>
            </a:r>
            <a:endParaRPr lang="en-US" sz="1800" dirty="0"/>
          </a:p>
          <a:p>
            <a:pPr lvl="1"/>
            <a:r>
              <a:rPr lang="en-US" dirty="0" smtClean="0"/>
              <a:t>Very high user density and low mobility</a:t>
            </a:r>
          </a:p>
          <a:p>
            <a:pPr lvl="1"/>
            <a:r>
              <a:rPr lang="en-US" dirty="0" smtClean="0"/>
              <a:t>Very high UL data rate requirement due to </a:t>
            </a:r>
            <a:r>
              <a:rPr lang="en-US" sz="1800" dirty="0" smtClean="0"/>
              <a:t>e.g.  </a:t>
            </a:r>
            <a:r>
              <a:rPr lang="en-US" sz="1800" dirty="0"/>
              <a:t>video surveillance, </a:t>
            </a:r>
            <a:r>
              <a:rPr lang="en-US" sz="1800" dirty="0" smtClean="0"/>
              <a:t>uploading</a:t>
            </a:r>
            <a:r>
              <a:rPr lang="en-US" dirty="0" smtClean="0"/>
              <a:t>, AR/VR, wireless data center access </a:t>
            </a:r>
            <a:r>
              <a:rPr lang="en-US" dirty="0" err="1" smtClean="0"/>
              <a:t>etc</a:t>
            </a:r>
            <a:endParaRPr lang="en-US" sz="1800" dirty="0" smtClean="0"/>
          </a:p>
          <a:p>
            <a:r>
              <a:rPr lang="en-US" sz="1800" u="sng" dirty="0" smtClean="0"/>
              <a:t>IAB</a:t>
            </a:r>
            <a:r>
              <a:rPr lang="en-US" sz="1800" u="sng" dirty="0"/>
              <a:t>: </a:t>
            </a:r>
          </a:p>
          <a:p>
            <a:pPr lvl="1"/>
            <a:r>
              <a:rPr lang="en-US" dirty="0"/>
              <a:t>Higher-order </a:t>
            </a:r>
            <a:r>
              <a:rPr lang="en-US" dirty="0" smtClean="0"/>
              <a:t>MIMO (e.g. beyond 4Tx) to achieve high data rate</a:t>
            </a:r>
          </a:p>
          <a:p>
            <a:r>
              <a:rPr lang="en-US" sz="1800" u="sng" dirty="0" smtClean="0"/>
              <a:t>V2X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Multi-beam related enhancements in FR2 e.g</a:t>
            </a:r>
            <a:r>
              <a:rPr lang="en-US" dirty="0"/>
              <a:t>. </a:t>
            </a:r>
            <a:r>
              <a:rPr lang="en-US" dirty="0" smtClean="0"/>
              <a:t>panel TX identification and selection, fast RX panel/RSU selection and switching </a:t>
            </a:r>
            <a:endParaRPr lang="en-US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29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u="sng" dirty="0" smtClean="0"/>
              <a:t>Multi-panel UE</a:t>
            </a:r>
          </a:p>
          <a:p>
            <a:pPr lvl="1"/>
            <a:r>
              <a:rPr lang="en-US" dirty="0" smtClean="0"/>
              <a:t>NR currently only supports single panel UL transmission,  to a single TRP</a:t>
            </a:r>
          </a:p>
          <a:p>
            <a:pPr lvl="1"/>
            <a:r>
              <a:rPr lang="en-US" dirty="0" smtClean="0"/>
              <a:t>Enhancement on multi-panel joint transmission, potentially to  one or different TRP, are promising for spectral efficiency and link robustness</a:t>
            </a:r>
          </a:p>
          <a:p>
            <a:pPr lvl="1"/>
            <a:r>
              <a:rPr lang="en-US" dirty="0" smtClean="0"/>
              <a:t>Applicable in </a:t>
            </a:r>
            <a:r>
              <a:rPr lang="en-US" dirty="0" err="1" smtClean="0"/>
              <a:t>eMBB</a:t>
            </a:r>
            <a:r>
              <a:rPr lang="en-US" dirty="0" smtClean="0"/>
              <a:t> and URLLC</a:t>
            </a:r>
          </a:p>
          <a:p>
            <a:r>
              <a:rPr lang="en-US" sz="1800" u="sng" dirty="0" smtClean="0"/>
              <a:t>Indoor deployment</a:t>
            </a:r>
          </a:p>
          <a:p>
            <a:pPr lvl="1"/>
            <a:r>
              <a:rPr lang="en-US" dirty="0" smtClean="0"/>
              <a:t>Frequency-selective precoding due to much wider system bandwidth than LTE</a:t>
            </a:r>
          </a:p>
          <a:p>
            <a:r>
              <a:rPr lang="en-US" sz="1800" u="sng" dirty="0" smtClean="0"/>
              <a:t>AI </a:t>
            </a:r>
            <a:r>
              <a:rPr lang="en-US" sz="1800" u="sng" dirty="0"/>
              <a:t>&amp; ML</a:t>
            </a:r>
          </a:p>
          <a:p>
            <a:pPr lvl="1"/>
            <a:r>
              <a:rPr lang="en-US" dirty="0"/>
              <a:t>Network operation is becoming too complicated as the number of configuration parameters keep increasing; </a:t>
            </a:r>
          </a:p>
          <a:p>
            <a:pPr lvl="1"/>
            <a:r>
              <a:rPr lang="en-US" dirty="0"/>
              <a:t>RAN-side overhead causing severe congestion/latency/interference</a:t>
            </a:r>
          </a:p>
          <a:p>
            <a:pPr lvl="1"/>
            <a:r>
              <a:rPr lang="en-US" dirty="0"/>
              <a:t>A decentralized network topology,  toward self-learning, prediction, and adaptation toward better energy-efficiency, overhead reduction, faster and more agile beam management 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919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Enhancement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UL frequency selective precoding </a:t>
            </a:r>
          </a:p>
          <a:p>
            <a:r>
              <a:rPr lang="en-US" dirty="0" smtClean="0"/>
              <a:t>Higher-order </a:t>
            </a:r>
            <a:r>
              <a:rPr lang="en-US" dirty="0"/>
              <a:t>UL-MIMO beyond 4Tx 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/>
              <a:t>e.g. V2X UE/RSU, IAB, beyond 52.6GHz), including SRS and PUSCH enhancements</a:t>
            </a:r>
          </a:p>
          <a:p>
            <a:r>
              <a:rPr lang="en-US" dirty="0" smtClean="0"/>
              <a:t>Higher-order MU-MIMO  </a:t>
            </a:r>
          </a:p>
          <a:p>
            <a:pPr lvl="1"/>
            <a:r>
              <a:rPr lang="en-US" dirty="0" smtClean="0"/>
              <a:t>Targeting </a:t>
            </a:r>
            <a:r>
              <a:rPr lang="en-US" dirty="0"/>
              <a:t>ultra-density indoor deployment </a:t>
            </a:r>
          </a:p>
          <a:p>
            <a:r>
              <a:rPr lang="en-US" dirty="0" smtClean="0"/>
              <a:t>Beam management enhancements with multi-panel TX and multi-panel/TRP RX</a:t>
            </a:r>
          </a:p>
          <a:p>
            <a:pPr lvl="1"/>
            <a:r>
              <a:rPr lang="en-US" dirty="0" smtClean="0"/>
              <a:t>Targeting </a:t>
            </a:r>
            <a:r>
              <a:rPr lang="en-US" dirty="0"/>
              <a:t>FR2 considering multi-panel, multi-site and multi-RSU scenario</a:t>
            </a:r>
          </a:p>
          <a:p>
            <a:r>
              <a:rPr lang="en-US" dirty="0" smtClean="0"/>
              <a:t>Study and evaluate decentralized </a:t>
            </a:r>
            <a:r>
              <a:rPr lang="en-US" dirty="0"/>
              <a:t>network topology, protocol and interfaces that enable self-learning, prediction and adaptation based on </a:t>
            </a:r>
            <a:r>
              <a:rPr lang="en-US" dirty="0" smtClean="0"/>
              <a:t>AI/ML</a:t>
            </a:r>
          </a:p>
          <a:p>
            <a:pPr lvl="1"/>
            <a:r>
              <a:rPr lang="en-US" dirty="0" smtClean="0"/>
              <a:t>Targeting overhead reduction (e.g. RS overhead, CSI/beam management overhead) as a first stage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94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 Rel.17 Enhancement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Evaluate, identify and specify </a:t>
            </a:r>
            <a:r>
              <a:rPr lang="en-US" dirty="0" smtClean="0">
                <a:solidFill>
                  <a:schemeClr val="tx1"/>
                </a:solidFill>
              </a:rPr>
              <a:t>UL MIMO </a:t>
            </a:r>
            <a:r>
              <a:rPr lang="en-US" dirty="0">
                <a:solidFill>
                  <a:schemeClr val="tx1"/>
                </a:solidFill>
              </a:rPr>
              <a:t>enhancements in both digital and analog beamforming 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Specify frequency-selective UL precoding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Specify higher-dimension UL-MIMO beyond 4port </a:t>
            </a:r>
            <a:r>
              <a:rPr lang="en-US" dirty="0">
                <a:solidFill>
                  <a:schemeClr val="tx1"/>
                </a:solidFill>
              </a:rPr>
              <a:t>(e.g. V2X UE/RSU, IAB, beyond 52.6GHz), including SRS and PUSCH enhancements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Specify advanced </a:t>
            </a:r>
            <a:r>
              <a:rPr lang="en-US" dirty="0">
                <a:solidFill>
                  <a:schemeClr val="tx1"/>
                </a:solidFill>
              </a:rPr>
              <a:t>analog beamforming targeting FR2 considering multi-panel, multi-site and multi-RSU scenario</a:t>
            </a:r>
          </a:p>
          <a:p>
            <a:pPr lvl="2"/>
            <a:r>
              <a:rPr lang="en-US" sz="1800" dirty="0" smtClean="0">
                <a:solidFill>
                  <a:schemeClr val="tx1"/>
                </a:solidFill>
              </a:rPr>
              <a:t>Fast </a:t>
            </a:r>
            <a:r>
              <a:rPr lang="en-US" sz="1800" dirty="0">
                <a:solidFill>
                  <a:schemeClr val="tx1"/>
                </a:solidFill>
              </a:rPr>
              <a:t>TX panel identification, switching, coordination, including possibly multi-panel coherent joint transmission </a:t>
            </a:r>
          </a:p>
          <a:p>
            <a:pPr lvl="2"/>
            <a:r>
              <a:rPr lang="en-US" sz="1800" dirty="0">
                <a:solidFill>
                  <a:schemeClr val="tx1"/>
                </a:solidFill>
              </a:rPr>
              <a:t>Fast Rx panel/TRP selection and switching at network side (e.g. V2X RSU selection)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Evaluate and specify, if sufficient gain is found, higher-order </a:t>
            </a:r>
            <a:r>
              <a:rPr lang="en-US" dirty="0">
                <a:solidFill>
                  <a:schemeClr val="tx1"/>
                </a:solidFill>
              </a:rPr>
              <a:t>UL MU-MIMO  targeting ultra-density indoor deployment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Study decentralized </a:t>
            </a:r>
            <a:r>
              <a:rPr lang="en-US" dirty="0">
                <a:solidFill>
                  <a:schemeClr val="tx1"/>
                </a:solidFill>
              </a:rPr>
              <a:t>network topology, protocol and interfaces that enable self-learning, prediction and adaptation based on AI/ML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6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10514</TotalTime>
  <Words>529</Words>
  <Application>Microsoft Office PowerPoint</Application>
  <PresentationFormat>全屏显示(4:3)</PresentationFormat>
  <Paragraphs>69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1_Office 主题</vt:lpstr>
      <vt:lpstr>Office 主题</vt:lpstr>
      <vt:lpstr>Motivation of Further MIMO Enhancements in Rel-17</vt:lpstr>
      <vt:lpstr>Motivation</vt:lpstr>
      <vt:lpstr>New deployment Scenarios</vt:lpstr>
      <vt:lpstr>New Deployment Scenarios</vt:lpstr>
      <vt:lpstr>Potential Enhancement Areas</vt:lpstr>
      <vt:lpstr>Draft Rel.17 Enhancement Scope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944</cp:revision>
  <dcterms:created xsi:type="dcterms:W3CDTF">2016-07-17T04:57:15Z</dcterms:created>
  <dcterms:modified xsi:type="dcterms:W3CDTF">2019-05-27T14:25:29Z</dcterms:modified>
</cp:coreProperties>
</file>