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Override1.xml" ContentType="application/vnd.openxmlformats-officedocument.themeOverr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60" r:id="rId1"/>
    <p:sldMasterId id="2147483672" r:id="rId2"/>
  </p:sldMasterIdLst>
  <p:notesMasterIdLst>
    <p:notesMasterId r:id="rId10"/>
  </p:notesMasterIdLst>
  <p:handoutMasterIdLst>
    <p:handoutMasterId r:id="rId11"/>
  </p:handoutMasterIdLst>
  <p:sldIdLst>
    <p:sldId id="373" r:id="rId3"/>
    <p:sldId id="374" r:id="rId4"/>
    <p:sldId id="375" r:id="rId5"/>
    <p:sldId id="378" r:id="rId6"/>
    <p:sldId id="376" r:id="rId7"/>
    <p:sldId id="379" r:id="rId8"/>
    <p:sldId id="352" r:id="rId9"/>
  </p:sldIdLst>
  <p:sldSz cx="9144000" cy="6858000" type="screen4x3"/>
  <p:notesSz cx="7010400" cy="92964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1236"/>
    <a:srgbClr val="2409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471" autoAdjust="0"/>
    <p:restoredTop sz="96625" autoAdjust="0"/>
  </p:normalViewPr>
  <p:slideViewPr>
    <p:cSldViewPr>
      <p:cViewPr>
        <p:scale>
          <a:sx n="93" d="100"/>
          <a:sy n="93" d="100"/>
        </p:scale>
        <p:origin x="-1315" y="14"/>
      </p:cViewPr>
      <p:guideLst>
        <p:guide orient="horz" pos="2160"/>
        <p:guide pos="2880"/>
      </p:guideLst>
    </p:cSldViewPr>
  </p:slideViewPr>
  <p:outlineViewPr>
    <p:cViewPr>
      <p:scale>
        <a:sx n="33" d="100"/>
        <a:sy n="33" d="100"/>
      </p:scale>
      <p:origin x="0" y="3102"/>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21E4B23A-6E3F-4B3E-93D6-273D9CCCF18C}" type="datetimeFigureOut">
              <a:rPr lang="en-US" smtClean="0"/>
              <a:pPr/>
              <a:t>5/27/2019</a:t>
            </a:fld>
            <a:endParaRPr lang="en-US" dirty="0"/>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E75F2AFD-A31E-4510-8BD1-6A174632FA38}" type="slidenum">
              <a:rPr lang="en-US" smtClean="0"/>
              <a:pPr/>
              <a:t>‹#›</a:t>
            </a:fld>
            <a:endParaRPr lang="en-US" dirty="0"/>
          </a:p>
        </p:txBody>
      </p:sp>
    </p:spTree>
    <p:extLst>
      <p:ext uri="{BB962C8B-B14F-4D97-AF65-F5344CB8AC3E}">
        <p14:creationId xmlns:p14="http://schemas.microsoft.com/office/powerpoint/2010/main" val="31355618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zh-CN" altLang="en-US"/>
          </a:p>
        </p:txBody>
      </p:sp>
      <p:sp>
        <p:nvSpPr>
          <p:cNvPr id="3" name="日期占位符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60967FE-9547-433B-9A32-E653B7554F8B}" type="datetimeFigureOut">
              <a:rPr lang="zh-CN" altLang="en-US" smtClean="0"/>
              <a:pPr/>
              <a:t>2019/5/27</a:t>
            </a:fld>
            <a:endParaRPr lang="zh-CN" altLang="en-US"/>
          </a:p>
        </p:txBody>
      </p:sp>
      <p:sp>
        <p:nvSpPr>
          <p:cNvPr id="4" name="幻灯片图像占位符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zh-CN" altLang="en-US"/>
          </a:p>
        </p:txBody>
      </p:sp>
      <p:sp>
        <p:nvSpPr>
          <p:cNvPr id="5" name="备注占位符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F296132-7430-4C93-B37D-4FE1F71F2BDE}" type="slidenum">
              <a:rPr lang="zh-CN" altLang="en-US" smtClean="0"/>
              <a:pPr/>
              <a:t>‹#›</a:t>
            </a:fld>
            <a:endParaRPr lang="zh-CN" altLang="en-US"/>
          </a:p>
        </p:txBody>
      </p:sp>
    </p:spTree>
    <p:extLst>
      <p:ext uri="{BB962C8B-B14F-4D97-AF65-F5344CB8AC3E}">
        <p14:creationId xmlns:p14="http://schemas.microsoft.com/office/powerpoint/2010/main" val="3734003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bwMode="auto">
          <a:noFill/>
          <a:ln>
            <a:solidFill>
              <a:srgbClr val="000000"/>
            </a:solidFill>
            <a:miter lim="800000"/>
            <a:headEnd/>
            <a:tailEnd/>
          </a:ln>
        </p:spPr>
      </p:sp>
      <p:sp>
        <p:nvSpPr>
          <p:cNvPr id="2048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C3696B-CE47-47B8-9542-E3B74555FAC8}" type="slidenum">
              <a:rPr lang="zh-CN" altLang="en-US" smtClean="0"/>
              <a:pPr fontAlgn="base">
                <a:spcBef>
                  <a:spcPct val="0"/>
                </a:spcBef>
                <a:spcAft>
                  <a:spcPct val="0"/>
                </a:spcAft>
                <a:defRPr/>
              </a:pPr>
              <a:t>1</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solidFill>
                  <a:prstClr val="black"/>
                </a:solidFill>
              </a:rPr>
              <a:pPr/>
              <a:t>7</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a:solidFill>
                  <a:srgbClr val="001236"/>
                </a:solidFill>
              </a:defRPr>
            </a:lvl1pPr>
            <a:lvl2pPr>
              <a:defRPr sz="1800">
                <a:solidFill>
                  <a:srgbClr val="240967"/>
                </a:solidFill>
              </a:defRPr>
            </a:lvl2pPr>
            <a:lvl3pPr>
              <a:defRPr sz="1400">
                <a:solidFill>
                  <a:srgbClr val="7030A0"/>
                </a:solidFill>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359532" y="2852936"/>
            <a:ext cx="8424936" cy="1440160"/>
          </a:xfrm>
        </p:spPr>
        <p:txBody>
          <a:bodyPr rtlCol="0">
            <a:noAutofit/>
          </a:bodyPr>
          <a:lstStyle/>
          <a:p>
            <a:pPr algn="ctr">
              <a:defRPr/>
            </a:pPr>
            <a:r>
              <a:rPr lang="en-US" altLang="zh-CN" sz="3200" dirty="0">
                <a:latin typeface="Arial" pitchFamily="34" charset="0"/>
                <a:cs typeface="Arial" pitchFamily="34" charset="0"/>
              </a:rPr>
              <a:t>Motivation of NR Positioning Enhancements in Rel-17</a:t>
            </a:r>
            <a:endParaRPr lang="zh-CN" altLang="en-US" sz="3200" dirty="0">
              <a:latin typeface="Arial" pitchFamily="34" charset="0"/>
              <a:cs typeface="Arial" pitchFamily="34" charset="0"/>
            </a:endParaRPr>
          </a:p>
        </p:txBody>
      </p:sp>
      <p:sp>
        <p:nvSpPr>
          <p:cNvPr id="5" name="TextBox 4"/>
          <p:cNvSpPr txBox="1"/>
          <p:nvPr/>
        </p:nvSpPr>
        <p:spPr>
          <a:xfrm>
            <a:off x="7240556" y="671804"/>
            <a:ext cx="1903444" cy="400110"/>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000" b="1" dirty="0" smtClean="0">
                <a:solidFill>
                  <a:schemeClr val="accent6">
                    <a:lumMod val="60000"/>
                    <a:lumOff val="40000"/>
                  </a:schemeClr>
                </a:solidFill>
              </a:rPr>
              <a:t>RP-191147</a:t>
            </a:r>
            <a:endParaRPr lang="zh-CN" altLang="en-US" sz="2000" b="1" dirty="0" smtClean="0">
              <a:solidFill>
                <a:schemeClr val="accent6">
                  <a:lumMod val="60000"/>
                  <a:lumOff val="40000"/>
                </a:schemeClr>
              </a:solidFill>
            </a:endParaRPr>
          </a:p>
        </p:txBody>
      </p:sp>
      <p:sp>
        <p:nvSpPr>
          <p:cNvPr id="6" name="TextBox 5"/>
          <p:cNvSpPr txBox="1"/>
          <p:nvPr/>
        </p:nvSpPr>
        <p:spPr>
          <a:xfrm>
            <a:off x="317241" y="765109"/>
            <a:ext cx="5710336" cy="1323439"/>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1600" b="1" dirty="0" smtClean="0">
                <a:solidFill>
                  <a:schemeClr val="accent6">
                    <a:lumMod val="60000"/>
                    <a:lumOff val="40000"/>
                  </a:schemeClr>
                </a:solidFill>
              </a:rPr>
              <a:t>3GPP TSG RAN WG Meeting #84</a:t>
            </a:r>
          </a:p>
          <a:p>
            <a:r>
              <a:rPr lang="en-US" sz="1600" b="1" cap="small" dirty="0">
                <a:solidFill>
                  <a:schemeClr val="accent6">
                    <a:lumMod val="60000"/>
                    <a:lumOff val="40000"/>
                  </a:schemeClr>
                </a:solidFill>
              </a:rPr>
              <a:t>Newport Beach, California, USA</a:t>
            </a:r>
            <a:endParaRPr lang="en-US" sz="1600" dirty="0">
              <a:solidFill>
                <a:schemeClr val="accent6">
                  <a:lumMod val="60000"/>
                  <a:lumOff val="40000"/>
                </a:schemeClr>
              </a:solidFill>
            </a:endParaRPr>
          </a:p>
          <a:p>
            <a:r>
              <a:rPr lang="en-US" sz="1600" b="1" cap="small" dirty="0">
                <a:solidFill>
                  <a:schemeClr val="accent6">
                    <a:lumMod val="60000"/>
                    <a:lumOff val="40000"/>
                  </a:schemeClr>
                </a:solidFill>
              </a:rPr>
              <a:t>June 3 – </a:t>
            </a:r>
            <a:r>
              <a:rPr lang="en-US" sz="1600" b="1" cap="small" dirty="0" smtClean="0">
                <a:solidFill>
                  <a:schemeClr val="accent6">
                    <a:lumMod val="60000"/>
                    <a:lumOff val="40000"/>
                  </a:schemeClr>
                </a:solidFill>
              </a:rPr>
              <a:t>6, </a:t>
            </a:r>
            <a:r>
              <a:rPr lang="en-US" sz="1600" b="1" cap="small" dirty="0" smtClean="0">
                <a:solidFill>
                  <a:schemeClr val="accent6">
                    <a:lumMod val="60000"/>
                    <a:lumOff val="40000"/>
                  </a:schemeClr>
                </a:solidFill>
              </a:rPr>
              <a:t>2019</a:t>
            </a:r>
          </a:p>
          <a:p>
            <a:endParaRPr lang="en-US" sz="1600" dirty="0">
              <a:solidFill>
                <a:schemeClr val="accent6">
                  <a:lumMod val="60000"/>
                  <a:lumOff val="40000"/>
                </a:schemeClr>
              </a:solidFill>
            </a:endParaRPr>
          </a:p>
          <a:p>
            <a:r>
              <a:rPr lang="en-GB" altLang="zh-CN" sz="1600" b="1" dirty="0" smtClean="0">
                <a:solidFill>
                  <a:schemeClr val="accent6">
                    <a:lumMod val="60000"/>
                    <a:lumOff val="40000"/>
                  </a:schemeClr>
                </a:solidFill>
              </a:rPr>
              <a:t>Agenda Item</a:t>
            </a:r>
            <a:r>
              <a:rPr lang="en-US" altLang="zh-CN" sz="1600" b="1" dirty="0" smtClean="0">
                <a:solidFill>
                  <a:schemeClr val="accent6">
                    <a:lumMod val="60000"/>
                    <a:lumOff val="40000"/>
                  </a:schemeClr>
                </a:solidFill>
              </a:rPr>
              <a:t>:  </a:t>
            </a:r>
            <a:r>
              <a:rPr lang="en-US" altLang="zh-CN" sz="1600" b="1" dirty="0">
                <a:solidFill>
                  <a:schemeClr val="accent6">
                    <a:lumMod val="60000"/>
                    <a:lumOff val="40000"/>
                  </a:schemeClr>
                </a:solidFill>
              </a:rPr>
              <a:t>8</a:t>
            </a:r>
            <a:endParaRPr lang="zh-CN" altLang="en-US" sz="2400" b="1" dirty="0" smtClean="0">
              <a:solidFill>
                <a:schemeClr val="accent6">
                  <a:lumMod val="60000"/>
                  <a:lumOff val="40000"/>
                </a:schemeClr>
              </a:solidFill>
            </a:endParaRPr>
          </a:p>
        </p:txBody>
      </p:sp>
      <p:sp>
        <p:nvSpPr>
          <p:cNvPr id="7" name="TextBox 2"/>
          <p:cNvSpPr txBox="1">
            <a:spLocks noChangeArrowheads="1"/>
          </p:cNvSpPr>
          <p:nvPr/>
        </p:nvSpPr>
        <p:spPr bwMode="auto">
          <a:xfrm>
            <a:off x="142875" y="4933617"/>
            <a:ext cx="8858250" cy="1015663"/>
          </a:xfrm>
          <a:prstGeom prst="rect">
            <a:avLst/>
          </a:prstGeom>
          <a:noFill/>
          <a:ln w="9525">
            <a:noFill/>
            <a:miter lim="800000"/>
            <a:headEnd/>
            <a:tailEnd/>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smtClean="0">
                <a:solidFill>
                  <a:srgbClr val="0070C0"/>
                </a:solidFill>
                <a:latin typeface="Calibri" pitchFamily="34" charset="0"/>
              </a:rPr>
              <a:t>China </a:t>
            </a:r>
            <a:r>
              <a:rPr lang="en-US" altLang="zh-CN" sz="2000" dirty="0">
                <a:solidFill>
                  <a:srgbClr val="0070C0"/>
                </a:solidFill>
                <a:latin typeface="Calibri" pitchFamily="34" charset="0"/>
              </a:rPr>
              <a:t>Academy of Telecommunications Technology (CATT)</a:t>
            </a:r>
          </a:p>
          <a:p>
            <a:r>
              <a:rPr lang="en-US" altLang="zh-CN" sz="2000" dirty="0">
                <a:solidFill>
                  <a:srgbClr val="0070C0"/>
                </a:solidFill>
                <a:latin typeface="Calibri" pitchFamily="34" charset="0"/>
              </a:rPr>
              <a:t>							</a:t>
            </a:r>
          </a:p>
          <a:p>
            <a:endParaRPr lang="en-US" altLang="zh-CN" sz="2000" dirty="0">
              <a:solidFill>
                <a:srgbClr val="0070C0"/>
              </a:solidFill>
              <a:latin typeface="Calibri" pitchFamily="34" charset="0"/>
            </a:endParaRPr>
          </a:p>
        </p:txBody>
      </p:sp>
    </p:spTree>
    <p:extLst>
      <p:ext uri="{BB962C8B-B14F-4D97-AF65-F5344CB8AC3E}">
        <p14:creationId xmlns:p14="http://schemas.microsoft.com/office/powerpoint/2010/main" val="28882696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2776"/>
            <a:ext cx="8229600" cy="4857403"/>
          </a:xfrm>
        </p:spPr>
        <p:txBody>
          <a:bodyPr>
            <a:normAutofit/>
          </a:bodyPr>
          <a:lstStyle/>
          <a:p>
            <a:r>
              <a:rPr lang="en-US" dirty="0"/>
              <a:t>In </a:t>
            </a:r>
            <a:r>
              <a:rPr lang="en-US" dirty="0" smtClean="0"/>
              <a:t>RAN#83, R16 NR Positioning SI was completed </a:t>
            </a:r>
            <a:r>
              <a:rPr lang="en-US" dirty="0"/>
              <a:t>and </a:t>
            </a:r>
            <a:r>
              <a:rPr lang="en-US" dirty="0" smtClean="0"/>
              <a:t>R16 </a:t>
            </a:r>
            <a:r>
              <a:rPr lang="en-US" dirty="0"/>
              <a:t>NR Positioning </a:t>
            </a:r>
            <a:r>
              <a:rPr lang="en-US" dirty="0" smtClean="0"/>
              <a:t>WI was started.</a:t>
            </a:r>
          </a:p>
          <a:p>
            <a:pPr lvl="1"/>
            <a:r>
              <a:rPr lang="en-US" dirty="0" smtClean="0"/>
              <a:t>Target regulatory </a:t>
            </a:r>
            <a:r>
              <a:rPr lang="en-US" dirty="0"/>
              <a:t>and </a:t>
            </a:r>
            <a:r>
              <a:rPr lang="en-US" dirty="0" smtClean="0"/>
              <a:t>commercial performance requirements for R16 were defined</a:t>
            </a:r>
            <a:endParaRPr lang="en-US" dirty="0"/>
          </a:p>
          <a:p>
            <a:pPr lvl="1"/>
            <a:r>
              <a:rPr lang="en-US" dirty="0" smtClean="0"/>
              <a:t>Three NR positioning evaluation scenarios (Indoor office, UMi, UMa) were defined for system level analysis</a:t>
            </a:r>
          </a:p>
          <a:p>
            <a:pPr lvl="1"/>
            <a:r>
              <a:rPr lang="en-US" dirty="0" smtClean="0"/>
              <a:t>It was concluded feasible </a:t>
            </a:r>
            <a:r>
              <a:rPr lang="en-US" dirty="0"/>
              <a:t>to achieve </a:t>
            </a:r>
            <a:r>
              <a:rPr lang="en-US" dirty="0" smtClean="0"/>
              <a:t>the target regulatory </a:t>
            </a:r>
            <a:r>
              <a:rPr lang="en-US" dirty="0"/>
              <a:t>and commercial target performance requirements for </a:t>
            </a:r>
            <a:r>
              <a:rPr lang="en-US" dirty="0" smtClean="0"/>
              <a:t>horizontal </a:t>
            </a:r>
            <a:r>
              <a:rPr lang="en-US" dirty="0"/>
              <a:t>positioning </a:t>
            </a:r>
            <a:r>
              <a:rPr lang="en-US" dirty="0" smtClean="0"/>
              <a:t>accuracy for the </a:t>
            </a:r>
            <a:r>
              <a:rPr lang="en-US" dirty="0"/>
              <a:t>evaluation </a:t>
            </a:r>
            <a:r>
              <a:rPr lang="en-US" dirty="0" smtClean="0"/>
              <a:t>scenarios</a:t>
            </a:r>
            <a:endParaRPr lang="en-US" dirty="0"/>
          </a:p>
          <a:p>
            <a:pPr lvl="1"/>
            <a:r>
              <a:rPr lang="en-US" dirty="0" smtClean="0"/>
              <a:t>On-going R16 </a:t>
            </a:r>
            <a:r>
              <a:rPr lang="en-US" dirty="0"/>
              <a:t>NR Positioning </a:t>
            </a:r>
            <a:r>
              <a:rPr lang="en-US" dirty="0" smtClean="0"/>
              <a:t>WI focuses </a:t>
            </a:r>
            <a:r>
              <a:rPr lang="en-US" dirty="0"/>
              <a:t>on the RAT-dependent positioning techniques recommended by </a:t>
            </a:r>
            <a:r>
              <a:rPr lang="en-US" dirty="0" smtClean="0"/>
              <a:t>R16 </a:t>
            </a:r>
            <a:r>
              <a:rPr lang="en-US" dirty="0"/>
              <a:t>NR Positioning SI, namely, DL-TDOA, DL-AoD, UL-TDOA, UL-AoA, RTT and E-CID</a:t>
            </a:r>
          </a:p>
          <a:p>
            <a:pPr lvl="1"/>
            <a:endParaRPr lang="en-US" dirty="0" smtClean="0"/>
          </a:p>
          <a:p>
            <a:endParaRPr lang="en-US" dirty="0"/>
          </a:p>
          <a:p>
            <a:endParaRPr lang="en-US" dirty="0"/>
          </a:p>
          <a:p>
            <a:pPr lvl="1"/>
            <a:endParaRPr lang="en-US" dirty="0"/>
          </a:p>
          <a:p>
            <a:pPr lvl="1"/>
            <a:endParaRPr lang="en-US" dirty="0"/>
          </a:p>
          <a:p>
            <a:pPr lvl="1"/>
            <a:endParaRPr lang="en-US" dirty="0" smtClean="0"/>
          </a:p>
          <a:p>
            <a:pPr lvl="1"/>
            <a:endParaRPr lang="en-US" dirty="0"/>
          </a:p>
          <a:p>
            <a:endParaRPr lang="en-US" dirty="0" smtClean="0"/>
          </a:p>
          <a:p>
            <a:pPr lvl="1"/>
            <a:endParaRPr lang="en-US" dirty="0"/>
          </a:p>
        </p:txBody>
      </p:sp>
      <p:sp>
        <p:nvSpPr>
          <p:cNvPr id="4" name="Slide Number Placeholder 3"/>
          <p:cNvSpPr>
            <a:spLocks noGrp="1"/>
          </p:cNvSpPr>
          <p:nvPr>
            <p:ph type="sldNum" sz="quarter" idx="12"/>
          </p:nvPr>
        </p:nvSpPr>
        <p:spPr/>
        <p:txBody>
          <a:bodyPr/>
          <a:lstStyle/>
          <a:p>
            <a:fld id="{7C091945-BED8-40C6-A17E-143F3A6898E6}" type="slidenum">
              <a:rPr lang="zh-CN" altLang="en-US" smtClean="0"/>
              <a:pPr/>
              <a:t>2</a:t>
            </a:fld>
            <a:endParaRPr lang="zh-CN" altLang="en-US" dirty="0"/>
          </a:p>
        </p:txBody>
      </p:sp>
      <p:sp>
        <p:nvSpPr>
          <p:cNvPr id="6" name="Title 1"/>
          <p:cNvSpPr txBox="1">
            <a:spLocks/>
          </p:cNvSpPr>
          <p:nvPr/>
        </p:nvSpPr>
        <p:spPr>
          <a:xfrm>
            <a:off x="457200" y="130622"/>
            <a:ext cx="8229600" cy="77809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a:lstStyle>
          <a:p>
            <a:r>
              <a:rPr lang="en-US" sz="3600" dirty="0" smtClean="0">
                <a:latin typeface="Times New Roman" pitchFamily="18" charset="0"/>
                <a:cs typeface="Times New Roman" pitchFamily="18" charset="0"/>
              </a:rPr>
              <a:t>R16 </a:t>
            </a:r>
            <a:r>
              <a:rPr lang="en-US" sz="3600" dirty="0">
                <a:latin typeface="Times New Roman" pitchFamily="18" charset="0"/>
                <a:cs typeface="Times New Roman" pitchFamily="18" charset="0"/>
              </a:rPr>
              <a:t>NR Positioning </a:t>
            </a:r>
            <a:r>
              <a:rPr lang="en-US" sz="3600" dirty="0" smtClean="0">
                <a:latin typeface="Times New Roman" pitchFamily="18" charset="0"/>
                <a:cs typeface="Times New Roman" pitchFamily="18" charset="0"/>
              </a:rPr>
              <a:t>SI/WI</a:t>
            </a:r>
            <a:endParaRPr lang="en-US" sz="3600" dirty="0">
              <a:latin typeface="Times New Roman" pitchFamily="18" charset="0"/>
              <a:cs typeface="Times New Roman" pitchFamily="18" charset="0"/>
            </a:endParaRPr>
          </a:p>
        </p:txBody>
      </p:sp>
    </p:spTree>
    <p:extLst>
      <p:ext uri="{BB962C8B-B14F-4D97-AF65-F5344CB8AC3E}">
        <p14:creationId xmlns:p14="http://schemas.microsoft.com/office/powerpoint/2010/main" val="22432441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C091945-BED8-40C6-A17E-143F3A6898E6}" type="slidenum">
              <a:rPr lang="zh-CN" altLang="en-US" smtClean="0"/>
              <a:pPr/>
              <a:t>3</a:t>
            </a:fld>
            <a:endParaRPr lang="zh-CN" altLang="en-US" dirty="0"/>
          </a:p>
        </p:txBody>
      </p:sp>
      <p:sp>
        <p:nvSpPr>
          <p:cNvPr id="6" name="Title 1"/>
          <p:cNvSpPr txBox="1">
            <a:spLocks/>
          </p:cNvSpPr>
          <p:nvPr/>
        </p:nvSpPr>
        <p:spPr>
          <a:xfrm>
            <a:off x="457200" y="130622"/>
            <a:ext cx="8229600" cy="778098"/>
          </a:xfrm>
          <a:prstGeom prst="rect">
            <a:avLst/>
          </a:prstGeom>
        </p:spPr>
        <p:txBody>
          <a:bodyPr vert="horz" lIns="91440" tIns="45720" rIns="91440" bIns="45720" rtlCol="0" anchor="ctr">
            <a:normAutofit fontScale="85000" lnSpcReduction="10000"/>
          </a:bodyPr>
          <a:lst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a:lstStyle>
          <a:p>
            <a:r>
              <a:rPr lang="en-US" altLang="zh-CN" sz="3600" dirty="0" smtClean="0">
                <a:latin typeface="Times New Roman" pitchFamily="18" charset="0"/>
                <a:cs typeface="Times New Roman" pitchFamily="18" charset="0"/>
              </a:rPr>
              <a:t>Motivations of R17 NR </a:t>
            </a:r>
            <a:r>
              <a:rPr lang="en-US" altLang="zh-CN" sz="3600" dirty="0">
                <a:latin typeface="Times New Roman" pitchFamily="18" charset="0"/>
                <a:cs typeface="Times New Roman" pitchFamily="18" charset="0"/>
              </a:rPr>
              <a:t>Positioning </a:t>
            </a:r>
            <a:r>
              <a:rPr lang="en-US" altLang="zh-CN" sz="3600" dirty="0" smtClean="0">
                <a:latin typeface="Times New Roman" pitchFamily="18" charset="0"/>
                <a:cs typeface="Times New Roman" pitchFamily="18" charset="0"/>
              </a:rPr>
              <a:t>Enhancements</a:t>
            </a:r>
            <a:endParaRPr lang="en-US" sz="3600" dirty="0">
              <a:latin typeface="Times New Roman" pitchFamily="18" charset="0"/>
              <a:cs typeface="Times New Roman" pitchFamily="18" charset="0"/>
            </a:endParaRPr>
          </a:p>
        </p:txBody>
      </p:sp>
      <p:sp>
        <p:nvSpPr>
          <p:cNvPr id="7" name="Rounded Rectangle 6"/>
          <p:cNvSpPr/>
          <p:nvPr/>
        </p:nvSpPr>
        <p:spPr>
          <a:xfrm>
            <a:off x="3635896" y="1268760"/>
            <a:ext cx="4769296" cy="3087634"/>
          </a:xfrm>
          <a:prstGeom prst="round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b="1" dirty="0" smtClean="0"/>
              <a:t>5G </a:t>
            </a:r>
            <a:r>
              <a:rPr lang="en-US" sz="1600" b="1" dirty="0"/>
              <a:t>positioning </a:t>
            </a:r>
            <a:r>
              <a:rPr lang="en-GB" sz="1600" b="1" dirty="0"/>
              <a:t>performance </a:t>
            </a:r>
            <a:r>
              <a:rPr lang="en-GB" sz="1600" b="1" dirty="0" smtClean="0"/>
              <a:t>requirements</a:t>
            </a:r>
            <a:endParaRPr lang="en-US" sz="1600" b="1" dirty="0"/>
          </a:p>
          <a:p>
            <a:r>
              <a:rPr lang="en-US" sz="1600" dirty="0"/>
              <a:t>Absolute positioning </a:t>
            </a:r>
            <a:endParaRPr lang="en-US" sz="1600" dirty="0" smtClean="0"/>
          </a:p>
          <a:p>
            <a:pPr lvl="1"/>
            <a:r>
              <a:rPr lang="en-US" sz="1600" dirty="0" smtClean="0"/>
              <a:t>Horizontal</a:t>
            </a:r>
            <a:r>
              <a:rPr lang="en-US" sz="1600" dirty="0"/>
              <a:t>: accuracy 10m to 0.3m with 95% </a:t>
            </a:r>
            <a:r>
              <a:rPr lang="en-GB" sz="1600" dirty="0"/>
              <a:t>confidence and 95% </a:t>
            </a:r>
            <a:r>
              <a:rPr lang="en-US" sz="1600" dirty="0"/>
              <a:t>to 99.9% </a:t>
            </a:r>
            <a:r>
              <a:rPr lang="en-US" sz="1600" dirty="0" smtClean="0"/>
              <a:t>availability</a:t>
            </a:r>
            <a:r>
              <a:rPr lang="en-GB" sz="1600" dirty="0" smtClean="0"/>
              <a:t> </a:t>
            </a:r>
          </a:p>
          <a:p>
            <a:pPr lvl="1"/>
            <a:r>
              <a:rPr lang="en-US" sz="1600" dirty="0" smtClean="0"/>
              <a:t>Vertical</a:t>
            </a:r>
            <a:r>
              <a:rPr lang="en-US" sz="1600" dirty="0"/>
              <a:t>: 3m to 2m with 95% </a:t>
            </a:r>
            <a:r>
              <a:rPr lang="en-GB" sz="1600" dirty="0"/>
              <a:t>confidence and 95% </a:t>
            </a:r>
            <a:r>
              <a:rPr lang="en-US" sz="1600" dirty="0"/>
              <a:t>to 99.9% </a:t>
            </a:r>
            <a:r>
              <a:rPr lang="en-US" sz="1600" dirty="0" smtClean="0"/>
              <a:t>availability</a:t>
            </a:r>
            <a:endParaRPr lang="en-GB" sz="1600" dirty="0" smtClean="0"/>
          </a:p>
          <a:p>
            <a:r>
              <a:rPr lang="en-US" sz="1600" dirty="0" smtClean="0"/>
              <a:t>Relative </a:t>
            </a:r>
            <a:r>
              <a:rPr lang="en-US" sz="1600" dirty="0"/>
              <a:t>positioning </a:t>
            </a:r>
          </a:p>
          <a:p>
            <a:pPr lvl="1"/>
            <a:r>
              <a:rPr lang="en-US" sz="1600" dirty="0" smtClean="0"/>
              <a:t>Horizontal</a:t>
            </a:r>
            <a:r>
              <a:rPr lang="en-US" sz="1600" dirty="0"/>
              <a:t>: 0.2m with 95% </a:t>
            </a:r>
            <a:r>
              <a:rPr lang="en-GB" sz="1600" dirty="0"/>
              <a:t>confidence and </a:t>
            </a:r>
            <a:r>
              <a:rPr lang="en-US" sz="1600" dirty="0"/>
              <a:t>99% </a:t>
            </a:r>
            <a:r>
              <a:rPr lang="en-GB" sz="1600" dirty="0" smtClean="0"/>
              <a:t>confidence</a:t>
            </a:r>
            <a:r>
              <a:rPr lang="en-US" sz="1600" dirty="0" smtClean="0"/>
              <a:t>Vertical</a:t>
            </a:r>
            <a:r>
              <a:rPr lang="en-US" sz="1600" dirty="0"/>
              <a:t>: 0.2m with 95% </a:t>
            </a:r>
            <a:r>
              <a:rPr lang="en-GB" sz="1600" dirty="0"/>
              <a:t>confidence and </a:t>
            </a:r>
            <a:r>
              <a:rPr lang="en-US" sz="1600" dirty="0"/>
              <a:t>99% </a:t>
            </a:r>
            <a:r>
              <a:rPr lang="en-GB" sz="1600" dirty="0" smtClean="0"/>
              <a:t>confidence</a:t>
            </a:r>
          </a:p>
          <a:p>
            <a:r>
              <a:rPr lang="en-US" sz="1600" dirty="0" smtClean="0"/>
              <a:t>Time latency (time to first fix): from seconds to ms</a:t>
            </a:r>
            <a:endParaRPr lang="en-US" sz="1600" dirty="0"/>
          </a:p>
        </p:txBody>
      </p:sp>
      <p:sp>
        <p:nvSpPr>
          <p:cNvPr id="8" name="Rounded Rectangle 7"/>
          <p:cNvSpPr/>
          <p:nvPr/>
        </p:nvSpPr>
        <p:spPr>
          <a:xfrm>
            <a:off x="3652664" y="4869160"/>
            <a:ext cx="4752528" cy="1512168"/>
          </a:xfrm>
          <a:prstGeom prst="round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GB" sz="1400" b="1" dirty="0" smtClean="0"/>
              <a:t>Target R16 </a:t>
            </a:r>
            <a:r>
              <a:rPr lang="en-US" sz="1400" b="1" dirty="0" smtClean="0"/>
              <a:t>positioning </a:t>
            </a:r>
            <a:r>
              <a:rPr lang="en-GB" sz="1400" b="1" dirty="0" smtClean="0"/>
              <a:t>performance </a:t>
            </a:r>
            <a:endParaRPr lang="en-US" sz="1400" b="1" dirty="0" smtClean="0"/>
          </a:p>
          <a:p>
            <a:pPr marL="285750" lvl="1" indent="-285750">
              <a:buFont typeface="Arial" pitchFamily="34" charset="0"/>
              <a:buChar char="•"/>
            </a:pPr>
            <a:r>
              <a:rPr lang="en-US" sz="1400" dirty="0" smtClean="0"/>
              <a:t>Horizontal positioning error &lt; 3m (80%) (indoor ) and &lt; 10m (80%) (outdoor)</a:t>
            </a:r>
          </a:p>
          <a:p>
            <a:pPr marL="285750" lvl="1" indent="-285750">
              <a:buFont typeface="Arial" pitchFamily="34" charset="0"/>
              <a:buChar char="•"/>
            </a:pPr>
            <a:r>
              <a:rPr lang="en-US" sz="1400" dirty="0" smtClean="0"/>
              <a:t>Vertical </a:t>
            </a:r>
            <a:r>
              <a:rPr lang="en-US" sz="1400" dirty="0"/>
              <a:t>positioning error &lt; 3m (80) (indoor) and error &lt; 3m (80) (outdoor</a:t>
            </a:r>
            <a:r>
              <a:rPr lang="en-US" sz="1400" dirty="0" smtClean="0"/>
              <a:t>)</a:t>
            </a:r>
          </a:p>
          <a:p>
            <a:pPr marL="285750" lvl="1" indent="-285750">
              <a:buFont typeface="Arial" pitchFamily="34" charset="0"/>
              <a:buChar char="•"/>
            </a:pPr>
            <a:r>
              <a:rPr lang="en-US" sz="1400" dirty="0"/>
              <a:t>Time latency (time to first fix</a:t>
            </a:r>
            <a:r>
              <a:rPr lang="en-US" sz="1400" dirty="0" smtClean="0"/>
              <a:t>) &lt; 1 second</a:t>
            </a:r>
            <a:endParaRPr lang="en-US" sz="1400" dirty="0"/>
          </a:p>
        </p:txBody>
      </p:sp>
      <p:cxnSp>
        <p:nvCxnSpPr>
          <p:cNvPr id="13" name="Straight Arrow Connector 12"/>
          <p:cNvCxnSpPr>
            <a:stCxn id="8" idx="0"/>
            <a:endCxn id="7" idx="2"/>
          </p:cNvCxnSpPr>
          <p:nvPr/>
        </p:nvCxnSpPr>
        <p:spPr>
          <a:xfrm flipH="1" flipV="1">
            <a:off x="6020544" y="4356394"/>
            <a:ext cx="8384" cy="512766"/>
          </a:xfrm>
          <a:prstGeom prst="straightConnector1">
            <a:avLst/>
          </a:prstGeom>
          <a:ln w="25400">
            <a:solidFill>
              <a:srgbClr val="C000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7" name="Content Placeholder 2"/>
          <p:cNvSpPr>
            <a:spLocks noGrp="1"/>
          </p:cNvSpPr>
          <p:nvPr>
            <p:ph idx="1"/>
          </p:nvPr>
        </p:nvSpPr>
        <p:spPr>
          <a:xfrm>
            <a:off x="457200" y="1268760"/>
            <a:ext cx="2818656" cy="5184576"/>
          </a:xfrm>
        </p:spPr>
        <p:txBody>
          <a:bodyPr>
            <a:normAutofit/>
          </a:bodyPr>
          <a:lstStyle/>
          <a:p>
            <a:r>
              <a:rPr lang="en-GB" sz="1800" dirty="0" smtClean="0">
                <a:latin typeface="+mj-lt"/>
                <a:cs typeface="Times New Roman" pitchFamily="18" charset="0"/>
              </a:rPr>
              <a:t>Huge </a:t>
            </a:r>
            <a:r>
              <a:rPr lang="en-GB" sz="1800" dirty="0">
                <a:latin typeface="+mj-lt"/>
                <a:cs typeface="Times New Roman" pitchFamily="18" charset="0"/>
              </a:rPr>
              <a:t>gap between </a:t>
            </a:r>
            <a:r>
              <a:rPr lang="en-GB" sz="1800" dirty="0" smtClean="0">
                <a:latin typeface="+mj-lt"/>
                <a:cs typeface="Times New Roman" pitchFamily="18" charset="0"/>
              </a:rPr>
              <a:t>R16 target positioning </a:t>
            </a:r>
            <a:r>
              <a:rPr lang="en-GB" sz="1800" dirty="0">
                <a:latin typeface="+mj-lt"/>
                <a:cs typeface="Times New Roman" pitchFamily="18" charset="0"/>
              </a:rPr>
              <a:t>performance </a:t>
            </a:r>
            <a:r>
              <a:rPr lang="en-GB" sz="1800" dirty="0" smtClean="0">
                <a:latin typeface="+mj-lt"/>
                <a:cs typeface="Times New Roman" pitchFamily="18" charset="0"/>
              </a:rPr>
              <a:t>identified [TR 38.855] and the </a:t>
            </a:r>
            <a:r>
              <a:rPr lang="en-US" sz="1800" dirty="0" smtClean="0">
                <a:latin typeface="+mj-lt"/>
                <a:cs typeface="Times New Roman" pitchFamily="18" charset="0"/>
              </a:rPr>
              <a:t>5G </a:t>
            </a:r>
            <a:r>
              <a:rPr lang="en-US" sz="1800" dirty="0">
                <a:latin typeface="+mj-lt"/>
                <a:cs typeface="Times New Roman" pitchFamily="18" charset="0"/>
              </a:rPr>
              <a:t>positioning performance requirements </a:t>
            </a:r>
            <a:r>
              <a:rPr lang="en-US" sz="1800" dirty="0" smtClean="0">
                <a:latin typeface="+mj-lt"/>
                <a:cs typeface="Times New Roman" pitchFamily="18" charset="0"/>
              </a:rPr>
              <a:t>[TS 22.261] in </a:t>
            </a:r>
            <a:r>
              <a:rPr lang="en-US" sz="1800" dirty="0">
                <a:latin typeface="+mj-lt"/>
                <a:cs typeface="Times New Roman" pitchFamily="18" charset="0"/>
              </a:rPr>
              <a:t>terms of positioning accuracy, availability and </a:t>
            </a:r>
            <a:r>
              <a:rPr lang="en-GB" sz="1800" dirty="0">
                <a:latin typeface="+mj-lt"/>
                <a:cs typeface="Times New Roman" pitchFamily="18" charset="0"/>
              </a:rPr>
              <a:t>confidence level, etc</a:t>
            </a:r>
            <a:r>
              <a:rPr lang="en-GB" sz="1800" dirty="0" smtClean="0">
                <a:latin typeface="+mj-lt"/>
                <a:cs typeface="Times New Roman" pitchFamily="18" charset="0"/>
              </a:rPr>
              <a:t>.</a:t>
            </a:r>
          </a:p>
          <a:p>
            <a:r>
              <a:rPr lang="en-GB" sz="1800" dirty="0">
                <a:cs typeface="Times New Roman" pitchFamily="18" charset="0"/>
              </a:rPr>
              <a:t>Very little effort spent on vertical positioning in </a:t>
            </a:r>
            <a:r>
              <a:rPr lang="en-GB" sz="1800" dirty="0" smtClean="0">
                <a:cs typeface="Times New Roman" pitchFamily="18" charset="0"/>
              </a:rPr>
              <a:t>R16, </a:t>
            </a:r>
            <a:r>
              <a:rPr lang="en-GB" sz="1800" dirty="0">
                <a:cs typeface="Times New Roman" pitchFamily="18" charset="0"/>
              </a:rPr>
              <a:t>although the vertical positioning accuracy was included in </a:t>
            </a:r>
            <a:r>
              <a:rPr lang="en-GB" sz="1800" dirty="0" smtClean="0">
                <a:cs typeface="Times New Roman" pitchFamily="18" charset="0"/>
              </a:rPr>
              <a:t>R16 </a:t>
            </a:r>
            <a:r>
              <a:rPr lang="en-GB" sz="1800" dirty="0">
                <a:cs typeface="Times New Roman" pitchFamily="18" charset="0"/>
              </a:rPr>
              <a:t>performance target</a:t>
            </a:r>
          </a:p>
          <a:p>
            <a:endParaRPr lang="en-GB" sz="1800" dirty="0" smtClean="0">
              <a:latin typeface="+mj-lt"/>
              <a:cs typeface="Times New Roman" pitchFamily="18" charset="0"/>
            </a:endParaRPr>
          </a:p>
          <a:p>
            <a:endParaRPr lang="en-US" sz="1800" dirty="0">
              <a:latin typeface="+mj-lt"/>
              <a:cs typeface="Times New Roman" pitchFamily="18" charset="0"/>
            </a:endParaRPr>
          </a:p>
        </p:txBody>
      </p:sp>
      <p:sp>
        <p:nvSpPr>
          <p:cNvPr id="30" name="Rectangle 29"/>
          <p:cNvSpPr/>
          <p:nvPr/>
        </p:nvSpPr>
        <p:spPr>
          <a:xfrm>
            <a:off x="6020544" y="4428111"/>
            <a:ext cx="1133644" cy="369332"/>
          </a:xfrm>
          <a:prstGeom prst="rect">
            <a:avLst/>
          </a:prstGeom>
        </p:spPr>
        <p:txBody>
          <a:bodyPr wrap="none">
            <a:spAutoFit/>
          </a:bodyPr>
          <a:lstStyle/>
          <a:p>
            <a:r>
              <a:rPr lang="en-GB" dirty="0" smtClean="0">
                <a:solidFill>
                  <a:srgbClr val="FF0000"/>
                </a:solidFill>
                <a:latin typeface="Times New Roman" pitchFamily="18" charset="0"/>
                <a:cs typeface="Times New Roman" pitchFamily="18" charset="0"/>
              </a:rPr>
              <a:t>Huge </a:t>
            </a:r>
            <a:r>
              <a:rPr lang="en-GB" dirty="0">
                <a:solidFill>
                  <a:srgbClr val="FF0000"/>
                </a:solidFill>
                <a:latin typeface="Times New Roman" pitchFamily="18" charset="0"/>
                <a:cs typeface="Times New Roman" pitchFamily="18" charset="0"/>
              </a:rPr>
              <a:t>gap </a:t>
            </a:r>
            <a:endParaRPr lang="en-US" dirty="0">
              <a:solidFill>
                <a:srgbClr val="FF0000"/>
              </a:solidFill>
            </a:endParaRPr>
          </a:p>
        </p:txBody>
      </p:sp>
    </p:spTree>
    <p:extLst>
      <p:ext uri="{BB962C8B-B14F-4D97-AF65-F5344CB8AC3E}">
        <p14:creationId xmlns:p14="http://schemas.microsoft.com/office/powerpoint/2010/main" val="36613727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latin typeface="+mj-lt"/>
                <a:cs typeface="Times New Roman" pitchFamily="18" charset="0"/>
              </a:rPr>
              <a:t>5G </a:t>
            </a:r>
            <a:r>
              <a:rPr lang="en-US" dirty="0" smtClean="0">
                <a:latin typeface="+mj-lt"/>
                <a:cs typeface="Times New Roman" pitchFamily="18" charset="0"/>
              </a:rPr>
              <a:t>NR positioning needs </a:t>
            </a:r>
            <a:r>
              <a:rPr lang="en-US" dirty="0">
                <a:latin typeface="+mj-lt"/>
                <a:cs typeface="Times New Roman" pitchFamily="18" charset="0"/>
              </a:rPr>
              <a:t>to support more use cases with greater accuracy and scalability beyond </a:t>
            </a:r>
            <a:r>
              <a:rPr lang="en-US" dirty="0" smtClean="0">
                <a:latin typeface="+mj-lt"/>
                <a:cs typeface="Times New Roman" pitchFamily="18" charset="0"/>
              </a:rPr>
              <a:t>R16 (High-speed UEs, etc.)</a:t>
            </a:r>
            <a:endParaRPr lang="en-US" dirty="0">
              <a:latin typeface="+mj-lt"/>
              <a:cs typeface="Times New Roman" pitchFamily="18" charset="0"/>
            </a:endParaRPr>
          </a:p>
          <a:p>
            <a:r>
              <a:rPr lang="en-US" dirty="0" smtClean="0">
                <a:latin typeface="+mj-lt"/>
                <a:cs typeface="Times New Roman" pitchFamily="18" charset="0"/>
              </a:rPr>
              <a:t>Many </a:t>
            </a:r>
            <a:r>
              <a:rPr lang="en-US" dirty="0">
                <a:latin typeface="+mj-lt"/>
                <a:cs typeface="Times New Roman" pitchFamily="18" charset="0"/>
              </a:rPr>
              <a:t>promising techniques for positioning enhancements </a:t>
            </a:r>
            <a:r>
              <a:rPr lang="en-US" dirty="0" smtClean="0">
                <a:latin typeface="+mj-lt"/>
                <a:cs typeface="Times New Roman" pitchFamily="18" charset="0"/>
              </a:rPr>
              <a:t>were actually proposed </a:t>
            </a:r>
            <a:r>
              <a:rPr lang="en-US" dirty="0">
                <a:latin typeface="+mj-lt"/>
                <a:cs typeface="Times New Roman" pitchFamily="18" charset="0"/>
              </a:rPr>
              <a:t>during </a:t>
            </a:r>
            <a:r>
              <a:rPr lang="en-US" dirty="0" smtClean="0">
                <a:latin typeface="+mj-lt"/>
                <a:cs typeface="Times New Roman" pitchFamily="18" charset="0"/>
              </a:rPr>
              <a:t>R16 </a:t>
            </a:r>
            <a:r>
              <a:rPr lang="en-US" dirty="0">
                <a:latin typeface="+mj-lt"/>
                <a:cs typeface="Times New Roman" pitchFamily="18" charset="0"/>
              </a:rPr>
              <a:t>NR Positioning </a:t>
            </a:r>
            <a:r>
              <a:rPr lang="en-US" dirty="0" smtClean="0">
                <a:latin typeface="+mj-lt"/>
                <a:cs typeface="Times New Roman" pitchFamily="18" charset="0"/>
              </a:rPr>
              <a:t>SI [</a:t>
            </a:r>
            <a:r>
              <a:rPr lang="en-US" dirty="0">
                <a:latin typeface="+mj-lt"/>
                <a:cs typeface="Times New Roman" pitchFamily="18" charset="0"/>
              </a:rPr>
              <a:t>TR </a:t>
            </a:r>
            <a:r>
              <a:rPr lang="en-US" dirty="0" smtClean="0">
                <a:latin typeface="+mj-lt"/>
                <a:cs typeface="Times New Roman" pitchFamily="18" charset="0"/>
              </a:rPr>
              <a:t>38.855], but not adopted due to very tight time schedule, e.g., </a:t>
            </a:r>
          </a:p>
          <a:p>
            <a:pPr lvl="1"/>
            <a:r>
              <a:rPr lang="en-US" dirty="0" smtClean="0"/>
              <a:t>NR Carrier </a:t>
            </a:r>
            <a:r>
              <a:rPr lang="en-US" dirty="0"/>
              <a:t>phase based positioning</a:t>
            </a:r>
          </a:p>
          <a:p>
            <a:pPr lvl="1"/>
            <a:r>
              <a:rPr lang="en-US" dirty="0" smtClean="0">
                <a:latin typeface="+mj-lt"/>
              </a:rPr>
              <a:t>Multipath mitigation techniques, such as LOS detection, multiple measurements reporting for both </a:t>
            </a:r>
            <a:r>
              <a:rPr lang="en-US" dirty="0">
                <a:latin typeface="+mj-lt"/>
              </a:rPr>
              <a:t>delay and angle information </a:t>
            </a:r>
            <a:endParaRPr lang="en-US" dirty="0" smtClean="0">
              <a:latin typeface="+mj-lt"/>
            </a:endParaRPr>
          </a:p>
          <a:p>
            <a:pPr lvl="1"/>
            <a:r>
              <a:rPr lang="en-US" dirty="0"/>
              <a:t>Phase difference of arrival based positioning</a:t>
            </a:r>
          </a:p>
          <a:p>
            <a:pPr lvl="1"/>
            <a:r>
              <a:rPr lang="en-US" dirty="0" smtClean="0"/>
              <a:t>Received </a:t>
            </a:r>
            <a:r>
              <a:rPr lang="en-US" dirty="0"/>
              <a:t>signal waveform </a:t>
            </a:r>
            <a:r>
              <a:rPr lang="en-US" dirty="0" smtClean="0"/>
              <a:t>reporting</a:t>
            </a:r>
          </a:p>
          <a:p>
            <a:pPr lvl="1"/>
            <a:r>
              <a:rPr lang="en-US" dirty="0" smtClean="0"/>
              <a:t>Cooperative positioning</a:t>
            </a:r>
          </a:p>
          <a:p>
            <a:pPr lvl="1"/>
            <a:r>
              <a:rPr lang="en-US" dirty="0" smtClean="0"/>
              <a:t>NR </a:t>
            </a:r>
            <a:r>
              <a:rPr lang="en-US" dirty="0"/>
              <a:t>Positioning </a:t>
            </a:r>
            <a:r>
              <a:rPr lang="en-US" dirty="0" smtClean="0"/>
              <a:t>for UEs in RRC_IDLE/INACTIVE modes</a:t>
            </a:r>
            <a:endParaRPr lang="en-US" altLang="zh-CN" strike="sngStrike" dirty="0">
              <a:solidFill>
                <a:srgbClr val="FF0000"/>
              </a:solidFill>
              <a:cs typeface="Times New Roman" pitchFamily="18" charset="0"/>
            </a:endParaRPr>
          </a:p>
          <a:p>
            <a:pPr lvl="1"/>
            <a:r>
              <a:rPr lang="en-US" altLang="zh-CN" dirty="0">
                <a:cs typeface="Times New Roman" pitchFamily="18" charset="0"/>
              </a:rPr>
              <a:t>Positioning techniques with low complexity in UE </a:t>
            </a:r>
            <a:r>
              <a:rPr lang="en-US" altLang="zh-CN" dirty="0" smtClean="0">
                <a:cs typeface="Times New Roman" pitchFamily="18" charset="0"/>
              </a:rPr>
              <a:t>implementation</a:t>
            </a:r>
            <a:endParaRPr lang="en-US" dirty="0" smtClean="0"/>
          </a:p>
          <a:p>
            <a:pPr lvl="1"/>
            <a:endParaRPr lang="en-US" dirty="0" smtClean="0"/>
          </a:p>
          <a:p>
            <a:endParaRPr lang="en-US" dirty="0"/>
          </a:p>
        </p:txBody>
      </p:sp>
      <p:sp>
        <p:nvSpPr>
          <p:cNvPr id="4" name="Slide Number Placeholder 3"/>
          <p:cNvSpPr>
            <a:spLocks noGrp="1"/>
          </p:cNvSpPr>
          <p:nvPr>
            <p:ph type="sldNum" sz="quarter" idx="12"/>
          </p:nvPr>
        </p:nvSpPr>
        <p:spPr/>
        <p:txBody>
          <a:bodyPr/>
          <a:lstStyle/>
          <a:p>
            <a:fld id="{7C091945-BED8-40C6-A17E-143F3A6898E6}" type="slidenum">
              <a:rPr lang="zh-CN" altLang="en-US" smtClean="0"/>
              <a:pPr/>
              <a:t>4</a:t>
            </a:fld>
            <a:endParaRPr lang="zh-CN" altLang="en-US" dirty="0"/>
          </a:p>
        </p:txBody>
      </p:sp>
      <p:sp>
        <p:nvSpPr>
          <p:cNvPr id="5" name="Title 1"/>
          <p:cNvSpPr txBox="1">
            <a:spLocks/>
          </p:cNvSpPr>
          <p:nvPr/>
        </p:nvSpPr>
        <p:spPr>
          <a:xfrm>
            <a:off x="457200" y="130622"/>
            <a:ext cx="8229600" cy="778098"/>
          </a:xfrm>
          <a:prstGeom prst="rect">
            <a:avLst/>
          </a:prstGeom>
        </p:spPr>
        <p:txBody>
          <a:bodyPr vert="horz" lIns="91440" tIns="45720" rIns="91440" bIns="45720" rtlCol="0" anchor="ctr">
            <a:normAutofit fontScale="85000" lnSpcReduction="10000"/>
          </a:bodyPr>
          <a:lst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a:lstStyle>
          <a:p>
            <a:r>
              <a:rPr lang="en-US" altLang="zh-CN" sz="3600" dirty="0" smtClean="0">
                <a:latin typeface="Times New Roman" pitchFamily="18" charset="0"/>
                <a:cs typeface="Times New Roman" pitchFamily="18" charset="0"/>
              </a:rPr>
              <a:t>Motivations of R17 NR </a:t>
            </a:r>
            <a:r>
              <a:rPr lang="en-US" altLang="zh-CN" sz="3600" dirty="0">
                <a:latin typeface="Times New Roman" pitchFamily="18" charset="0"/>
                <a:cs typeface="Times New Roman" pitchFamily="18" charset="0"/>
              </a:rPr>
              <a:t>Positioning </a:t>
            </a:r>
            <a:r>
              <a:rPr lang="en-US" altLang="zh-CN" sz="3600" dirty="0" smtClean="0">
                <a:latin typeface="Times New Roman" pitchFamily="18" charset="0"/>
                <a:cs typeface="Times New Roman" pitchFamily="18" charset="0"/>
              </a:rPr>
              <a:t>Enhancements</a:t>
            </a:r>
            <a:endParaRPr lang="en-US" sz="3600" dirty="0">
              <a:latin typeface="Times New Roman" pitchFamily="18" charset="0"/>
              <a:cs typeface="Times New Roman" pitchFamily="18" charset="0"/>
            </a:endParaRPr>
          </a:p>
        </p:txBody>
      </p:sp>
    </p:spTree>
    <p:extLst>
      <p:ext uri="{BB962C8B-B14F-4D97-AF65-F5344CB8AC3E}">
        <p14:creationId xmlns:p14="http://schemas.microsoft.com/office/powerpoint/2010/main" val="3161891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68760"/>
            <a:ext cx="8229600" cy="5040560"/>
          </a:xfrm>
        </p:spPr>
        <p:txBody>
          <a:bodyPr>
            <a:noAutofit/>
          </a:bodyPr>
          <a:lstStyle/>
          <a:p>
            <a:r>
              <a:rPr lang="en-US" dirty="0"/>
              <a:t>RAN1 centric </a:t>
            </a:r>
            <a:r>
              <a:rPr lang="en-US" dirty="0" smtClean="0"/>
              <a:t>objectives</a:t>
            </a:r>
          </a:p>
          <a:p>
            <a:pPr lvl="1"/>
            <a:r>
              <a:rPr lang="en-US" dirty="0"/>
              <a:t>Identify the target commercial use cases and </a:t>
            </a:r>
            <a:r>
              <a:rPr lang="en-US" dirty="0" smtClean="0"/>
              <a:t>the performance </a:t>
            </a:r>
            <a:r>
              <a:rPr lang="en-US" dirty="0"/>
              <a:t>requirements </a:t>
            </a:r>
            <a:r>
              <a:rPr lang="en-US" dirty="0" smtClean="0"/>
              <a:t>for NR </a:t>
            </a:r>
            <a:r>
              <a:rPr lang="en-US" dirty="0"/>
              <a:t>positioning enhancement according to 5G positioning services defined in TS 22.261 and TS 22.104 [RAN1]</a:t>
            </a:r>
          </a:p>
          <a:p>
            <a:pPr lvl="1"/>
            <a:r>
              <a:rPr lang="en-US" dirty="0"/>
              <a:t>Extend R16 NR positioning evaluation scenarios for evaluating the identified commercial use cases [RAN1]</a:t>
            </a:r>
          </a:p>
          <a:p>
            <a:pPr lvl="1"/>
            <a:r>
              <a:rPr lang="en-US" dirty="0"/>
              <a:t>Investigate advanced techniques for positioning enhancements with the consideration of accuracy, availability, reliability, scalability, TTFF etc. The NR positioning enhancements to be investigated may include, but not limited to, the positioning techniques proposed during Rel-16 SI/WI [RAN1]</a:t>
            </a:r>
          </a:p>
          <a:p>
            <a:pPr lvl="1"/>
            <a:r>
              <a:rPr lang="en-US" dirty="0"/>
              <a:t>Extend downlink and uplink positioning reference signals, and if necessary, define new downlink and uplink positioning reference signals, for supporting the positioning  enhancements [RAN1]</a:t>
            </a:r>
          </a:p>
          <a:p>
            <a:pPr lvl="1"/>
            <a:r>
              <a:rPr lang="en-US" dirty="0"/>
              <a:t>If necessary, define new the UE and gNB positioning measurements supporting the positioning  enhancements [RAN1]</a:t>
            </a:r>
          </a:p>
          <a:p>
            <a:pPr lvl="1"/>
            <a:r>
              <a:rPr lang="en-US" dirty="0"/>
              <a:t>If necessary, define new physical-layer procedures to support UE/gNB measurements supporting the positioning  enhancements [RAN1]</a:t>
            </a:r>
          </a:p>
          <a:p>
            <a:endParaRPr lang="en-US" dirty="0"/>
          </a:p>
        </p:txBody>
      </p:sp>
      <p:sp>
        <p:nvSpPr>
          <p:cNvPr id="4" name="Slide Number Placeholder 3"/>
          <p:cNvSpPr>
            <a:spLocks noGrp="1"/>
          </p:cNvSpPr>
          <p:nvPr>
            <p:ph type="sldNum" sz="quarter" idx="12"/>
          </p:nvPr>
        </p:nvSpPr>
        <p:spPr/>
        <p:txBody>
          <a:bodyPr/>
          <a:lstStyle/>
          <a:p>
            <a:fld id="{7C091945-BED8-40C6-A17E-143F3A6898E6}" type="slidenum">
              <a:rPr lang="zh-CN" altLang="en-US" smtClean="0"/>
              <a:pPr/>
              <a:t>5</a:t>
            </a:fld>
            <a:endParaRPr lang="zh-CN" altLang="en-US" dirty="0"/>
          </a:p>
        </p:txBody>
      </p:sp>
      <p:sp>
        <p:nvSpPr>
          <p:cNvPr id="5" name="Title 1"/>
          <p:cNvSpPr txBox="1">
            <a:spLocks/>
          </p:cNvSpPr>
          <p:nvPr/>
        </p:nvSpPr>
        <p:spPr>
          <a:xfrm>
            <a:off x="457200" y="130622"/>
            <a:ext cx="8229600" cy="778098"/>
          </a:xfrm>
          <a:prstGeom prst="rect">
            <a:avLst/>
          </a:prstGeom>
        </p:spPr>
        <p:txBody>
          <a:bodyPr vert="horz" lIns="91440" tIns="45720" rIns="91440" bIns="45720" rtlCol="0" anchor="ctr">
            <a:normAutofit fontScale="85000" lnSpcReduction="10000"/>
          </a:bodyPr>
          <a:lst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a:lstStyle>
          <a:p>
            <a:r>
              <a:rPr lang="en-US" altLang="zh-CN" sz="3600" dirty="0" smtClean="0">
                <a:latin typeface="Times New Roman" pitchFamily="18" charset="0"/>
                <a:cs typeface="Times New Roman" pitchFamily="18" charset="0"/>
              </a:rPr>
              <a:t>Objectives of R17 NR </a:t>
            </a:r>
            <a:r>
              <a:rPr lang="en-US" altLang="zh-CN" sz="3600" dirty="0">
                <a:latin typeface="Times New Roman" pitchFamily="18" charset="0"/>
                <a:cs typeface="Times New Roman" pitchFamily="18" charset="0"/>
              </a:rPr>
              <a:t>Positioning </a:t>
            </a:r>
            <a:r>
              <a:rPr lang="en-US" altLang="zh-CN" sz="3600" dirty="0" smtClean="0">
                <a:latin typeface="Times New Roman" pitchFamily="18" charset="0"/>
                <a:cs typeface="Times New Roman" pitchFamily="18" charset="0"/>
              </a:rPr>
              <a:t>Enhancements</a:t>
            </a:r>
            <a:endParaRPr lang="en-US" sz="3600" dirty="0">
              <a:latin typeface="Times New Roman" pitchFamily="18" charset="0"/>
              <a:cs typeface="Times New Roman" pitchFamily="18" charset="0"/>
            </a:endParaRPr>
          </a:p>
        </p:txBody>
      </p:sp>
    </p:spTree>
    <p:extLst>
      <p:ext uri="{BB962C8B-B14F-4D97-AF65-F5344CB8AC3E}">
        <p14:creationId xmlns:p14="http://schemas.microsoft.com/office/powerpoint/2010/main" val="10843162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hangingPunct="0"/>
            <a:r>
              <a:rPr lang="en-US" dirty="0" smtClean="0"/>
              <a:t>RAN2 </a:t>
            </a:r>
            <a:r>
              <a:rPr lang="en-US" dirty="0"/>
              <a:t>centric objectives</a:t>
            </a:r>
          </a:p>
          <a:p>
            <a:pPr lvl="1" hangingPunct="0"/>
            <a:r>
              <a:rPr lang="en-US" dirty="0"/>
              <a:t>Extend the </a:t>
            </a:r>
            <a:r>
              <a:rPr lang="en-GB" dirty="0"/>
              <a:t>functional interfaces, </a:t>
            </a:r>
            <a:r>
              <a:rPr lang="en-GB" dirty="0" smtClean="0"/>
              <a:t>signalling </a:t>
            </a:r>
            <a:r>
              <a:rPr lang="en-GB" dirty="0"/>
              <a:t>and procedures including UE reporting, to support NR RAT-dependent positioning for the NR positioning enhancements listed in RAN1 objectives </a:t>
            </a:r>
            <a:r>
              <a:rPr lang="en-US" dirty="0"/>
              <a:t>[RAN2]</a:t>
            </a:r>
          </a:p>
          <a:p>
            <a:pPr lvl="1" hangingPunct="0"/>
            <a:r>
              <a:rPr lang="en-GB" dirty="0"/>
              <a:t>Define extensions of LPP protocol for NR RAT-dependent positioning enhancements </a:t>
            </a:r>
            <a:r>
              <a:rPr lang="en-US" dirty="0"/>
              <a:t>[RAN2]</a:t>
            </a:r>
          </a:p>
          <a:p>
            <a:pPr hangingPunct="0"/>
            <a:r>
              <a:rPr lang="en-US" dirty="0" smtClean="0"/>
              <a:t>RAN3 </a:t>
            </a:r>
            <a:r>
              <a:rPr lang="en-US" dirty="0"/>
              <a:t>centric objectives</a:t>
            </a:r>
          </a:p>
          <a:p>
            <a:pPr lvl="1" hangingPunct="0"/>
            <a:r>
              <a:rPr lang="en-GB" dirty="0"/>
              <a:t>Define extensions of LPPa protocol for NR RAT-dependent positioning enhancements </a:t>
            </a:r>
            <a:r>
              <a:rPr lang="en-GB" dirty="0" smtClean="0"/>
              <a:t>[RAN3]</a:t>
            </a:r>
          </a:p>
          <a:p>
            <a:pPr hangingPunct="0"/>
            <a:r>
              <a:rPr lang="en-US" dirty="0" smtClean="0"/>
              <a:t>RAN4 </a:t>
            </a:r>
            <a:r>
              <a:rPr lang="en-US" dirty="0"/>
              <a:t>centric objectives</a:t>
            </a:r>
          </a:p>
          <a:p>
            <a:pPr lvl="1"/>
            <a:r>
              <a:rPr lang="en-GB" dirty="0"/>
              <a:t>Define corresponding core requirements for NR positioning enhancements </a:t>
            </a:r>
            <a:r>
              <a:rPr lang="en-US" dirty="0" smtClean="0"/>
              <a:t>[</a:t>
            </a:r>
            <a:r>
              <a:rPr lang="en-US" dirty="0"/>
              <a:t>RAN4</a:t>
            </a:r>
            <a:r>
              <a:rPr lang="en-US" dirty="0" smtClean="0"/>
              <a:t>]</a:t>
            </a:r>
            <a:r>
              <a:rPr lang="en-US" dirty="0"/>
              <a:t> </a:t>
            </a:r>
            <a:endParaRPr lang="en-US" dirty="0" smtClean="0"/>
          </a:p>
          <a:p>
            <a:pPr lvl="1"/>
            <a:r>
              <a:rPr lang="en-US" dirty="0"/>
              <a:t>Define </a:t>
            </a:r>
            <a:r>
              <a:rPr lang="en-GB" dirty="0"/>
              <a:t>corresponding performance requirements and test cases </a:t>
            </a:r>
            <a:r>
              <a:rPr lang="en-US" dirty="0"/>
              <a:t>for </a:t>
            </a:r>
            <a:r>
              <a:rPr lang="en-GB" dirty="0"/>
              <a:t>NR positioning enhancements </a:t>
            </a:r>
            <a:r>
              <a:rPr lang="en-US" dirty="0" smtClean="0"/>
              <a:t>[</a:t>
            </a:r>
            <a:r>
              <a:rPr lang="en-US" dirty="0"/>
              <a:t>RAN4]</a:t>
            </a:r>
          </a:p>
          <a:p>
            <a:pPr lvl="1"/>
            <a:endParaRPr lang="en-US" sz="1600" dirty="0" smtClean="0"/>
          </a:p>
          <a:p>
            <a:pPr lvl="1"/>
            <a:endParaRPr lang="en-US" sz="1600" dirty="0" smtClean="0"/>
          </a:p>
          <a:p>
            <a:pPr lvl="1"/>
            <a:endParaRPr lang="en-US" dirty="0" smtClean="0"/>
          </a:p>
          <a:p>
            <a:pPr hangingPunct="0"/>
            <a:endParaRPr lang="en-US" dirty="0" smtClean="0"/>
          </a:p>
          <a:p>
            <a:endParaRPr lang="en-US" dirty="0"/>
          </a:p>
        </p:txBody>
      </p:sp>
      <p:sp>
        <p:nvSpPr>
          <p:cNvPr id="4" name="Slide Number Placeholder 3"/>
          <p:cNvSpPr>
            <a:spLocks noGrp="1"/>
          </p:cNvSpPr>
          <p:nvPr>
            <p:ph type="sldNum" sz="quarter" idx="12"/>
          </p:nvPr>
        </p:nvSpPr>
        <p:spPr/>
        <p:txBody>
          <a:bodyPr/>
          <a:lstStyle/>
          <a:p>
            <a:fld id="{7C091945-BED8-40C6-A17E-143F3A6898E6}" type="slidenum">
              <a:rPr lang="zh-CN" altLang="en-US" smtClean="0"/>
              <a:pPr/>
              <a:t>6</a:t>
            </a:fld>
            <a:endParaRPr lang="zh-CN" altLang="en-US" dirty="0"/>
          </a:p>
        </p:txBody>
      </p:sp>
      <p:sp>
        <p:nvSpPr>
          <p:cNvPr id="5" name="Title 1"/>
          <p:cNvSpPr txBox="1">
            <a:spLocks/>
          </p:cNvSpPr>
          <p:nvPr/>
        </p:nvSpPr>
        <p:spPr>
          <a:xfrm>
            <a:off x="457200" y="130622"/>
            <a:ext cx="8229600" cy="778098"/>
          </a:xfrm>
          <a:prstGeom prst="rect">
            <a:avLst/>
          </a:prstGeom>
        </p:spPr>
        <p:txBody>
          <a:bodyPr vert="horz" lIns="91440" tIns="45720" rIns="91440" bIns="45720" rtlCol="0" anchor="ctr">
            <a:normAutofit fontScale="85000" lnSpcReduction="10000"/>
          </a:bodyPr>
          <a:lst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a:lstStyle>
          <a:p>
            <a:r>
              <a:rPr lang="en-US" altLang="zh-CN" sz="3600" dirty="0" smtClean="0">
                <a:latin typeface="Times New Roman" pitchFamily="18" charset="0"/>
                <a:cs typeface="Times New Roman" pitchFamily="18" charset="0"/>
              </a:rPr>
              <a:t>Objectives of R17 NR </a:t>
            </a:r>
            <a:r>
              <a:rPr lang="en-US" altLang="zh-CN" sz="3600" dirty="0">
                <a:latin typeface="Times New Roman" pitchFamily="18" charset="0"/>
                <a:cs typeface="Times New Roman" pitchFamily="18" charset="0"/>
              </a:rPr>
              <a:t>Positioning </a:t>
            </a:r>
            <a:r>
              <a:rPr lang="en-US" altLang="zh-CN" sz="3600" dirty="0" smtClean="0">
                <a:latin typeface="Times New Roman" pitchFamily="18" charset="0"/>
                <a:cs typeface="Times New Roman" pitchFamily="18" charset="0"/>
              </a:rPr>
              <a:t>Enhancements</a:t>
            </a:r>
            <a:endParaRPr lang="en-US" sz="3600" dirty="0">
              <a:latin typeface="Times New Roman" pitchFamily="18" charset="0"/>
              <a:cs typeface="Times New Roman" pitchFamily="18" charset="0"/>
            </a:endParaRPr>
          </a:p>
        </p:txBody>
      </p:sp>
    </p:spTree>
    <p:extLst>
      <p:ext uri="{BB962C8B-B14F-4D97-AF65-F5344CB8AC3E}">
        <p14:creationId xmlns:p14="http://schemas.microsoft.com/office/powerpoint/2010/main" val="29603315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a:xfrm>
            <a:off x="8532440" y="6356350"/>
            <a:ext cx="432048" cy="365125"/>
          </a:xfrm>
        </p:spPr>
        <p:txBody>
          <a:bodyPr/>
          <a:lstStyle/>
          <a:p>
            <a:fld id="{7C091945-BED8-40C6-A17E-143F3A6898E6}" type="slidenum">
              <a:rPr lang="zh-CN" altLang="en-US" smtClean="0"/>
              <a:pPr/>
              <a:t>7</a:t>
            </a:fld>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buFont typeface="Arial" pitchFamily="34" charset="0"/>
          <a:buChar char="•"/>
          <a:defRPr sz="1600"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defRPr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10438</TotalTime>
  <Words>713</Words>
  <Application>Microsoft Office PowerPoint</Application>
  <PresentationFormat>全屏显示(4:3)</PresentationFormat>
  <Paragraphs>75</Paragraphs>
  <Slides>7</Slides>
  <Notes>2</Notes>
  <HiddenSlides>0</HiddenSlides>
  <MMClips>0</MMClips>
  <ScaleCrop>false</ScaleCrop>
  <HeadingPairs>
    <vt:vector size="4" baseType="variant">
      <vt:variant>
        <vt:lpstr>主题</vt:lpstr>
      </vt:variant>
      <vt:variant>
        <vt:i4>2</vt:i4>
      </vt:variant>
      <vt:variant>
        <vt:lpstr>幻灯片标题</vt:lpstr>
      </vt:variant>
      <vt:variant>
        <vt:i4>7</vt:i4>
      </vt:variant>
    </vt:vector>
  </HeadingPairs>
  <TitlesOfParts>
    <vt:vector size="9" baseType="lpstr">
      <vt:lpstr>1_Office 主题</vt:lpstr>
      <vt:lpstr>Office 主题</vt:lpstr>
      <vt:lpstr>Motivation of NR Positioning Enhancements in Rel-17</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catt</dc:creator>
  <cp:lastModifiedBy>CATT</cp:lastModifiedBy>
  <cp:revision>996</cp:revision>
  <dcterms:created xsi:type="dcterms:W3CDTF">2016-07-17T04:57:15Z</dcterms:created>
  <dcterms:modified xsi:type="dcterms:W3CDTF">2019-05-27T14:47:07Z</dcterms:modified>
</cp:coreProperties>
</file>