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2"/>
  </p:notesMasterIdLst>
  <p:handoutMasterIdLst>
    <p:handoutMasterId r:id="rId13"/>
  </p:handoutMasterIdLst>
  <p:sldIdLst>
    <p:sldId id="983" r:id="rId6"/>
    <p:sldId id="4754" r:id="rId7"/>
    <p:sldId id="4756" r:id="rId8"/>
    <p:sldId id="4792" r:id="rId9"/>
    <p:sldId id="4793" r:id="rId10"/>
    <p:sldId id="1016"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983"/>
            <p14:sldId id="4754"/>
            <p14:sldId id="4756"/>
            <p14:sldId id="4792"/>
            <p14:sldId id="4793"/>
            <p14:sldId id="1016"/>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9C751"/>
    <a:srgbClr val="F816D8"/>
    <a:srgbClr val="FF9300"/>
    <a:srgbClr val="47694B"/>
    <a:srgbClr val="22FE47"/>
    <a:srgbClr val="38C850"/>
    <a:srgbClr val="E04F4F"/>
    <a:srgbClr val="E05050"/>
    <a:srgbClr val="1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646" autoAdjust="0"/>
    <p:restoredTop sz="95196" autoAdjust="0"/>
  </p:normalViewPr>
  <p:slideViewPr>
    <p:cSldViewPr snapToGrid="0">
      <p:cViewPr varScale="1">
        <p:scale>
          <a:sx n="106" d="100"/>
          <a:sy n="106" d="100"/>
        </p:scale>
        <p:origin x="120" y="282"/>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4"/>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a:t>
            </a:fld>
            <a:endParaRPr lang="en-US" dirty="0"/>
          </a:p>
        </p:txBody>
      </p:sp>
    </p:spTree>
    <p:extLst>
      <p:ext uri="{BB962C8B-B14F-4D97-AF65-F5344CB8AC3E}">
        <p14:creationId xmlns:p14="http://schemas.microsoft.com/office/powerpoint/2010/main" val="1615144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0679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Source Placeholder 3">
            <a:extLst>
              <a:ext uri="{FF2B5EF4-FFF2-40B4-BE49-F238E27FC236}">
                <a16:creationId xmlns:a16="http://schemas.microsoft.com/office/drawing/2014/main" id="{40D35F6E-3204-4FFD-B5ED-941E86000507}"/>
              </a:ext>
            </a:extLst>
          </p:cNvPr>
          <p:cNvSpPr>
            <a:spLocks noGrp="1"/>
          </p:cNvSpPr>
          <p:nvPr>
            <p:ph type="body" sz="quarter" idx="10" hasCustomPrompt="1"/>
          </p:nvPr>
        </p:nvSpPr>
        <p:spPr>
          <a:xfrm>
            <a:off x="494189" y="6484545"/>
            <a:ext cx="1022350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293620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dirty="0"/>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77B9D6E5-F171-494D-94DE-4A2A42FD61F8}"/>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47653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 id="2147484156" r:id="rId44"/>
    <p:sldLayoutId id="2147484157"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685B3DF-D0B8-4187-A90E-E17FD7D8D9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3346"/>
            <a:ext cx="12193057" cy="6864691"/>
          </a:xfrm>
          <a:prstGeom prst="rect">
            <a:avLst/>
          </a:prstGeom>
        </p:spPr>
      </p:pic>
      <p:sp>
        <p:nvSpPr>
          <p:cNvPr id="36" name="Text Placeholder 5">
            <a:extLst>
              <a:ext uri="{FF2B5EF4-FFF2-40B4-BE49-F238E27FC236}">
                <a16:creationId xmlns:a16="http://schemas.microsoft.com/office/drawing/2014/main" id="{F5B8A5AD-77FD-40A3-8C93-0F5B1D37D376}"/>
              </a:ext>
            </a:extLst>
          </p:cNvPr>
          <p:cNvSpPr txBox="1">
            <a:spLocks/>
          </p:cNvSpPr>
          <p:nvPr/>
        </p:nvSpPr>
        <p:spPr bwMode="gray">
          <a:xfrm>
            <a:off x="525991" y="1195413"/>
            <a:ext cx="2620484" cy="155364"/>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37" name="Text Placeholder 48">
            <a:extLst>
              <a:ext uri="{FF2B5EF4-FFF2-40B4-BE49-F238E27FC236}">
                <a16:creationId xmlns:a16="http://schemas.microsoft.com/office/drawing/2014/main" id="{F572DD9E-91CD-4EB3-BD1B-612DC67D1B23}"/>
              </a:ext>
            </a:extLst>
          </p:cNvPr>
          <p:cNvSpPr txBox="1">
            <a:spLocks/>
          </p:cNvSpPr>
          <p:nvPr/>
        </p:nvSpPr>
        <p:spPr bwMode="gray">
          <a:xfrm>
            <a:off x="6241568" y="1194991"/>
            <a:ext cx="2272217" cy="157198"/>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22" name="Text Placeholder 21">
            <a:extLst>
              <a:ext uri="{FF2B5EF4-FFF2-40B4-BE49-F238E27FC236}">
                <a16:creationId xmlns:a16="http://schemas.microsoft.com/office/drawing/2014/main" id="{EEBDBE16-0B2B-46C1-B772-4CB28DBD2FCB}"/>
              </a:ext>
            </a:extLst>
          </p:cNvPr>
          <p:cNvSpPr>
            <a:spLocks noGrp="1"/>
          </p:cNvSpPr>
          <p:nvPr>
            <p:ph type="body" sz="quarter" idx="13"/>
          </p:nvPr>
        </p:nvSpPr>
        <p:spPr>
          <a:xfrm>
            <a:off x="8386251" y="276245"/>
            <a:ext cx="3763766" cy="1085938"/>
          </a:xfrm>
        </p:spPr>
        <p:txBody>
          <a:bodyPr/>
          <a:lstStyle/>
          <a:p>
            <a:r>
              <a:rPr lang="en-US" sz="1800" kern="0" dirty="0"/>
              <a:t>RP-191063</a:t>
            </a:r>
            <a:endParaRPr lang="en-US" sz="1800" dirty="0"/>
          </a:p>
          <a:p>
            <a:endParaRPr lang="en-US" sz="1800" dirty="0"/>
          </a:p>
          <a:p>
            <a:r>
              <a:rPr lang="en-US" sz="1800" dirty="0"/>
              <a:t>3GPP RAN #84</a:t>
            </a:r>
          </a:p>
          <a:p>
            <a:r>
              <a:rPr lang="en-US" sz="1800" dirty="0"/>
              <a:t>Newport Beach, 3-6 June 2019</a:t>
            </a:r>
          </a:p>
        </p:txBody>
      </p:sp>
      <p:sp>
        <p:nvSpPr>
          <p:cNvPr id="13" name="Oval 12">
            <a:extLst>
              <a:ext uri="{FF2B5EF4-FFF2-40B4-BE49-F238E27FC236}">
                <a16:creationId xmlns:a16="http://schemas.microsoft.com/office/drawing/2014/main" id="{3A000476-DDD9-4D50-9DC9-5D3C245D2B05}"/>
              </a:ext>
            </a:extLst>
          </p:cNvPr>
          <p:cNvSpPr/>
          <p:nvPr/>
        </p:nvSpPr>
        <p:spPr>
          <a:xfrm>
            <a:off x="2065098" y="2881348"/>
            <a:ext cx="5662436" cy="1782123"/>
          </a:xfrm>
          <a:prstGeom prst="ellipse">
            <a:avLst/>
          </a:prstGeom>
          <a:gradFill flip="none" rotWithShape="1">
            <a:gsLst>
              <a:gs pos="35000">
                <a:schemeClr val="tx1">
                  <a:alpha val="3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5">
            <a:extLst>
              <a:ext uri="{FF2B5EF4-FFF2-40B4-BE49-F238E27FC236}">
                <a16:creationId xmlns:a16="http://schemas.microsoft.com/office/drawing/2014/main" id="{C7BAAA34-8BD0-4E34-9FDC-0DA83A76AACE}"/>
              </a:ext>
            </a:extLst>
          </p:cNvPr>
          <p:cNvSpPr>
            <a:spLocks noEditPoints="1"/>
          </p:cNvSpPr>
          <p:nvPr/>
        </p:nvSpPr>
        <p:spPr bwMode="gray">
          <a:xfrm>
            <a:off x="590851" y="36364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8" name="Title 6"/>
          <p:cNvSpPr>
            <a:spLocks noGrp="1"/>
          </p:cNvSpPr>
          <p:nvPr>
            <p:ph type="ctrTitle"/>
          </p:nvPr>
        </p:nvSpPr>
        <p:spPr>
          <a:xfrm>
            <a:off x="344838" y="3772409"/>
            <a:ext cx="10597244" cy="3051136"/>
          </a:xfrm>
        </p:spPr>
        <p:txBody>
          <a:bodyPr/>
          <a:lstStyle/>
          <a:p>
            <a:r>
              <a:rPr lang="en-US" altLang="en-US" sz="5400" dirty="0">
                <a:latin typeface="Calibri" panose="020F0502020204030204" pitchFamily="34" charset="0"/>
                <a:cs typeface="Calibri" panose="020F0502020204030204" pitchFamily="34" charset="0"/>
              </a:rPr>
              <a:t>Motivation for NR Application Layer Throughput Testing</a:t>
            </a:r>
            <a:br>
              <a:rPr lang="en-US" sz="6600" dirty="0"/>
            </a:br>
            <a:br>
              <a:rPr lang="en-US" sz="6600" dirty="0"/>
            </a:br>
            <a:r>
              <a:rPr lang="en-US" altLang="zh-CN" sz="2800" dirty="0"/>
              <a:t>Qualcomm Inc., Verizon Wireless, AT&amp;T, Orange, China Mobile, China Telecom, Vodafone</a:t>
            </a:r>
            <a:br>
              <a:rPr lang="en-US" altLang="zh-CN" sz="4800" dirty="0"/>
            </a:br>
            <a:endParaRPr lang="en-US" sz="4400" dirty="0"/>
          </a:p>
        </p:txBody>
      </p:sp>
    </p:spTree>
    <p:extLst>
      <p:ext uri="{BB962C8B-B14F-4D97-AF65-F5344CB8AC3E}">
        <p14:creationId xmlns:p14="http://schemas.microsoft.com/office/powerpoint/2010/main" val="26548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Background</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91680" y="1088136"/>
            <a:ext cx="11190732" cy="4681728"/>
          </a:xfrm>
        </p:spPr>
        <p:txBody>
          <a:bodyPr/>
          <a:lstStyle/>
          <a:p>
            <a:pPr>
              <a:lnSpc>
                <a:spcPts val="3400"/>
              </a:lnSpc>
              <a:spcBef>
                <a:spcPts val="600"/>
              </a:spcBef>
              <a:spcAft>
                <a:spcPts val="600"/>
              </a:spcAft>
            </a:pPr>
            <a:r>
              <a:rPr lang="en-US" sz="2000" dirty="0"/>
              <a:t>The 5G NR ecosystem is witnessing rapid deployment and commercialization.</a:t>
            </a:r>
          </a:p>
          <a:p>
            <a:pPr>
              <a:lnSpc>
                <a:spcPts val="3400"/>
              </a:lnSpc>
              <a:spcBef>
                <a:spcPts val="600"/>
              </a:spcBef>
              <a:spcAft>
                <a:spcPts val="600"/>
              </a:spcAft>
            </a:pPr>
            <a:r>
              <a:rPr lang="en-US" sz="2000" dirty="0"/>
              <a:t>As 4G LTE evolved over the past decade, the interest in Application Layer data throughput measurements, under varied deployment scenarios, also grew rapidly. This drove the need to enable lab application layer data throughput measurements aligned with what the user would experience. TR37.901 attempted to address the need for lab application layer data throughput testing to a certain extent without any underlying 3GPP performance requirements.</a:t>
            </a:r>
          </a:p>
          <a:p>
            <a:pPr>
              <a:lnSpc>
                <a:spcPts val="3400"/>
              </a:lnSpc>
              <a:spcBef>
                <a:spcPts val="600"/>
              </a:spcBef>
              <a:spcAft>
                <a:spcPts val="600"/>
              </a:spcAft>
            </a:pPr>
            <a:r>
              <a:rPr lang="en-US" sz="2000" dirty="0"/>
              <a:t>As expected with the evolution from 4G LTE to 5G NR, the very first phase of 5G NR commercialization itself is seeing very high data rates that were seen after several generations/releases of LTE. </a:t>
            </a:r>
          </a:p>
          <a:p>
            <a:pPr>
              <a:lnSpc>
                <a:spcPts val="3400"/>
              </a:lnSpc>
              <a:spcBef>
                <a:spcPts val="600"/>
              </a:spcBef>
              <a:spcAft>
                <a:spcPts val="600"/>
              </a:spcAft>
            </a:pPr>
            <a:r>
              <a:rPr lang="en-US" sz="2000" dirty="0"/>
              <a:t> Therefore the need to enable application layer data throughput performance as part of a new 3GPP TR is critical and immediate.</a:t>
            </a:r>
            <a:endParaRPr lang="en-US" dirty="0">
              <a:solidFill>
                <a:schemeClr val="tx1"/>
              </a:solidFill>
            </a:endParaRPr>
          </a:p>
          <a:p>
            <a:pPr lvl="1"/>
            <a:endParaRPr lang="en-US" sz="1600" dirty="0">
              <a:solidFill>
                <a:schemeClr val="tx1"/>
              </a:solidFill>
              <a:sym typeface="Wingdings" panose="05000000000000000000" pitchFamily="2" charset="2"/>
            </a:endParaRPr>
          </a:p>
        </p:txBody>
      </p:sp>
    </p:spTree>
    <p:extLst>
      <p:ext uri="{BB962C8B-B14F-4D97-AF65-F5344CB8AC3E}">
        <p14:creationId xmlns:p14="http://schemas.microsoft.com/office/powerpoint/2010/main" val="409114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Standardization of 5G NR Application Throughput</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366273" y="1193880"/>
            <a:ext cx="11445166" cy="4636008"/>
          </a:xfrm>
        </p:spPr>
        <p:txBody>
          <a:bodyPr/>
          <a:lstStyle/>
          <a:p>
            <a:pPr>
              <a:lnSpc>
                <a:spcPts val="3400"/>
              </a:lnSpc>
              <a:spcBef>
                <a:spcPts val="600"/>
              </a:spcBef>
              <a:spcAft>
                <a:spcPts val="600"/>
              </a:spcAft>
            </a:pPr>
            <a:r>
              <a:rPr lang="en-US" altLang="zh-CN" sz="1800" dirty="0"/>
              <a:t>As per the RAN5 endorsed </a:t>
            </a:r>
            <a:r>
              <a:rPr lang="en-US" altLang="zh-CN" sz="1800" b="1" dirty="0"/>
              <a:t>SI R5-195421 [1]</a:t>
            </a:r>
            <a:r>
              <a:rPr lang="en-US" altLang="zh-CN" sz="1800" dirty="0"/>
              <a:t>,</a:t>
            </a:r>
            <a:r>
              <a:rPr lang="en-US" altLang="zh-CN" sz="1800" b="1" dirty="0"/>
              <a:t> </a:t>
            </a:r>
            <a:r>
              <a:rPr lang="en-US" altLang="zh-CN" sz="1800" dirty="0"/>
              <a:t>existing LTE Application layer throughput test procedures in 3GPP provide a reference structure to start developing test procedures for 5G NR; </a:t>
            </a:r>
          </a:p>
          <a:p>
            <a:pPr>
              <a:lnSpc>
                <a:spcPts val="3400"/>
              </a:lnSpc>
              <a:spcBef>
                <a:spcPts val="600"/>
              </a:spcBef>
              <a:spcAft>
                <a:spcPts val="600"/>
              </a:spcAft>
            </a:pPr>
            <a:r>
              <a:rPr lang="en-US" altLang="zh-CN" sz="1800" b="1" i="1" dirty="0"/>
              <a:t>One aspect </a:t>
            </a:r>
            <a:r>
              <a:rPr lang="en-US" altLang="zh-CN" sz="1800" dirty="0"/>
              <a:t>is using fixed reference </a:t>
            </a:r>
            <a:r>
              <a:rPr lang="en-US" altLang="zh-CN" sz="1800"/>
              <a:t>measurement channels </a:t>
            </a:r>
            <a:r>
              <a:rPr lang="en-US" altLang="zh-CN" sz="1800" dirty="0"/>
              <a:t>and static channel throughput scenarios, already defined in TS 38.101-4</a:t>
            </a:r>
          </a:p>
          <a:p>
            <a:pPr>
              <a:lnSpc>
                <a:spcPts val="3400"/>
              </a:lnSpc>
              <a:spcBef>
                <a:spcPts val="600"/>
              </a:spcBef>
              <a:spcAft>
                <a:spcPts val="600"/>
              </a:spcAft>
            </a:pPr>
            <a:r>
              <a:rPr lang="en-US" altLang="zh-CN" sz="1800" dirty="0"/>
              <a:t>The ecosystem in general ,and operators in particular, have a lot of interest in performing application layer throughput measurements with variable reference measurement channels (link adaptation) as this represents a scenario closer to real world deployments. </a:t>
            </a:r>
            <a:r>
              <a:rPr lang="en-GB" sz="1800" dirty="0"/>
              <a:t>Hence, a critical </a:t>
            </a:r>
            <a:r>
              <a:rPr lang="en-GB" sz="1800" b="1" i="1" dirty="0"/>
              <a:t>second</a:t>
            </a:r>
            <a:r>
              <a:rPr lang="en-GB" sz="1800" dirty="0"/>
              <a:t> </a:t>
            </a:r>
            <a:r>
              <a:rPr lang="en-GB" sz="1800" b="1" i="1" dirty="0"/>
              <a:t>aspect</a:t>
            </a:r>
            <a:r>
              <a:rPr lang="en-GB" sz="1800" dirty="0"/>
              <a:t> of the SI is the analysis of suitable link adaptation scenarios for which application layer throughput test procedures can be developed </a:t>
            </a:r>
            <a:r>
              <a:rPr lang="en-GB" sz="1800" b="1" dirty="0"/>
              <a:t>[2]</a:t>
            </a:r>
            <a:r>
              <a:rPr lang="en-GB" sz="1800" dirty="0"/>
              <a:t>. </a:t>
            </a:r>
          </a:p>
          <a:p>
            <a:pPr>
              <a:lnSpc>
                <a:spcPts val="3400"/>
              </a:lnSpc>
              <a:spcBef>
                <a:spcPts val="600"/>
              </a:spcBef>
              <a:spcAft>
                <a:spcPts val="600"/>
              </a:spcAft>
            </a:pPr>
            <a:r>
              <a:rPr lang="en-GB" sz="1800" dirty="0"/>
              <a:t>Both aspects of the Study Item need to proceed immediately to align with the ongoing rapid commercialization of 5G NR and enable the referenced Application layer throughput test procedures.</a:t>
            </a:r>
            <a:endParaRPr lang="en-US" sz="1700" dirty="0">
              <a:solidFill>
                <a:schemeClr val="tx1"/>
              </a:solidFill>
              <a:sym typeface="Wingdings" panose="05000000000000000000" pitchFamily="2" charset="2"/>
            </a:endParaRPr>
          </a:p>
          <a:p>
            <a:pPr lvl="1"/>
            <a:endParaRPr lang="en-US" sz="1600" dirty="0">
              <a:solidFill>
                <a:schemeClr val="tx1"/>
              </a:solidFill>
              <a:sym typeface="Wingdings" panose="05000000000000000000" pitchFamily="2" charset="2"/>
            </a:endParaRPr>
          </a:p>
          <a:p>
            <a:endParaRPr lang="en-US" sz="16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999759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Proposal</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95300" y="1474628"/>
            <a:ext cx="11696700" cy="4681728"/>
          </a:xfrm>
        </p:spPr>
        <p:txBody>
          <a:bodyPr/>
          <a:lstStyle/>
          <a:p>
            <a:pPr>
              <a:lnSpc>
                <a:spcPts val="3400"/>
              </a:lnSpc>
              <a:spcBef>
                <a:spcPts val="600"/>
              </a:spcBef>
              <a:spcAft>
                <a:spcPts val="600"/>
              </a:spcAft>
            </a:pPr>
            <a:r>
              <a:rPr lang="en-GB" b="1" dirty="0"/>
              <a:t>Approve the RAN5 endorsed SI at RAN#84</a:t>
            </a:r>
          </a:p>
          <a:p>
            <a:pPr lvl="1">
              <a:lnSpc>
                <a:spcPts val="3400"/>
              </a:lnSpc>
              <a:spcBef>
                <a:spcPts val="600"/>
              </a:spcBef>
              <a:spcAft>
                <a:spcPts val="600"/>
              </a:spcAft>
            </a:pPr>
            <a:r>
              <a:rPr lang="en-GB" dirty="0"/>
              <a:t>Start the study from RAN5#84 (August-2019), on both aspects of reference measurement channels</a:t>
            </a:r>
          </a:p>
          <a:p>
            <a:pPr lvl="1">
              <a:lnSpc>
                <a:spcPts val="3400"/>
              </a:lnSpc>
              <a:spcBef>
                <a:spcPts val="600"/>
              </a:spcBef>
              <a:spcAft>
                <a:spcPts val="600"/>
              </a:spcAft>
            </a:pPr>
            <a:r>
              <a:rPr lang="en-GB" dirty="0"/>
              <a:t>Include RAN4 scope to study the definition of variable reference measurement channel (link adaptation) scenarios.</a:t>
            </a:r>
          </a:p>
          <a:p>
            <a:pPr marL="163703" lvl="1" indent="0">
              <a:lnSpc>
                <a:spcPts val="3400"/>
              </a:lnSpc>
              <a:spcBef>
                <a:spcPts val="600"/>
              </a:spcBef>
              <a:spcAft>
                <a:spcPts val="600"/>
              </a:spcAft>
              <a:buNone/>
            </a:pPr>
            <a:endParaRPr lang="en-GB" dirty="0"/>
          </a:p>
          <a:p>
            <a:pPr marL="163703" lvl="1" indent="0">
              <a:lnSpc>
                <a:spcPts val="3400"/>
              </a:lnSpc>
              <a:spcBef>
                <a:spcPts val="600"/>
              </a:spcBef>
              <a:spcAft>
                <a:spcPts val="600"/>
              </a:spcAft>
              <a:buNone/>
            </a:pPr>
            <a:r>
              <a:rPr lang="en-GB" i="1" dirty="0"/>
              <a:t>Note: we have submitted an updated SID proposal (</a:t>
            </a:r>
            <a:r>
              <a:rPr lang="en-US" i="1" dirty="0"/>
              <a:t>RP-190930), addressing some “minor” comments/clarifications, e.g. on title (to indicate it is a Study), and RAN4 Objectives.</a:t>
            </a:r>
          </a:p>
          <a:p>
            <a:pPr marL="163703" lvl="1" indent="0">
              <a:lnSpc>
                <a:spcPts val="3400"/>
              </a:lnSpc>
              <a:spcBef>
                <a:spcPts val="600"/>
              </a:spcBef>
              <a:spcAft>
                <a:spcPts val="600"/>
              </a:spcAft>
              <a:buNone/>
            </a:pPr>
            <a:endParaRPr lang="en-GB" dirty="0"/>
          </a:p>
          <a:p>
            <a:pPr>
              <a:lnSpc>
                <a:spcPts val="3400"/>
              </a:lnSpc>
              <a:spcBef>
                <a:spcPts val="600"/>
              </a:spcBef>
              <a:spcAft>
                <a:spcPts val="600"/>
              </a:spcAft>
            </a:pPr>
            <a:endParaRPr lang="en-GB" dirty="0"/>
          </a:p>
          <a:p>
            <a:endParaRPr lang="en-US" sz="12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29682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altLang="zh-CN" sz="3200" dirty="0"/>
              <a:t>References</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75488" y="1709928"/>
            <a:ext cx="11526012" cy="4636008"/>
          </a:xfrm>
        </p:spPr>
        <p:txBody>
          <a:bodyPr/>
          <a:lstStyle/>
          <a:p>
            <a:pPr>
              <a:lnSpc>
                <a:spcPts val="4000"/>
              </a:lnSpc>
              <a:spcAft>
                <a:spcPts val="1200"/>
              </a:spcAft>
              <a:buNone/>
            </a:pPr>
            <a:r>
              <a:rPr lang="en-US" altLang="zh-CN" sz="1800" dirty="0"/>
              <a:t>[1] R5-195421 -Study on 5G NR Application Layer Data Throughput Performance; </a:t>
            </a:r>
            <a:r>
              <a:rPr lang="en-US" altLang="zh-CN" sz="1800" i="1" dirty="0"/>
              <a:t>ATT, China Telecom, CMCC, Keysight, Orange, </a:t>
            </a:r>
            <a:r>
              <a:rPr lang="en-US" altLang="zh-CN" sz="1800" i="1" dirty="0" err="1"/>
              <a:t>PCTest</a:t>
            </a:r>
            <a:r>
              <a:rPr lang="en-US" altLang="zh-CN" sz="1800" i="1" dirty="0"/>
              <a:t> Engineering Lab, Qualcomm, Rohde &amp; Schwarz, Telecom Italia, Verizon, Vodafone, ZTE</a:t>
            </a:r>
          </a:p>
          <a:p>
            <a:pPr>
              <a:lnSpc>
                <a:spcPts val="4000"/>
              </a:lnSpc>
              <a:spcAft>
                <a:spcPts val="1200"/>
              </a:spcAft>
              <a:buNone/>
            </a:pPr>
            <a:r>
              <a:rPr lang="en-US" altLang="zh-CN" sz="1800" dirty="0"/>
              <a:t>[2]  R5-195422 - LS to RAN4 to update 38.101-4 with Link Adaptation requirements, </a:t>
            </a:r>
            <a:r>
              <a:rPr lang="en-US" altLang="zh-CN" sz="1800" i="1" dirty="0"/>
              <a:t>Qualcomm Inc.</a:t>
            </a:r>
          </a:p>
          <a:p>
            <a:endParaRPr lang="en-US" sz="12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67278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8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HR33RHYHUWRF-32-1844</_dlc_DocId>
    <_dlc_DocIdUrl xmlns="c06861ca-3f08-4d07-bff7-bb15bac121f4">
      <Url>https://projects.qualcomm.com/sites/pentari/_layouts/15/DocIdRedir.aspx?ID=HR33RHYHUWRF-32-1844</Url>
      <Description>HR33RHYHUWRF-32-1844</Description>
    </_dlc_DocIdUrl>
    <poui xmlns="73d68c97-ff0f-48dc-9908-53fbf40cf938" xsi:nil="true"/>
    <qjno xmlns="73d68c97-ff0f-48dc-9908-53fbf40cf938" xsi:nil="true"/>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B3C5348957EC97458DF5F4DEF0C40816" ma:contentTypeVersion="2" ma:contentTypeDescription="Create a new document." ma:contentTypeScope="" ma:versionID="c32b9950744c84591e348faebf647c75">
  <xsd:schema xmlns:xsd="http://www.w3.org/2001/XMLSchema" xmlns:xs="http://www.w3.org/2001/XMLSchema" xmlns:p="http://schemas.microsoft.com/office/2006/metadata/properties" xmlns:ns2="c06861ca-3f08-4d07-bff7-bb15bac121f4" xmlns:ns3="73d68c97-ff0f-48dc-9908-53fbf40cf938" targetNamespace="http://schemas.microsoft.com/office/2006/metadata/properties" ma:root="true" ma:fieldsID="6a9ae016f80d1ef49cb181d7a3265fb1" ns2:_="" ns3:_="">
    <xsd:import namespace="c06861ca-3f08-4d07-bff7-bb15bac121f4"/>
    <xsd:import namespace="73d68c97-ff0f-48dc-9908-53fbf40cf938"/>
    <xsd:element name="properties">
      <xsd:complexType>
        <xsd:sequence>
          <xsd:element name="documentManagement">
            <xsd:complexType>
              <xsd:all>
                <xsd:element ref="ns2:_dlc_DocId" minOccurs="0"/>
                <xsd:element ref="ns2:_dlc_DocIdUrl" minOccurs="0"/>
                <xsd:element ref="ns2:_dlc_DocIdPersistId" minOccurs="0"/>
                <xsd:element ref="ns3:qjno" minOccurs="0"/>
                <xsd:element ref="ns3:po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73d68c97-ff0f-48dc-9908-53fbf40cf938" elementFormDefault="qualified">
    <xsd:import namespace="http://schemas.microsoft.com/office/2006/documentManagement/types"/>
    <xsd:import namespace="http://schemas.microsoft.com/office/infopath/2007/PartnerControls"/>
    <xsd:element name="qjno" ma:index="11" nillable="true" ma:displayName="Ref. LTE Spec" ma:internalName="qjno">
      <xsd:simpleType>
        <xsd:restriction base="dms:Text"/>
      </xsd:simpleType>
    </xsd:element>
    <xsd:element name="poui" ma:index="12" nillable="true" ma:displayName="Ref NR TR." ma:internalName="poui">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8595C1-BC3E-42E6-826C-A69041097B69}">
  <ds:schemaRefs>
    <ds:schemaRef ds:uri="73d68c97-ff0f-48dc-9908-53fbf40cf938"/>
    <ds:schemaRef ds:uri="http://schemas.openxmlformats.org/package/2006/metadata/core-properties"/>
    <ds:schemaRef ds:uri="http://purl.org/dc/dcmitype/"/>
    <ds:schemaRef ds:uri="c06861ca-3f08-4d07-bff7-bb15bac121f4"/>
    <ds:schemaRef ds:uri="http://purl.org/dc/term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1BBB97DB-4DB7-4251-B1B2-B979A3BA3FA1}">
  <ds:schemaRefs>
    <ds:schemaRef ds:uri="http://schemas.microsoft.com/sharepoint/events"/>
  </ds:schemaRefs>
</ds:datastoreItem>
</file>

<file path=customXml/itemProps3.xml><?xml version="1.0" encoding="utf-8"?>
<ds:datastoreItem xmlns:ds="http://schemas.openxmlformats.org/officeDocument/2006/customXml" ds:itemID="{EF3913EF-FF52-4F67-B617-CE8D35AA31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73d68c97-ff0f-48dc-9908-53fbf40cf9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0630368-D4E9-44EE-80D0-0243D337F1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16x9 Corporate Internal Template</Template>
  <TotalTime>14967</TotalTime>
  <Words>467</Words>
  <Application>Microsoft Office PowerPoint</Application>
  <PresentationFormat>Widescreen</PresentationFormat>
  <Paragraphs>26</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Century Gothic</vt:lpstr>
      <vt:lpstr>Microsoft Sans Serif</vt:lpstr>
      <vt:lpstr>Qualcomm</vt:lpstr>
      <vt:lpstr>Motivation for NR Application Layer Throughput Testing  Qualcomm Inc., Verizon Wireless, AT&amp;T, Orange, China Mobile, China Telecom, Vodafone </vt:lpstr>
      <vt:lpstr>Background</vt:lpstr>
      <vt:lpstr>Standardization of 5G NR Application Throughput</vt:lpstr>
      <vt:lpstr>Proposal</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Pradeep Gowda</cp:lastModifiedBy>
  <cp:revision>277</cp:revision>
  <cp:lastPrinted>2019-03-05T09:53:51Z</cp:lastPrinted>
  <dcterms:created xsi:type="dcterms:W3CDTF">2018-04-03T14:46:02Z</dcterms:created>
  <dcterms:modified xsi:type="dcterms:W3CDTF">2019-05-24T02:26:14Z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0x010100B3C5348957EC97458DF5F4DEF0C40816</vt:lpwstr>
  </property>
  <property fmtid="{D5CDD505-2E9C-101B-9397-08002B2CF9AE}" pid="4" name="_dlc_DocIdItemGuid">
    <vt:lpwstr>a31da5df-fa39-43be-b737-62dfaf46bada</vt:lpwstr>
  </property>
  <property fmtid="{D5CDD505-2E9C-101B-9397-08002B2CF9AE}" pid="5" name="_AdHocReviewCycleID">
    <vt:i4>1323308483</vt:i4>
  </property>
  <property fmtid="{D5CDD505-2E9C-101B-9397-08002B2CF9AE}" pid="6" name="_EmailSubject">
    <vt:lpwstr>Plenary tdocs for RAN Coordination - RAN5 docs</vt:lpwstr>
  </property>
  <property fmtid="{D5CDD505-2E9C-101B-9397-08002B2CF9AE}" pid="7" name="_AuthorEmail">
    <vt:lpwstr>fpica@qti.qualcomm.com</vt:lpwstr>
  </property>
  <property fmtid="{D5CDD505-2E9C-101B-9397-08002B2CF9AE}" pid="8" name="_AuthorEmailDisplayName">
    <vt:lpwstr>Francesco Pica</vt:lpwstr>
  </property>
</Properties>
</file>