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29" r:id="rId1"/>
    <p:sldMasterId id="2147485053" r:id="rId2"/>
  </p:sldMasterIdLst>
  <p:notesMasterIdLst>
    <p:notesMasterId r:id="rId7"/>
  </p:notesMasterIdLst>
  <p:sldIdLst>
    <p:sldId id="263" r:id="rId3"/>
    <p:sldId id="326" r:id="rId4"/>
    <p:sldId id="328" r:id="rId5"/>
    <p:sldId id="329" r:id="rId6"/>
  </p:sldIdLst>
  <p:sldSz cx="9144000" cy="6858000" type="screen4x3"/>
  <p:notesSz cx="6858000" cy="9144000"/>
  <p:defaultTextStyle>
    <a:defPPr>
      <a:defRPr lang="ja-JP"/>
    </a:defPPr>
    <a:lvl1pPr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ngchao Li" initials="HL" lastIdx="1" clrIdx="0">
    <p:extLst>
      <p:ext uri="{19B8F6BF-5375-455C-9EA6-DF929625EA0E}">
        <p15:presenceInfo xmlns:p15="http://schemas.microsoft.com/office/powerpoint/2012/main" userId="S-1-5-21-1078081533-1958367476-725345543-825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C0"/>
    <a:srgbClr val="00269E"/>
    <a:srgbClr val="002795"/>
    <a:srgbClr val="0027B1"/>
    <a:srgbClr val="00AA80"/>
    <a:srgbClr val="AA8000"/>
    <a:srgbClr val="FFA300"/>
    <a:srgbClr val="F6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12" autoAdjust="0"/>
    <p:restoredTop sz="94660"/>
  </p:normalViewPr>
  <p:slideViewPr>
    <p:cSldViewPr snapToGrid="0" snapToObjects="1">
      <p:cViewPr varScale="1">
        <p:scale>
          <a:sx n="128" d="100"/>
          <a:sy n="128" d="100"/>
        </p:scale>
        <p:origin x="101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3504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227C0-EE87-D24F-997B-A355EFF19E5E}" type="datetimeFigureOut">
              <a:rPr kumimoji="1" lang="ja-JP" altLang="en-US" smtClean="0"/>
              <a:t>2019/5/24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2B5796-F0FD-3540-ABDF-78971E51FC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2369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B5796-F0FD-3540-ABDF-78971E51FC6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9673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B5796-F0FD-3540-ABDF-78971E51FC6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2830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B5796-F0FD-3540-ABDF-78971E51FC6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445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93307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603CA8F-E61A-0B42-9B64-1C1ED8008C0F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A3D6F67-1CFA-404D-8B79-1BEFB37A22D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69875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63151EB-27BB-2A4C-953F-ADC2571AE014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D5B7843-37E9-2B47-A6EC-B8831F77C8F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29259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77291" y="692696"/>
            <a:ext cx="9000000" cy="57240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p"/>
              <a:defRPr sz="2000" baseline="0">
                <a:latin typeface="Arial Unicode MS" panose="020B0604020202020204" pitchFamily="50" charset="-128"/>
                <a:ea typeface="ＭＳ Ｐゴシック" panose="020B0600070205080204" pitchFamily="50" charset="-128"/>
              </a:defRPr>
            </a:lvl1pPr>
            <a:lvl2pPr>
              <a:defRPr sz="1800" baseline="0">
                <a:latin typeface="Arial Unicode MS" panose="020B0604020202020204" pitchFamily="50" charset="-128"/>
                <a:ea typeface="ＭＳ Ｐゴシック" panose="020B0600070205080204" pitchFamily="50" charset="-128"/>
              </a:defRPr>
            </a:lvl2pPr>
            <a:lvl3pPr>
              <a:defRPr sz="1600" baseline="0">
                <a:latin typeface="Arial Unicode MS" panose="020B060402020202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buFont typeface="Wingdings" panose="05000000000000000000" pitchFamily="2" charset="2"/>
              <a:buChar char="n"/>
              <a:defRPr sz="1400" baseline="0">
                <a:latin typeface="Arial Unicode MS" panose="020B0604020202020204" pitchFamily="50" charset="-128"/>
                <a:ea typeface="ＭＳ Ｐゴシック" panose="020B0600070205080204" pitchFamily="50" charset="-128"/>
              </a:defRPr>
            </a:lvl4pPr>
            <a:lvl5pPr>
              <a:defRPr sz="1400" baseline="0">
                <a:latin typeface="Arial Unicode MS" panose="020B060402020202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xfrm>
            <a:off x="88454" y="-3001"/>
            <a:ext cx="9000000" cy="648000"/>
          </a:xfrm>
          <a:prstGeom prst="rect">
            <a:avLst/>
          </a:prstGeom>
        </p:spPr>
        <p:txBody>
          <a:bodyPr anchor="ctr"/>
          <a:lstStyle>
            <a:lvl1pPr algn="ctr">
              <a:defRPr sz="2400" b="1" baseline="0">
                <a:latin typeface="Verdana" panose="020B0604030504040204" pitchFamily="34" charset="0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1"/>
          <p:cNvSpPr>
            <a:spLocks noGrp="1"/>
          </p:cNvSpPr>
          <p:nvPr>
            <p:ph type="sldNum" sz="quarter" idx="10"/>
          </p:nvPr>
        </p:nvSpPr>
        <p:spPr>
          <a:xfrm>
            <a:off x="79375" y="6638925"/>
            <a:ext cx="539750" cy="215900"/>
          </a:xfrm>
          <a:prstGeom prst="rect">
            <a:avLst/>
          </a:prstGeom>
        </p:spPr>
        <p:txBody>
          <a:bodyPr/>
          <a:lstStyle>
            <a:lvl1pPr algn="ctr">
              <a:defRPr sz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98B3ADA1-5683-4DF0-B270-C66CD8CEF081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12571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84371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0256AEB-B462-0D44-B649-C8A6ECA05927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77DC2FC-78AD-C041-ABBA-18614E8FE56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573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C8572DD-ADFA-0046-8D3C-EE6FB1A43F84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4A2DB125-746C-4C41-9729-B73DB4033FD4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234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51FDBF9-BA3F-0D49-8B7A-568E50389E83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1243DC7E-00D7-FE4E-8319-8441C0A80DB8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051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31A2307-D8B4-824E-9285-F7E8DBDEE8E1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94C2935-E755-4A4A-9C4A-AF9CBB5CE9D2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080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19692C0-5B4E-1841-A872-EC86912888B7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A523842-26C2-0240-A00B-00970FE47EB8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567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BBD4729-DAEE-F945-AA18-521512634694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2530019-7FCE-4B4E-A123-707FDEA2FF0C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935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BC213A8-62D2-A842-8CD6-19DFA07BC054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1E4D3DA-95C9-E64E-9F1A-70767FF3294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21032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12DBB45-02D3-DC43-BD2B-116F5D147B80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DEEF0B0-CC31-3249-A667-595EB7264D4D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5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1FBB68CF-7935-F84B-AF26-BD4B2B1C1D52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C04303A4-3CC2-7549-85E4-C8459D9B224F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591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75243B9-C1F4-1C48-8D1C-5690CDB76767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CF85C4F2-0F3F-014A-A742-83F10E0FA67B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5254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414F53F-212A-C548-BCC3-E42BBA8EA1B1}" type="datetimeFigureOut">
              <a:rPr lang="ja-JP" altLang="en-US">
                <a:solidFill>
                  <a:prstClr val="black"/>
                </a:solidFill>
              </a:rPr>
              <a:pPr>
                <a:defRPr/>
              </a:pPr>
              <a:t>2019/5/24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1381ADB1-7946-4743-92E4-19F8CC9DC435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00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A5B49CC-9670-7B44-BBAA-D2D7E7EEFF7C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9C05631-5291-6446-B97F-4BAFEA82EA7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2925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C72BD2E-987D-714D-8139-A3C1F689D55D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1E87EEC-0D6A-B94A-B39A-9E6BC24B03F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814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87A6848-7FC7-244C-A103-FE3C180ACCF0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88EAD27-487A-5A44-8172-3FD90DA816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34139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B9F4050-0F00-8345-8639-F0C248E83631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38B13DC-3905-5943-A617-6B850EA97C5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14439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5508896-BA04-EF4C-910D-2362CE02404B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BAAF180-E3A7-5D40-8EAA-0841E7DB4FD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66358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CBEB35E-9F6A-BA4B-ADAC-74F4BE00FAAB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72BB7E1-BA95-DC4E-B332-21E73E8EF0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8796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23D9056-26B7-6D4C-8D15-F0659992662F}" type="datetimeFigureOut">
              <a:rPr lang="ja-JP" altLang="en-US"/>
              <a:pPr>
                <a:defRPr/>
              </a:pPr>
              <a:t>2019/5/24</a:t>
            </a:fld>
            <a:endParaRPr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ＭＳ Ｐゴシック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A0BDE37-4012-CE47-A3B7-079F29E1D2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2498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線コネクタ 12"/>
          <p:cNvCxnSpPr/>
          <p:nvPr userDrawn="1"/>
        </p:nvCxnSpPr>
        <p:spPr>
          <a:xfrm>
            <a:off x="344366" y="6300788"/>
            <a:ext cx="8474319" cy="0"/>
          </a:xfrm>
          <a:prstGeom prst="line">
            <a:avLst/>
          </a:prstGeom>
          <a:ln w="44450" cmpd="sng">
            <a:solidFill>
              <a:srgbClr val="0041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線コネクタ 3"/>
          <p:cNvCxnSpPr/>
          <p:nvPr userDrawn="1"/>
        </p:nvCxnSpPr>
        <p:spPr>
          <a:xfrm>
            <a:off x="344366" y="703263"/>
            <a:ext cx="8474319" cy="0"/>
          </a:xfrm>
          <a:prstGeom prst="line">
            <a:avLst/>
          </a:prstGeom>
          <a:ln w="44450" cmpd="sng">
            <a:solidFill>
              <a:srgbClr val="0041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293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1" name="タイトル 1"/>
          <p:cNvSpPr txBox="1">
            <a:spLocks/>
          </p:cNvSpPr>
          <p:nvPr userDrawn="1"/>
        </p:nvSpPr>
        <p:spPr>
          <a:xfrm>
            <a:off x="457200" y="152400"/>
            <a:ext cx="8229600" cy="376238"/>
          </a:xfrm>
          <a:prstGeom prst="rect">
            <a:avLst/>
          </a:prstGeom>
        </p:spPr>
        <p:txBody>
          <a:bodyPr/>
          <a:lstStyle>
            <a:lvl1pPr algn="ctr" defTabSz="457200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ＭＳ Ｐゴシック" charset="0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endParaRPr lang="ja-JP" altLang="en-US" sz="2600" dirty="0">
              <a:solidFill>
                <a:prstClr val="black"/>
              </a:solidFill>
              <a:latin typeface="A-CID ゴシックMB101 B"/>
              <a:ea typeface="A-CID ゴシックMB101 B"/>
              <a:cs typeface="A-CID ゴシックMB101 B"/>
            </a:endParaRPr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375302" y="6450357"/>
            <a:ext cx="1427426" cy="2159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10" r:id="rId1"/>
    <p:sldLayoutId id="2147485023" r:id="rId2"/>
    <p:sldLayoutId id="2147485024" r:id="rId3"/>
    <p:sldLayoutId id="2147485025" r:id="rId4"/>
    <p:sldLayoutId id="2147485026" r:id="rId5"/>
    <p:sldLayoutId id="2147485027" r:id="rId6"/>
    <p:sldLayoutId id="2147485028" r:id="rId7"/>
    <p:sldLayoutId id="2147485029" r:id="rId8"/>
    <p:sldLayoutId id="2147485030" r:id="rId9"/>
    <p:sldLayoutId id="2147485031" r:id="rId10"/>
    <p:sldLayoutId id="2147485032" r:id="rId11"/>
    <p:sldLayoutId id="2147485066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30824" y="393701"/>
            <a:ext cx="2195985" cy="33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4" r:id="rId1"/>
    <p:sldLayoutId id="2147485055" r:id="rId2"/>
    <p:sldLayoutId id="2147485056" r:id="rId3"/>
    <p:sldLayoutId id="2147485057" r:id="rId4"/>
    <p:sldLayoutId id="2147485058" r:id="rId5"/>
    <p:sldLayoutId id="2147485059" r:id="rId6"/>
    <p:sldLayoutId id="2147485060" r:id="rId7"/>
    <p:sldLayoutId id="2147485061" r:id="rId8"/>
    <p:sldLayoutId id="2147485062" r:id="rId9"/>
    <p:sldLayoutId id="2147485063" r:id="rId10"/>
    <p:sldLayoutId id="2147485064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68938" y="3429000"/>
            <a:ext cx="7918450" cy="14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800" dirty="0"/>
              <a:t>Views on Release 17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2800" dirty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2800" dirty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dirty="0"/>
              <a:t>Panasonic</a:t>
            </a:r>
            <a:br>
              <a:rPr lang="en-US" altLang="ja-JP" sz="2400" dirty="0"/>
            </a:br>
            <a:endParaRPr kumimoji="0" lang="en-US" altLang="ja-JP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2896DBF-3A6A-421C-B647-D1C792D52B7D}"/>
              </a:ext>
            </a:extLst>
          </p:cNvPr>
          <p:cNvSpPr/>
          <p:nvPr/>
        </p:nvSpPr>
        <p:spPr>
          <a:xfrm>
            <a:off x="7667059" y="282193"/>
            <a:ext cx="1253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 RP-191035</a:t>
            </a:r>
          </a:p>
        </p:txBody>
      </p:sp>
    </p:spTree>
    <p:extLst>
      <p:ext uri="{BB962C8B-B14F-4D97-AF65-F5344CB8AC3E}">
        <p14:creationId xmlns:p14="http://schemas.microsoft.com/office/powerpoint/2010/main" val="2670839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77291" y="885881"/>
            <a:ext cx="9000000" cy="5724000"/>
          </a:xfrm>
        </p:spPr>
        <p:txBody>
          <a:bodyPr/>
          <a:lstStyle/>
          <a:p>
            <a:pPr lvl="1"/>
            <a:r>
              <a:rPr lang="en-US" altLang="ja-JP" sz="2200" dirty="0"/>
              <a:t>Non-terrestrial networks (NTN)</a:t>
            </a:r>
            <a:r>
              <a:rPr lang="ja-JP" altLang="en-US" sz="2200" dirty="0"/>
              <a:t> </a:t>
            </a:r>
            <a:r>
              <a:rPr lang="en-US" altLang="ja-JP" sz="2200" dirty="0"/>
              <a:t>WI</a:t>
            </a:r>
          </a:p>
          <a:p>
            <a:pPr lvl="2"/>
            <a:r>
              <a:rPr lang="en-US" altLang="ja-JP" sz="2000" dirty="0"/>
              <a:t>Continuation from study item including both GEO and LEO.</a:t>
            </a:r>
          </a:p>
          <a:p>
            <a:pPr lvl="2">
              <a:buFont typeface="Wingdings" panose="05000000000000000000" pitchFamily="2" charset="2"/>
              <a:buChar char="n"/>
            </a:pPr>
            <a:endParaRPr lang="en-US" altLang="ja-JP" sz="2200" dirty="0"/>
          </a:p>
          <a:p>
            <a:pPr lvl="1"/>
            <a:r>
              <a:rPr lang="en-US" altLang="ja-JP" sz="2200" dirty="0"/>
              <a:t>Above 52.6GHz SI</a:t>
            </a:r>
            <a:endParaRPr lang="en-US" altLang="ja-JP" sz="2000" dirty="0"/>
          </a:p>
          <a:p>
            <a:pPr lvl="2"/>
            <a:r>
              <a:rPr lang="en-US" altLang="ja-JP" sz="2000" dirty="0"/>
              <a:t>Study item in Release 17 like waveform, structure and so on.</a:t>
            </a:r>
          </a:p>
          <a:p>
            <a:pPr lvl="2"/>
            <a:r>
              <a:rPr lang="en-US" altLang="ja-JP" sz="2000" dirty="0"/>
              <a:t>Work item may or may not begin in Release 17 depending on the progress of the study item.</a:t>
            </a:r>
          </a:p>
          <a:p>
            <a:pPr lvl="2"/>
            <a:r>
              <a:rPr lang="en-US" altLang="ja-JP" sz="2000" dirty="0"/>
              <a:t>Following </a:t>
            </a:r>
            <a:r>
              <a:rPr lang="en-US" altLang="ja-JP" sz="2000"/>
              <a:t>areas need </a:t>
            </a:r>
            <a:r>
              <a:rPr lang="en-US" altLang="ja-JP" sz="2000" dirty="0"/>
              <a:t>to be addressed.</a:t>
            </a:r>
          </a:p>
          <a:p>
            <a:pPr lvl="3"/>
            <a:r>
              <a:rPr lang="en-US" altLang="ja-JP" sz="1800" dirty="0"/>
              <a:t>eMBB/URLLC of licensed band including IIOT</a:t>
            </a:r>
          </a:p>
          <a:p>
            <a:pPr lvl="3"/>
            <a:r>
              <a:rPr lang="en-US" altLang="ja-JP" sz="1800" dirty="0"/>
              <a:t>eMBB of unlicensed band usage</a:t>
            </a:r>
          </a:p>
          <a:p>
            <a:pPr lvl="3"/>
            <a:r>
              <a:rPr lang="en-US" altLang="ja-JP" sz="1800" dirty="0"/>
              <a:t>V2X: sidelink</a:t>
            </a:r>
          </a:p>
          <a:p>
            <a:pPr lvl="4"/>
            <a:r>
              <a:rPr lang="en-US" altLang="ja-JP" sz="1600" dirty="0"/>
              <a:t>may be better to be handled within NR V2X extension.</a:t>
            </a:r>
          </a:p>
          <a:p>
            <a:pPr lvl="2"/>
            <a:r>
              <a:rPr lang="en-US" altLang="ja-JP" sz="2000" dirty="0"/>
              <a:t>Beamforming/Beam-management for narrower/larger number of beams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dirty="0"/>
              <a:t>Proposals for Release 17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B3ADA1-5683-4DF0-B270-C66CD8CEF081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E54C9DA-CDEF-4150-A31C-650B27690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462" y="23181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330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77291" y="885881"/>
            <a:ext cx="9000000" cy="5724000"/>
          </a:xfrm>
        </p:spPr>
        <p:txBody>
          <a:bodyPr/>
          <a:lstStyle/>
          <a:p>
            <a:pPr lvl="1"/>
            <a:r>
              <a:rPr lang="en-US" altLang="ja-JP" sz="2200" dirty="0"/>
              <a:t>NR V2X extension WI</a:t>
            </a:r>
          </a:p>
          <a:p>
            <a:pPr lvl="2"/>
            <a:r>
              <a:rPr lang="en-US" altLang="ja-JP" sz="2000" dirty="0"/>
              <a:t>Sidelink further extension more optimized for FR2</a:t>
            </a:r>
          </a:p>
          <a:p>
            <a:pPr lvl="2"/>
            <a:r>
              <a:rPr lang="en-US" altLang="ja-JP" sz="2000" dirty="0"/>
              <a:t>SC-PTM in FR1/FR2</a:t>
            </a:r>
          </a:p>
          <a:p>
            <a:pPr marL="914400" lvl="2" indent="0">
              <a:buNone/>
            </a:pPr>
            <a:endParaRPr lang="en-US" altLang="ja-JP" sz="2000" dirty="0"/>
          </a:p>
          <a:p>
            <a:pPr lvl="1"/>
            <a:r>
              <a:rPr lang="en-US" altLang="ja-JP" sz="2200" dirty="0"/>
              <a:t>Industrial IoT WI</a:t>
            </a:r>
          </a:p>
          <a:p>
            <a:pPr lvl="2"/>
            <a:r>
              <a:rPr lang="en-US" altLang="ja-JP" sz="2000" dirty="0"/>
              <a:t>Some lower cost realization</a:t>
            </a:r>
          </a:p>
          <a:p>
            <a:pPr lvl="3"/>
            <a:r>
              <a:rPr lang="en-US" altLang="ja-JP" sz="1800" dirty="0"/>
              <a:t>URLLC but not mandating eMBB function</a:t>
            </a:r>
          </a:p>
          <a:p>
            <a:pPr lvl="3"/>
            <a:r>
              <a:rPr lang="en-US" altLang="ja-JP" sz="1800" dirty="0"/>
              <a:t>What part of the cost to be relaxed needs some discussion</a:t>
            </a:r>
          </a:p>
          <a:p>
            <a:pPr lvl="2"/>
            <a:r>
              <a:rPr lang="en-US" altLang="ja-JP" sz="2000" dirty="0"/>
              <a:t>Licensed, unlicensed and shared</a:t>
            </a:r>
          </a:p>
          <a:p>
            <a:pPr lvl="2"/>
            <a:endParaRPr lang="en-US" altLang="ja-JP" sz="2000" dirty="0"/>
          </a:p>
          <a:p>
            <a:pPr lvl="1"/>
            <a:r>
              <a:rPr lang="en-US" altLang="ja-JP" sz="2200" dirty="0"/>
              <a:t>Coverage/reliability extension WI</a:t>
            </a:r>
          </a:p>
          <a:p>
            <a:pPr lvl="2"/>
            <a:r>
              <a:rPr lang="en-US" altLang="ja-JP" sz="2000" dirty="0"/>
              <a:t>Realized by dynamic repetition control</a:t>
            </a:r>
          </a:p>
          <a:p>
            <a:pPr lvl="3"/>
            <a:r>
              <a:rPr lang="en-US" altLang="ja-JP" sz="1600" dirty="0"/>
              <a:t>Based on URLLC PUSCH enhancement in NR and/or eMTC/NB-IoT </a:t>
            </a:r>
          </a:p>
          <a:p>
            <a:pPr lvl="3"/>
            <a:r>
              <a:rPr lang="en-US" altLang="ja-JP" sz="1600" dirty="0"/>
              <a:t>Both for FR1/FR2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dirty="0"/>
              <a:t>Proposals for Release 17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B3ADA1-5683-4DF0-B270-C66CD8CEF081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E54C9DA-CDEF-4150-A31C-650B27690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462" y="23181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7267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77291" y="885881"/>
            <a:ext cx="9000000" cy="5724000"/>
          </a:xfrm>
        </p:spPr>
        <p:txBody>
          <a:bodyPr/>
          <a:lstStyle/>
          <a:p>
            <a:pPr lvl="1"/>
            <a:r>
              <a:rPr lang="en-US" altLang="ja-JP" sz="2200" dirty="0"/>
              <a:t>Extension of NR based Access to Unlicensed spectrum WI</a:t>
            </a:r>
          </a:p>
          <a:p>
            <a:pPr lvl="2"/>
            <a:r>
              <a:rPr lang="en-US" altLang="ja-JP" sz="2000" dirty="0"/>
              <a:t>2 Step RACH integration to NR-U</a:t>
            </a:r>
          </a:p>
          <a:p>
            <a:pPr lvl="2"/>
            <a:r>
              <a:rPr lang="en-US" altLang="ja-JP" sz="2000" dirty="0"/>
              <a:t>Missing functions in release 16.</a:t>
            </a:r>
          </a:p>
          <a:p>
            <a:pPr lvl="2"/>
            <a:endParaRPr lang="en-US" altLang="ja-JP" sz="2000" dirty="0"/>
          </a:p>
          <a:p>
            <a:pPr lvl="1"/>
            <a:r>
              <a:rPr lang="en-US" altLang="ja-JP" sz="2200" dirty="0"/>
              <a:t>UE power saving for NR WI</a:t>
            </a:r>
          </a:p>
          <a:p>
            <a:pPr lvl="2"/>
            <a:r>
              <a:rPr lang="en-US" altLang="ja-JP" sz="2000" dirty="0"/>
              <a:t>Mobility related areas discussed in Release 16.</a:t>
            </a:r>
            <a:endParaRPr lang="en-US" altLang="ja-JP" sz="1800" dirty="0"/>
          </a:p>
          <a:p>
            <a:pPr lvl="2"/>
            <a:r>
              <a:rPr lang="en-US" altLang="ja-JP" sz="2000" dirty="0"/>
              <a:t>Further power savings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dirty="0"/>
              <a:t>Proposals for Release 17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B3ADA1-5683-4DF0-B270-C66CD8CEF081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E54C9DA-CDEF-4150-A31C-650B27690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462" y="23181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0879545"/>
      </p:ext>
    </p:extLst>
  </p:cSld>
  <p:clrMapOvr>
    <a:masterClrMapping/>
  </p:clrMapOvr>
</p:sld>
</file>

<file path=ppt/theme/theme1.xml><?xml version="1.0" encoding="utf-8"?>
<a:theme xmlns:a="http://schemas.openxmlformats.org/drawingml/2006/main" name="3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232</Words>
  <Application>Microsoft Office PowerPoint</Application>
  <PresentationFormat>画面に合わせる (4:3)</PresentationFormat>
  <Paragraphs>47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A-CID ゴシックMB101 B</vt:lpstr>
      <vt:lpstr>Arial Unicode MS</vt:lpstr>
      <vt:lpstr>ＭＳ Ｐゴシック</vt:lpstr>
      <vt:lpstr>Arial</vt:lpstr>
      <vt:lpstr>Calibri</vt:lpstr>
      <vt:lpstr>Verdana</vt:lpstr>
      <vt:lpstr>Wingdings</vt:lpstr>
      <vt:lpstr>3_ホワイト</vt:lpstr>
      <vt:lpstr>1_ホワイト</vt:lpstr>
      <vt:lpstr>PowerPoint プレゼンテーション</vt:lpstr>
      <vt:lpstr>Proposals for Release 17</vt:lpstr>
      <vt:lpstr>Proposals for Release 17</vt:lpstr>
      <vt:lpstr>Proposals for Release 17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>Hidetoshi Suzuki 03</cp:lastModifiedBy>
  <cp:revision>755</cp:revision>
  <cp:lastPrinted>2015-03-10T07:58:40Z</cp:lastPrinted>
  <dcterms:created xsi:type="dcterms:W3CDTF">2015-03-10T07:51:14Z</dcterms:created>
  <dcterms:modified xsi:type="dcterms:W3CDTF">2019-05-24T10:20:59Z</dcterms:modified>
</cp:coreProperties>
</file>