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57" r:id="rId4"/>
    <p:sldId id="263" r:id="rId5"/>
    <p:sldId id="261" r:id="rId6"/>
    <p:sldId id="264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1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0B69A-1CCB-4FC3-A3CC-A5CCA271F9AE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AB0EA-B64C-404E-A028-C7945DB8E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65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AB0EA-B64C-404E-A028-C7945DB8E5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50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AB0EA-B64C-404E-A028-C7945DB8E5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72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AB0EA-B64C-404E-A028-C7945DB8E5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86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AB0EA-B64C-404E-A028-C7945DB8E5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003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AB0EA-B64C-404E-A028-C7945DB8E5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0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06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3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87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3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31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0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9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3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0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1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8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0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7287" y="3217652"/>
            <a:ext cx="9144000" cy="126709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On FR2 UE </a:t>
            </a:r>
            <a:r>
              <a:rPr lang="en-US" sz="4000" b="1" dirty="0" err="1" smtClean="0"/>
              <a:t>Tx</a:t>
            </a:r>
            <a:r>
              <a:rPr lang="en-US" sz="4000" b="1" dirty="0" smtClean="0"/>
              <a:t> Spurious Emission requirements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7287" y="4749351"/>
            <a:ext cx="9144000" cy="80606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Intel</a:t>
            </a:r>
            <a:endParaRPr lang="en-US" sz="28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4672" y="500333"/>
            <a:ext cx="11602528" cy="1440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TSG-RAN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Meeting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#84                                                               RP-191029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Newport Beach, CA USA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June 3rd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– 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2019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9.2.1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for: Approval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63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0497"/>
            <a:ext cx="10515600" cy="163854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CEPT (</a:t>
            </a:r>
            <a:r>
              <a:rPr lang="en-US" sz="2400" dirty="0"/>
              <a:t>The European Conference of Postal and Telecommunications Administrations</a:t>
            </a:r>
            <a:r>
              <a:rPr lang="en-US" sz="2400" dirty="0" smtClean="0">
                <a:solidFill>
                  <a:schemeClr val="tx1"/>
                </a:solidFill>
              </a:rPr>
              <a:t>) finalizes its recommendation 74-01 [1] </a:t>
            </a:r>
            <a:r>
              <a:rPr lang="en-US" sz="2400" dirty="0" smtClean="0"/>
              <a:t>based </a:t>
            </a:r>
            <a:r>
              <a:rPr lang="en-US" sz="2400" dirty="0"/>
              <a:t>on spectrum sharing and compatibility studies [2].</a:t>
            </a:r>
          </a:p>
          <a:p>
            <a:pPr lvl="1"/>
            <a:r>
              <a:rPr lang="en-US" sz="2000" dirty="0" smtClean="0"/>
              <a:t>S</a:t>
            </a:r>
            <a:r>
              <a:rPr lang="en-US" sz="2000" dirty="0" smtClean="0">
                <a:solidFill>
                  <a:schemeClr val="tx1"/>
                </a:solidFill>
              </a:rPr>
              <a:t>purious emission limits for </a:t>
            </a:r>
            <a:r>
              <a:rPr lang="en-US" sz="2000" dirty="0" smtClean="0"/>
              <a:t>terminals </a:t>
            </a:r>
            <a:r>
              <a:rPr lang="en-US" sz="2000" dirty="0"/>
              <a:t>operating above 24.25 GHz using AAS and beamforming with integrated </a:t>
            </a:r>
            <a:r>
              <a:rPr lang="en-US" sz="2000" dirty="0" smtClean="0"/>
              <a:t>antennas with following emission limits (see 2.1.8, highlighted)</a:t>
            </a:r>
            <a:endParaRPr lang="en-US" sz="2000" dirty="0"/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71128" y="3099041"/>
            <a:ext cx="8649743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69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69988" algn="l"/>
              </a:tabLst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A2.1 LIMITS</a:t>
            </a:r>
            <a:endParaRPr kumimoji="0" lang="en-US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9988" algn="l"/>
              </a:tabLs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Table 1: Spurious domain emission limits for the land mobile service, maritime mobile service and short range devices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534804"/>
              </p:ext>
            </p:extLst>
          </p:nvPr>
        </p:nvGraphicFramePr>
        <p:xfrm>
          <a:off x="1771128" y="3797782"/>
          <a:ext cx="8649743" cy="2781060"/>
        </p:xfrm>
        <a:graphic>
          <a:graphicData uri="http://schemas.openxmlformats.org/drawingml/2006/table">
            <a:tbl>
              <a:tblPr firstRow="1" firstCol="1" bandRow="1"/>
              <a:tblGrid>
                <a:gridCol w="1349029"/>
                <a:gridCol w="1660118"/>
                <a:gridCol w="2820298"/>
                <a:gridCol w="2820298"/>
              </a:tblGrid>
              <a:tr h="5688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Reference number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A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 of equipment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A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170305" algn="l"/>
                        </a:tabLs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Frequency of the spurious domain emission </a:t>
                      </a:r>
                      <a:r>
                        <a:rPr lang="en-GB" sz="1200" b="1" i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A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170305" algn="l"/>
                        </a:tabLs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Limits: mean power or, when applicable, average power during bursts duration in the reference bandwidth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A23"/>
                    </a:solidFill>
                  </a:tcPr>
                </a:tc>
              </a:tr>
              <a:tr h="22026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65">
                <a:tc rowSpan="3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2.1.7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Base Stations using AAS and beamforming with integrated antennas </a:t>
                      </a:r>
                      <a:r>
                        <a:rPr lang="de-DE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operating above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24.25</a:t>
                      </a:r>
                      <a:r>
                        <a:rPr lang="de-DE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GHz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(Note XX)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kHz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GHz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-36 </a:t>
                      </a:r>
                      <a:r>
                        <a:rPr lang="en-GB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(Note 4) (Note XX)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GHz &lt; </a:t>
                      </a:r>
                      <a:r>
                        <a:rPr lang="en-GB" sz="12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 GHz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-30 </a:t>
                      </a:r>
                      <a:r>
                        <a:rPr lang="en-GB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(Note 4) (Note XX)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GHz &lt; </a:t>
                      </a:r>
                      <a:r>
                        <a:rPr lang="en-GB" sz="12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</a:t>
                      </a:r>
                      <a:r>
                        <a:rPr lang="en-GB" sz="1200" cap="all" baseline="-25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upper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(see </a:t>
                      </a:r>
                      <a:r>
                        <a:rPr lang="en-GB" sz="12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recommend 3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-20 dBm/10 MHz (other limits apply for specific frequency separations, see Figure 7) (Note 4)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65">
                <a:tc rowSpan="3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2.1.8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Terminals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operating above 24.25 GHz 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AAS and beamforming with integrated antennas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kHz 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i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GHz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-36 dBm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GHz &lt; </a:t>
                      </a:r>
                      <a:r>
                        <a:rPr lang="de-DE" sz="1200" i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7.25 GHz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-30 dBm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7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7.25</a:t>
                      </a:r>
                      <a:r>
                        <a:rPr lang="de-DE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GHz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lang="en-GB" sz="1200" i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</a:t>
                      </a:r>
                      <a:r>
                        <a:rPr lang="en-GB" sz="1200" cap="all" baseline="-250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upper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(see </a:t>
                      </a:r>
                      <a:r>
                        <a:rPr lang="en-GB" sz="1200" i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recommend 3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 </a:t>
                      </a:r>
                      <a:r>
                        <a:rPr lang="en-GB" sz="1200" dirty="0" err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/MHz and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 </a:t>
                      </a:r>
                      <a:r>
                        <a:rPr lang="en-GB" sz="1200" dirty="0" err="1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 (Note 4)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(Note 5)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0" anchor="ctr">
                    <a:lnL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A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142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60497"/>
                <a:ext cx="10515600" cy="1638544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3GPP (38.101-2) specifies -30dBm/MHz emission limit in 1GHz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f &lt;12.75GHz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.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FCC has -13dBm/MHz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emission </a:t>
                </a:r>
                <a:r>
                  <a:rPr lang="en-US" sz="2400" dirty="0">
                    <a:solidFill>
                      <a:schemeClr val="tx1"/>
                    </a:solidFill>
                  </a:rPr>
                  <a:t>limit in spurious domain in all frequency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range [3]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CEPT specifies  -</a:t>
                </a:r>
                <a:r>
                  <a:rPr lang="en-US" sz="2400" dirty="0">
                    <a:solidFill>
                      <a:schemeClr val="tx1"/>
                    </a:solidFill>
                  </a:rPr>
                  <a:t>13dBm/MHz above 7.25GHz with additional -10dBm/100MHz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limit </a:t>
                </a: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A comparison with key difference </a:t>
                </a:r>
                <a:r>
                  <a:rPr lang="en-US" sz="2400" dirty="0" smtClean="0"/>
                  <a:t>in highlighted frequency range between 3GPP and CEPT 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60497"/>
                <a:ext cx="10515600" cy="1638544"/>
              </a:xfrm>
              <a:blipFill rotWithShape="0">
                <a:blip r:embed="rId3"/>
                <a:stretch>
                  <a:fillRect l="-522" t="-5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0393151"/>
                  </p:ext>
                </p:extLst>
              </p:nvPr>
            </p:nvGraphicFramePr>
            <p:xfrm>
              <a:off x="2434662" y="3879054"/>
              <a:ext cx="7148954" cy="206763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02539"/>
                    <a:gridCol w="1297410"/>
                    <a:gridCol w="2514474"/>
                    <a:gridCol w="1334531"/>
                  </a:tblGrid>
                  <a:tr h="56390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Frequency range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3GPP 38.101-2 </a:t>
                          </a:r>
                          <a:r>
                            <a:rPr lang="en-US" sz="1200" b="1" dirty="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Tx</a:t>
                          </a: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emission limit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CEPT emission </a:t>
                          </a:r>
                          <a:r>
                            <a:rPr lang="en-US" sz="1200" b="1" dirty="0" smtClean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limit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FCC emission limit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390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9KHz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f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30MHz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N/A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(See reference BW recommend 3 in appendix)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30MHz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f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1GHz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-36dBm/100KHz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-36dBm/100KHz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1GHz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f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7.25GHz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-30dBm/MHz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-30dBm/MHz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7.25GHz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f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12.75GHz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-30dBm/MHz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-13dBm/MHz and -10dBm/100MHz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-13dBm/MHz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12.75GHz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f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2</a:t>
                          </a:r>
                          <a:r>
                            <a:rPr lang="en-US" sz="1200" baseline="300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nd</a:t>
                          </a: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 harmonic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 and -10dBm/100MHz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2</a:t>
                          </a:r>
                          <a:r>
                            <a:rPr lang="en-US" sz="1200" baseline="300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nd</a:t>
                          </a: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 harmonic</a:t>
                          </a: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f 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N/A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 and -10dBm/100MHz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0393151"/>
                  </p:ext>
                </p:extLst>
              </p:nvPr>
            </p:nvGraphicFramePr>
            <p:xfrm>
              <a:off x="2434662" y="3879054"/>
              <a:ext cx="7148954" cy="206763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02539"/>
                    <a:gridCol w="1297410"/>
                    <a:gridCol w="2514474"/>
                    <a:gridCol w="1334531"/>
                  </a:tblGrid>
                  <a:tr h="56390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Frequency range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3GPP 38.101-2 </a:t>
                          </a:r>
                          <a:r>
                            <a:rPr lang="en-US" sz="1200" b="1" dirty="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Tx</a:t>
                          </a: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emission limit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CEPT emission </a:t>
                          </a:r>
                          <a:r>
                            <a:rPr lang="en-US" sz="1200" b="1" dirty="0" smtClean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limit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FCC emission limit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39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110870" r="-257447" b="-18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N/A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(See reference BW recommend 3 in appendix)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625806" r="-257447" b="-441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-36dBm/100KHz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-36dBm/100KHz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725806" r="-257447" b="-341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-30dBm/MHz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-30dBm/MHz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825806" r="-257447" b="-241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-30dBm/MHz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-13dBm/MHz and -10dBm/100MHz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+mn-cs"/>
                            </a:rPr>
                            <a:t>-13dBm/MHz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925806" r="-257447" b="-141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 and -10dBm/100MHz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79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4"/>
                          <a:stretch>
                            <a:fillRect l="-304" t="-1025806" r="-257447" b="-41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N/A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 and -10dBm/100MHz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-13dBm/MHz</a:t>
                          </a: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38899" y="3478710"/>
            <a:ext cx="64851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Table 1 Spurious emission limit comparison among 3GPP, CEPT and FCC</a:t>
            </a:r>
            <a:endParaRPr kumimoji="0" lang="en-US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81418" y="6023318"/>
                <a:ext cx="76554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Note: The ‘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400" dirty="0"/>
                  <a:t>’ and ‘&lt;’ sign are not differentiated here for presentation purpose. The exact signs for each frequency segment should reference to corresponding spec or regulations</a:t>
                </a:r>
                <a:r>
                  <a:rPr lang="en-US" sz="1400" dirty="0" smtClean="0"/>
                  <a:t>.</a:t>
                </a:r>
                <a:endParaRPr lang="en-US" dirty="0" smtClean="0">
                  <a:solidFill>
                    <a:schemeClr val="tx2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418" y="6023318"/>
                <a:ext cx="7655442" cy="523220"/>
              </a:xfrm>
              <a:prstGeom prst="rect">
                <a:avLst/>
              </a:prstGeom>
              <a:blipFill rotWithShape="0">
                <a:blip r:embed="rId5"/>
                <a:stretch>
                  <a:fillRect l="-239" t="-2326" r="-398"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521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and proposals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46" y="1460497"/>
            <a:ext cx="11482754" cy="163854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800" b="1" dirty="0"/>
              <a:t>Observation 1</a:t>
            </a:r>
            <a:r>
              <a:rPr lang="en-US" sz="1800" dirty="0"/>
              <a:t>: CEPT </a:t>
            </a:r>
            <a:r>
              <a:rPr lang="en-US" sz="1800" dirty="0" smtClean="0"/>
              <a:t>has different spurious </a:t>
            </a:r>
            <a:r>
              <a:rPr lang="en-US" sz="1800" dirty="0"/>
              <a:t>emission </a:t>
            </a:r>
            <a:r>
              <a:rPr lang="en-US" sz="1800" dirty="0" smtClean="0"/>
              <a:t>requirements </a:t>
            </a:r>
            <a:r>
              <a:rPr lang="en-US" sz="1800" dirty="0"/>
              <a:t>above 7.25 GHz for FR2 </a:t>
            </a:r>
            <a:r>
              <a:rPr lang="en-US" sz="1800" dirty="0" smtClean="0"/>
              <a:t>UEs from 3GPP.</a:t>
            </a:r>
            <a:endParaRPr lang="en-US" sz="18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/>
              <a:t>Observation 2</a:t>
            </a:r>
            <a:r>
              <a:rPr lang="en-US" sz="1800" dirty="0"/>
              <a:t>: CEPT emission limits are specified based on spectrum sharing and compatibility studies [2</a:t>
            </a:r>
            <a:r>
              <a:rPr lang="en-US" sz="1800" dirty="0" smtClean="0"/>
              <a:t>]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800" dirty="0" smtClean="0"/>
              <a:t> </a:t>
            </a:r>
            <a:r>
              <a:rPr lang="en-US" sz="1800" u="sng" dirty="0"/>
              <a:t>IF frequency </a:t>
            </a:r>
            <a:r>
              <a:rPr lang="en-US" sz="1800" dirty="0" smtClean="0"/>
              <a:t>above 6GHz is commonly used in </a:t>
            </a:r>
            <a:r>
              <a:rPr lang="en-US" sz="1800" dirty="0" err="1" smtClean="0"/>
              <a:t>mmWave</a:t>
            </a:r>
            <a:r>
              <a:rPr lang="en-US" sz="1800" dirty="0" smtClean="0"/>
              <a:t> UEs’ implementations to </a:t>
            </a:r>
            <a:r>
              <a:rPr lang="en-US" sz="1800" dirty="0"/>
              <a:t>provide signal transformation between baseband  and carrier frequency: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CEPT emission limits make common architecture using </a:t>
            </a:r>
            <a:r>
              <a:rPr lang="en-US" sz="1800" u="sng" dirty="0"/>
              <a:t>IF </a:t>
            </a:r>
            <a:r>
              <a:rPr lang="en-US" sz="1800" u="sng" dirty="0" smtClean="0"/>
              <a:t>frequency </a:t>
            </a:r>
            <a:r>
              <a:rPr lang="en-US" sz="1800" dirty="0" smtClean="0"/>
              <a:t>for </a:t>
            </a:r>
            <a:r>
              <a:rPr lang="en-US" sz="1800" dirty="0" err="1" smtClean="0"/>
              <a:t>mmWave</a:t>
            </a:r>
            <a:r>
              <a:rPr lang="en-US" sz="1800" dirty="0" smtClean="0"/>
              <a:t> devices </a:t>
            </a:r>
            <a:r>
              <a:rPr lang="en-US" sz="1800" dirty="0"/>
              <a:t>more </a:t>
            </a:r>
            <a:r>
              <a:rPr lang="en-US" sz="1800" dirty="0" smtClean="0"/>
              <a:t>feasible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Existing 3GPP requirement may unnecessarily tight emission limit of-30dBm/MHz from 7.25GHz to 12.75GHz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 smtClean="0"/>
              <a:t>Proposal </a:t>
            </a:r>
            <a:r>
              <a:rPr lang="en-US" sz="1800" b="1" dirty="0"/>
              <a:t>1: RAN4 should align with CEPT on Tx spurious emission limits in 38.101-2 in Rel-15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 smtClean="0"/>
              <a:t>Observation </a:t>
            </a:r>
            <a:r>
              <a:rPr lang="en-US" sz="1800" b="1" dirty="0"/>
              <a:t>3: </a:t>
            </a:r>
            <a:r>
              <a:rPr lang="en-US" sz="1800" dirty="0"/>
              <a:t>Certain national/regional regulations have already adopted current 3GPP FR2 </a:t>
            </a:r>
            <a:r>
              <a:rPr lang="en-US" sz="1800" dirty="0" err="1"/>
              <a:t>Tx</a:t>
            </a:r>
            <a:r>
              <a:rPr lang="en-US" sz="1800" dirty="0"/>
              <a:t> spurious emission limits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800" dirty="0" smtClean="0"/>
              <a:t>Considering </a:t>
            </a:r>
            <a:r>
              <a:rPr lang="en-US" sz="1800" dirty="0"/>
              <a:t>observation 3, we propose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/>
              <a:t>Proposal 2:  Add national/region regulations for spurious emission requirements as additional spurious emission requirements with NS signaling in 38.101-2 in Rel-15</a:t>
            </a:r>
          </a:p>
          <a:p>
            <a:pPr marL="0" indent="0">
              <a:buNone/>
            </a:pP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52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CR to 38.101-2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11006"/>
          </a:xfrm>
        </p:spPr>
        <p:txBody>
          <a:bodyPr/>
          <a:lstStyle/>
          <a:p>
            <a:r>
              <a:rPr lang="en-US" sz="2400" dirty="0" smtClean="0"/>
              <a:t>A accompanying CR has been </a:t>
            </a:r>
            <a:r>
              <a:rPr lang="en-US" sz="2400" smtClean="0"/>
              <a:t>submitted to </a:t>
            </a:r>
            <a:r>
              <a:rPr lang="en-US" sz="2400" dirty="0" smtClean="0"/>
              <a:t>this meeting </a:t>
            </a:r>
          </a:p>
          <a:p>
            <a:r>
              <a:rPr lang="en-US" sz="2400" dirty="0" smtClean="0"/>
              <a:t>General spurious emission limit changes </a:t>
            </a:r>
            <a:r>
              <a:rPr lang="en-US" sz="2400" dirty="0"/>
              <a:t>(</a:t>
            </a:r>
            <a:r>
              <a:rPr lang="en-US" sz="2400" dirty="0">
                <a:solidFill>
                  <a:srgbClr val="C00000"/>
                </a:solidFill>
              </a:rPr>
              <a:t>text in red</a:t>
            </a:r>
            <a:r>
              <a:rPr lang="en-US" sz="2400" dirty="0"/>
              <a:t>)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157169"/>
              </p:ext>
            </p:extLst>
          </p:nvPr>
        </p:nvGraphicFramePr>
        <p:xfrm>
          <a:off x="3020158" y="3161821"/>
          <a:ext cx="4377690" cy="1097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23695"/>
                <a:gridCol w="971550"/>
                <a:gridCol w="971550"/>
                <a:gridCol w="81089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Frequency Range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Maximum Level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Measurement 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 MHz 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f &lt; 1000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-36 </a:t>
                      </a: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GHz 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f &lt; </a:t>
                      </a:r>
                      <a:r>
                        <a:rPr lang="en-US" sz="900" strike="sng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12.75</a:t>
                      </a:r>
                      <a:r>
                        <a:rPr lang="en-US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7.25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GHz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-30 dBm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53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sng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12.75</a:t>
                      </a:r>
                      <a:r>
                        <a:rPr lang="en-US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7.25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GHz ≤ f ≤ 2</a:t>
                      </a:r>
                      <a:r>
                        <a:rPr lang="en-US" sz="9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harmonic of the upper frequency edge of the UL operating band in GHz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-13 dBm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-10dBm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184573" y="2825347"/>
            <a:ext cx="39917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v5.0.0" charset="0"/>
              </a:rPr>
              <a:t>Table 6.5.3-2: Spurious emissions limits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8200" y="4328808"/>
            <a:ext cx="10515600" cy="6872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Add additional spurious emission limits with new NS_202 and CA_NS_202 </a:t>
            </a:r>
            <a:r>
              <a:rPr lang="en-US" sz="2400" dirty="0"/>
              <a:t>(</a:t>
            </a:r>
            <a:r>
              <a:rPr lang="en-US" sz="2400" dirty="0">
                <a:solidFill>
                  <a:srgbClr val="C00000"/>
                </a:solidFill>
              </a:rPr>
              <a:t>text in red</a:t>
            </a:r>
            <a:r>
              <a:rPr lang="en-US" sz="2400" dirty="0"/>
              <a:t>)</a:t>
            </a:r>
          </a:p>
          <a:p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247735"/>
              </p:ext>
            </p:extLst>
          </p:nvPr>
        </p:nvGraphicFramePr>
        <p:xfrm>
          <a:off x="3020158" y="5253789"/>
          <a:ext cx="4320540" cy="1234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66520"/>
                <a:gridCol w="966470"/>
                <a:gridCol w="1436370"/>
                <a:gridCol w="551180"/>
              </a:tblGrid>
              <a:tr h="1596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Frequency Range</a:t>
                      </a:r>
                      <a:endParaRPr lang="en-US" sz="9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Maximum Level</a:t>
                      </a:r>
                      <a:endParaRPr lang="en-US" sz="900" b="1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Measurement bandwidth</a:t>
                      </a:r>
                      <a:endParaRPr lang="en-US" sz="900" b="1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</a:t>
                      </a:r>
                      <a:endParaRPr lang="en-US" sz="900" b="1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MHz </a:t>
                      </a: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f &lt; 1000 MHz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-36 dBm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kHz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GHz </a:t>
                      </a: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f &lt; 12.75 GHz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-30 dBm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MHz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12.75 GHz ≤ f ≤ 2</a:t>
                      </a:r>
                      <a:r>
                        <a:rPr lang="en-GB" sz="9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harmonic of the upper frequency edge of the UL operating band in GHz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-13 dBm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MHz</a:t>
                      </a:r>
                      <a:endParaRPr lang="en-US" sz="9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063555" y="4892918"/>
            <a:ext cx="62337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6.5.3.2.3-1: Additional requirements (NS_202</a:t>
            </a:r>
            <a:r>
              <a:rPr kumimoji="0" lang="en-GB" altLang="en-US" sz="1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CA_NS_202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056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CR to 38.101-2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11006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Add NS_202 for single CC UL and CA_NS_202 for CA UL (</a:t>
            </a:r>
            <a:r>
              <a:rPr lang="en-US" sz="2400" dirty="0" smtClean="0">
                <a:solidFill>
                  <a:srgbClr val="C00000"/>
                </a:solidFill>
              </a:rPr>
              <a:t>text in red</a:t>
            </a:r>
            <a:r>
              <a:rPr lang="en-US" sz="2400" dirty="0" smtClean="0"/>
              <a:t>)</a:t>
            </a:r>
          </a:p>
          <a:p>
            <a:pPr lvl="1"/>
            <a:r>
              <a:rPr lang="en-GB" sz="2000" dirty="0" smtClean="0"/>
              <a:t>mandatary </a:t>
            </a:r>
            <a:r>
              <a:rPr lang="en-GB" sz="2000" dirty="0"/>
              <a:t>for all FR2 Bands (including new bands in the </a:t>
            </a:r>
            <a:r>
              <a:rPr lang="en-GB" sz="2000" dirty="0" smtClean="0"/>
              <a:t>future)</a:t>
            </a:r>
          </a:p>
          <a:p>
            <a:r>
              <a:rPr lang="en-US" sz="2400" dirty="0" smtClean="0"/>
              <a:t>No impact on RAN2 specifications, 8 NS signaling can be supported for </a:t>
            </a:r>
            <a:r>
              <a:rPr lang="en-US" sz="2400" smtClean="0"/>
              <a:t>each band </a:t>
            </a:r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162661"/>
              </p:ext>
            </p:extLst>
          </p:nvPr>
        </p:nvGraphicFramePr>
        <p:xfrm>
          <a:off x="613798" y="3613871"/>
          <a:ext cx="4950460" cy="1091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7865"/>
                <a:gridCol w="958850"/>
                <a:gridCol w="953135"/>
                <a:gridCol w="749300"/>
                <a:gridCol w="871220"/>
                <a:gridCol w="720090"/>
              </a:tblGrid>
              <a:tr h="157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Network Signalling label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Requirements (subclause)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Channel bandwidth 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Resources Blocks (</a:t>
                      </a:r>
                      <a:r>
                        <a:rPr lang="en-GB" sz="9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A-MPR 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Table 5.2-1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NS_201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6.5.3.2.2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n258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6.2.3.2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6.5.3.2.3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Table 5.2-1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038969"/>
              </p:ext>
            </p:extLst>
          </p:nvPr>
        </p:nvGraphicFramePr>
        <p:xfrm>
          <a:off x="225496" y="5139202"/>
          <a:ext cx="5727065" cy="143573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7865"/>
                <a:gridCol w="628650"/>
                <a:gridCol w="628650"/>
                <a:gridCol w="628650"/>
                <a:gridCol w="628650"/>
                <a:gridCol w="628650"/>
                <a:gridCol w="628650"/>
                <a:gridCol w="628650"/>
                <a:gridCol w="628650"/>
              </a:tblGrid>
              <a:tr h="1574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 of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additionalSpectrumEmission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66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 gridSpan="9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NOTE:	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additionalSpectrumEmission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corresponds to an information element of the same name defined in sub-clause 6.3.2 of TS 38.331 [13].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33093" y="3244552"/>
            <a:ext cx="411186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en-US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6.2.3.1-1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Additional maximum power reduction (A-MPR)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310338" y="4828531"/>
            <a:ext cx="36722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6.2.3.1-2: Mapping of Network </a:t>
            </a:r>
            <a:r>
              <a:rPr kumimoji="0" lang="en-GB" altLang="en-US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Signaling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label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246899"/>
              </p:ext>
            </p:extLst>
          </p:nvPr>
        </p:nvGraphicFramePr>
        <p:xfrm>
          <a:off x="6724184" y="3613870"/>
          <a:ext cx="4953000" cy="1091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11225"/>
                <a:gridCol w="971550"/>
                <a:gridCol w="727710"/>
                <a:gridCol w="749935"/>
                <a:gridCol w="871855"/>
                <a:gridCol w="720725"/>
              </a:tblGrid>
              <a:tr h="157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Signalling value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(subclause)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Resources Blocks (</a:t>
                      </a:r>
                      <a:r>
                        <a:rPr lang="en-GB" sz="9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5.2-1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6.5.3.2.2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6.2A.3.2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6.5.3.2.3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5.2-1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7317793" y="3244552"/>
            <a:ext cx="40959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6.2A.3.1-1: Additional maximum power reduction (A-MPR)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57565"/>
              </p:ext>
            </p:extLst>
          </p:nvPr>
        </p:nvGraphicFramePr>
        <p:xfrm>
          <a:off x="6475802" y="5139202"/>
          <a:ext cx="5449765" cy="15525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5823"/>
                <a:gridCol w="887404"/>
                <a:gridCol w="800100"/>
                <a:gridCol w="975946"/>
                <a:gridCol w="241038"/>
                <a:gridCol w="484072"/>
                <a:gridCol w="560005"/>
                <a:gridCol w="465089"/>
                <a:gridCol w="430288"/>
              </a:tblGrid>
              <a:tr h="157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 of additionalSpectrumEmission / NS number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669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CA_NS_202</a:t>
                      </a:r>
                      <a:endParaRPr lang="en-US" sz="9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 gridSpan="9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NOTE:	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additionalSpectrumEmission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corresponds to an information element of the same name defined in clause 6.3.2 of TS 38.331 [13].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7558453" y="4828532"/>
            <a:ext cx="37953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6.2A.3.1-2: Value of </a:t>
            </a:r>
            <a:r>
              <a:rPr kumimoji="0" lang="en-GB" altLang="en-US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additionalSpectrumEmission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066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fontAlgn="base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en-GB" sz="2400" dirty="0" smtClean="0">
                <a:latin typeface="Arial" panose="020B0604020202020204" pitchFamily="34" charset="0"/>
              </a:rPr>
              <a:t>ERC </a:t>
            </a:r>
            <a:r>
              <a:rPr lang="en-GB" sz="2400" dirty="0">
                <a:latin typeface="Arial" panose="020B0604020202020204" pitchFamily="34" charset="0"/>
              </a:rPr>
              <a:t>Recommendation 74-01</a:t>
            </a:r>
            <a:endParaRPr lang="en-US" sz="2400" dirty="0"/>
          </a:p>
          <a:p>
            <a:pPr marL="342900" marR="0" lvl="0" indent="-342900" fontAlgn="base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en-US" sz="2400" dirty="0" smtClean="0">
                <a:latin typeface="Arial" panose="020B0604020202020204" pitchFamily="34" charset="0"/>
              </a:rPr>
              <a:t>ERC </a:t>
            </a:r>
            <a:r>
              <a:rPr lang="en-US" sz="2400" dirty="0">
                <a:latin typeface="Arial" panose="020B0604020202020204" pitchFamily="34" charset="0"/>
              </a:rPr>
              <a:t>Recommendation (19)02, “Unwanted Emissions – Guidance and methodologies when using typical equipment performance in sharing/compatibility studies”.</a:t>
            </a:r>
            <a:endParaRPr lang="en-US" sz="2400" dirty="0"/>
          </a:p>
          <a:p>
            <a:pPr marL="342900" marR="0" lvl="0" indent="-342900" fontAlgn="base" hangingPunct="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en-US" sz="2400" dirty="0">
                <a:latin typeface="Arial" panose="020B0604020202020204" pitchFamily="34" charset="0"/>
              </a:rPr>
              <a:t>FCC Code of Federal regulations (CFR), Title 47, telecommunications, Part 30.203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917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1070</Words>
  <Application>Microsoft Office PowerPoint</Application>
  <PresentationFormat>Widescreen</PresentationFormat>
  <Paragraphs>282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CG Times (WN)</vt:lpstr>
      <vt:lpstr>SimSun</vt:lpstr>
      <vt:lpstr>v5.0.0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On FR2 UE Tx Spurious Emission requirements</vt:lpstr>
      <vt:lpstr>Background </vt:lpstr>
      <vt:lpstr>Background </vt:lpstr>
      <vt:lpstr>Observations and proposals </vt:lpstr>
      <vt:lpstr>Proposed CR to 38.101-2</vt:lpstr>
      <vt:lpstr>Proposed CR to 38.101-2</vt:lpstr>
      <vt:lpstr>References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tolerance requirements</dc:title>
  <dc:creator>Intel</dc:creator>
  <cp:keywords>CTPClassification=CTP_NT</cp:keywords>
  <cp:lastModifiedBy>RAN4#89</cp:lastModifiedBy>
  <cp:revision>68</cp:revision>
  <dcterms:created xsi:type="dcterms:W3CDTF">2019-05-16T18:32:57Z</dcterms:created>
  <dcterms:modified xsi:type="dcterms:W3CDTF">2019-05-27T15:04:36Z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5b0c7b9c-ff49-4919-bb1f-ac684be55305</vt:lpwstr>
  </property>
  <property fmtid="{D5CDD505-2E9C-101B-9397-08002B2CF9AE}" pid="3" name="CTP_TimeStamp">
    <vt:lpwstr>2019-05-27 15:04:36Z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