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52" r:id="rId1"/>
  </p:sldMasterIdLst>
  <p:notesMasterIdLst>
    <p:notesMasterId r:id="rId20"/>
  </p:notesMasterIdLst>
  <p:handoutMasterIdLst>
    <p:handoutMasterId r:id="rId21"/>
  </p:handoutMasterIdLst>
  <p:sldIdLst>
    <p:sldId id="535" r:id="rId2"/>
    <p:sldId id="541" r:id="rId3"/>
    <p:sldId id="543" r:id="rId4"/>
    <p:sldId id="544" r:id="rId5"/>
    <p:sldId id="545" r:id="rId6"/>
    <p:sldId id="557" r:id="rId7"/>
    <p:sldId id="548" r:id="rId8"/>
    <p:sldId id="565" r:id="rId9"/>
    <p:sldId id="564" r:id="rId10"/>
    <p:sldId id="567" r:id="rId11"/>
    <p:sldId id="487" r:id="rId12"/>
    <p:sldId id="556" r:id="rId13"/>
    <p:sldId id="540" r:id="rId14"/>
    <p:sldId id="558" r:id="rId15"/>
    <p:sldId id="559" r:id="rId16"/>
    <p:sldId id="566" r:id="rId17"/>
    <p:sldId id="561" r:id="rId18"/>
    <p:sldId id="562" r:id="rId19"/>
  </p:sldIdLst>
  <p:sldSz cx="9144000" cy="6858000" type="screen4x3"/>
  <p:notesSz cx="6805613" cy="9939338"/>
  <p:defaultTextStyle>
    <a:defPPr>
      <a:defRPr lang="ja-JP"/>
    </a:defPPr>
    <a:lvl1pPr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1pPr>
    <a:lvl2pPr marL="4572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2pPr>
    <a:lvl3pPr marL="9144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3pPr>
    <a:lvl4pPr marL="13716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4pPr>
    <a:lvl5pPr marL="1828800" algn="ctr" rtl="0" fontAlgn="ctr">
      <a:spcBef>
        <a:spcPct val="0"/>
      </a:spcBef>
      <a:spcAft>
        <a:spcPct val="0"/>
      </a:spcAft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rgbClr val="000000"/>
        </a:solidFill>
        <a:latin typeface="ＭＳ Ｐゴシック" pitchFamily="50" charset="-128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>
          <p15:clr>
            <a:srgbClr val="A4A3A4"/>
          </p15:clr>
        </p15:guide>
        <p15:guide id="2" orient="horz" pos="551">
          <p15:clr>
            <a:srgbClr val="A4A3A4"/>
          </p15:clr>
        </p15:guide>
        <p15:guide id="3" pos="5641">
          <p15:clr>
            <a:srgbClr val="A4A3A4"/>
          </p15:clr>
        </p15:guide>
        <p15:guide id="4" pos="122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706ABA"/>
    <a:srgbClr val="1782DB"/>
    <a:srgbClr val="1BA12B"/>
    <a:srgbClr val="8B8807"/>
    <a:srgbClr val="C07000"/>
    <a:srgbClr val="E73440"/>
    <a:srgbClr val="7E7D7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4" autoAdjust="0"/>
    <p:restoredTop sz="94118" autoAdjust="0"/>
  </p:normalViewPr>
  <p:slideViewPr>
    <p:cSldViewPr showGuides="1">
      <p:cViewPr varScale="1">
        <p:scale>
          <a:sx n="86" d="100"/>
          <a:sy n="86" d="100"/>
        </p:scale>
        <p:origin x="1406" y="53"/>
      </p:cViewPr>
      <p:guideLst>
        <p:guide orient="horz" pos="4065"/>
        <p:guide orient="horz" pos="551"/>
        <p:guide pos="5641"/>
        <p:guide pos="1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9" d="100"/>
          <a:sy n="89" d="100"/>
        </p:scale>
        <p:origin x="-3780" y="-114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EA196B-5F05-4E8D-B643-FE16C7779F68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3517AE-912F-4CFE-BC62-24E8BACDF965}">
      <dgm:prSet phldrT="[文本]" custT="1"/>
      <dgm:spPr/>
      <dgm:t>
        <a:bodyPr/>
        <a:lstStyle/>
        <a:p>
          <a:r>
            <a:rPr lang="en-US" altLang="zh-CN" sz="2200" dirty="0" err="1" smtClean="0">
              <a:latin typeface="Arial Narrow" panose="020B0606020202030204" pitchFamily="34" charset="0"/>
            </a:rPr>
            <a:t>eMBB</a:t>
          </a:r>
          <a:r>
            <a:rPr lang="en-US" altLang="zh-CN" sz="2200" dirty="0" smtClean="0">
              <a:latin typeface="Arial Narrow" panose="020B0606020202030204" pitchFamily="34" charset="0"/>
            </a:rPr>
            <a:t>/</a:t>
          </a:r>
          <a:r>
            <a:rPr lang="en-US" altLang="zh-CN" sz="2200" dirty="0" err="1" smtClean="0">
              <a:latin typeface="Arial Narrow" panose="020B0606020202030204" pitchFamily="34" charset="0"/>
            </a:rPr>
            <a:t>IAB</a:t>
          </a:r>
          <a:r>
            <a:rPr lang="en-US" altLang="zh-CN" sz="2200" dirty="0" smtClean="0">
              <a:latin typeface="Arial Narrow" panose="020B0606020202030204" pitchFamily="34" charset="0"/>
            </a:rPr>
            <a:t> </a:t>
          </a:r>
        </a:p>
        <a:p>
          <a:r>
            <a:rPr lang="en-US" altLang="zh-CN" sz="1600" dirty="0" smtClean="0">
              <a:latin typeface="Arial Narrow" panose="020B0606020202030204" pitchFamily="34" charset="0"/>
            </a:rPr>
            <a:t>with high data rate</a:t>
          </a:r>
          <a:endParaRPr lang="zh-CN" altLang="en-US" sz="1600" dirty="0">
            <a:latin typeface="Arial Narrow" panose="020B0606020202030204" pitchFamily="34" charset="0"/>
          </a:endParaRPr>
        </a:p>
      </dgm:t>
    </dgm:pt>
    <dgm:pt modelId="{F64B4642-6C10-4411-A83D-B5D47854D915}" type="parTrans" cxnId="{74E7AAA7-53CF-444B-927F-9DD5AD81D0D2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E201C2F9-1BF6-4AD2-BE17-D1EB6D46EE2B}" type="sibTrans" cxnId="{74E7AAA7-53CF-444B-927F-9DD5AD81D0D2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A9F0BBE1-BFA6-4E72-A17E-EFB21BE7BC91}">
      <dgm:prSet phldrT="[文本]" custT="1"/>
      <dgm:spPr/>
      <dgm:t>
        <a:bodyPr/>
        <a:lstStyle/>
        <a:p>
          <a:r>
            <a:rPr lang="en-US" altLang="zh-CN" sz="2200" dirty="0" err="1" smtClean="0">
              <a:latin typeface="Arial Narrow" panose="020B0606020202030204" pitchFamily="34" charset="0"/>
            </a:rPr>
            <a:t>URLLC</a:t>
          </a:r>
          <a:endParaRPr lang="en-US" altLang="zh-CN" sz="2200" dirty="0" smtClean="0">
            <a:latin typeface="Arial Narrow" panose="020B0606020202030204" pitchFamily="34" charset="0"/>
          </a:endParaRPr>
        </a:p>
        <a:p>
          <a:r>
            <a:rPr lang="en-US" altLang="zh-CN" sz="1400" dirty="0" smtClean="0">
              <a:latin typeface="Arial Narrow" panose="020B0606020202030204" pitchFamily="34" charset="0"/>
            </a:rPr>
            <a:t>with more available resource and more controlled interference</a:t>
          </a:r>
          <a:endParaRPr lang="zh-CN" altLang="en-US" sz="1400" dirty="0">
            <a:latin typeface="Arial Narrow" panose="020B0606020202030204" pitchFamily="34" charset="0"/>
          </a:endParaRPr>
        </a:p>
      </dgm:t>
    </dgm:pt>
    <dgm:pt modelId="{5E9C261F-C859-43C9-8CCA-E6F5B286E7B9}" type="parTrans" cxnId="{D899D2F1-15D8-48F8-87CA-E8B651C85869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48F6C9E4-6871-44C4-BD94-9ACAC82541A0}" type="sibTrans" cxnId="{D899D2F1-15D8-48F8-87CA-E8B651C85869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4CB3BB53-45B9-45A4-A6AB-DA7DDC9F2513}">
      <dgm:prSet phldrT="[文本]" custT="1"/>
      <dgm:spPr/>
      <dgm:t>
        <a:bodyPr/>
        <a:lstStyle/>
        <a:p>
          <a:r>
            <a:rPr lang="en-US" altLang="zh-CN" sz="2200" dirty="0" smtClean="0">
              <a:latin typeface="Arial Narrow" panose="020B0606020202030204" pitchFamily="34" charset="0"/>
            </a:rPr>
            <a:t>Positioning </a:t>
          </a:r>
        </a:p>
        <a:p>
          <a:r>
            <a:rPr lang="en-US" altLang="zh-CN" sz="1600" dirty="0" smtClean="0">
              <a:latin typeface="Arial Narrow" panose="020B0606020202030204" pitchFamily="34" charset="0"/>
            </a:rPr>
            <a:t>with high accuracy</a:t>
          </a:r>
          <a:endParaRPr lang="zh-CN" altLang="en-US" sz="1600" dirty="0">
            <a:latin typeface="Arial Narrow" panose="020B0606020202030204" pitchFamily="34" charset="0"/>
          </a:endParaRPr>
        </a:p>
      </dgm:t>
    </dgm:pt>
    <dgm:pt modelId="{5BD0A568-77C3-46DD-8C19-03F29BEEF369}" type="parTrans" cxnId="{5ADEC414-1CF8-4EBA-A3D7-2DD3C7E3BBC9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03BFDF41-7E79-4849-9A67-EE8716015D0B}" type="sibTrans" cxnId="{5ADEC414-1CF8-4EBA-A3D7-2DD3C7E3BBC9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3D51A99F-D3BA-4179-A115-CD7973ACBC3E}">
      <dgm:prSet phldrT="[文本]" custT="1"/>
      <dgm:spPr/>
      <dgm:t>
        <a:bodyPr/>
        <a:lstStyle/>
        <a:p>
          <a:r>
            <a:rPr lang="en-US" altLang="zh-CN" sz="2200" dirty="0" err="1" smtClean="0">
              <a:latin typeface="Arial Narrow" panose="020B0606020202030204" pitchFamily="34" charset="0"/>
            </a:rPr>
            <a:t>V2X</a:t>
          </a:r>
          <a:r>
            <a:rPr lang="en-US" altLang="zh-CN" sz="2200" dirty="0" smtClean="0">
              <a:latin typeface="Arial Narrow" panose="020B0606020202030204" pitchFamily="34" charset="0"/>
            </a:rPr>
            <a:t>/</a:t>
          </a:r>
          <a:r>
            <a:rPr lang="en-US" altLang="zh-CN" sz="2200" dirty="0" err="1" smtClean="0">
              <a:latin typeface="Arial Narrow" panose="020B0606020202030204" pitchFamily="34" charset="0"/>
            </a:rPr>
            <a:t>D2D</a:t>
          </a:r>
          <a:endParaRPr lang="en-US" altLang="zh-CN" sz="2200" dirty="0" smtClean="0">
            <a:latin typeface="Arial Narrow" panose="020B0606020202030204" pitchFamily="34" charset="0"/>
          </a:endParaRPr>
        </a:p>
        <a:p>
          <a:r>
            <a:rPr lang="en-US" sz="1400" dirty="0" smtClean="0">
              <a:latin typeface="Arial Narrow" panose="020B0606020202030204" pitchFamily="34" charset="0"/>
            </a:rPr>
            <a:t>in ITS/as a cable-less high speed connection</a:t>
          </a:r>
          <a:endParaRPr lang="zh-CN" altLang="en-US" sz="1400" dirty="0">
            <a:latin typeface="Arial Narrow" panose="020B0606020202030204" pitchFamily="34" charset="0"/>
          </a:endParaRPr>
        </a:p>
      </dgm:t>
    </dgm:pt>
    <dgm:pt modelId="{7B30BAF7-F3BE-4A4F-8A1B-74448BE37E6E}" type="parTrans" cxnId="{7733004F-08F2-4AF9-8499-56999A1D53E2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8940B924-163D-4467-8ECF-008084F8D51E}" type="sibTrans" cxnId="{7733004F-08F2-4AF9-8499-56999A1D53E2}">
      <dgm:prSet/>
      <dgm:spPr/>
      <dgm:t>
        <a:bodyPr/>
        <a:lstStyle/>
        <a:p>
          <a:endParaRPr lang="zh-CN" altLang="en-US">
            <a:latin typeface="Arial Narrow" panose="020B0606020202030204" pitchFamily="34" charset="0"/>
          </a:endParaRPr>
        </a:p>
      </dgm:t>
    </dgm:pt>
    <dgm:pt modelId="{91CB04AA-1C7B-450C-AF11-D454FAD1648F}" type="pres">
      <dgm:prSet presAssocID="{42EA196B-5F05-4E8D-B643-FE16C7779F6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18F52EA-A524-4DD0-8759-5E2708D03DED}" type="pres">
      <dgm:prSet presAssocID="{C93517AE-912F-4CFE-BC62-24E8BACDF96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DFB318-ABC0-4495-B563-74B8F06F3ADD}" type="pres">
      <dgm:prSet presAssocID="{C93517AE-912F-4CFE-BC62-24E8BACDF965}" presName="spNode" presStyleCnt="0"/>
      <dgm:spPr/>
      <dgm:t>
        <a:bodyPr/>
        <a:lstStyle/>
        <a:p>
          <a:endParaRPr lang="zh-CN" altLang="en-US"/>
        </a:p>
      </dgm:t>
    </dgm:pt>
    <dgm:pt modelId="{6CE70CFA-F7D0-4115-A104-C6E9521CEC89}" type="pres">
      <dgm:prSet presAssocID="{E201C2F9-1BF6-4AD2-BE17-D1EB6D46EE2B}" presName="sibTrans" presStyleLbl="sibTrans1D1" presStyleIdx="0" presStyleCnt="4"/>
      <dgm:spPr/>
      <dgm:t>
        <a:bodyPr/>
        <a:lstStyle/>
        <a:p>
          <a:endParaRPr lang="zh-CN" altLang="en-US"/>
        </a:p>
      </dgm:t>
    </dgm:pt>
    <dgm:pt modelId="{60FF945F-84C7-472D-A7EA-1552AD724F6E}" type="pres">
      <dgm:prSet presAssocID="{A9F0BBE1-BFA6-4E72-A17E-EFB21BE7BC9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90C024-E6D2-40E3-8635-23E122CEC6F5}" type="pres">
      <dgm:prSet presAssocID="{A9F0BBE1-BFA6-4E72-A17E-EFB21BE7BC91}" presName="spNode" presStyleCnt="0"/>
      <dgm:spPr/>
      <dgm:t>
        <a:bodyPr/>
        <a:lstStyle/>
        <a:p>
          <a:endParaRPr lang="zh-CN" altLang="en-US"/>
        </a:p>
      </dgm:t>
    </dgm:pt>
    <dgm:pt modelId="{4A937D4E-3E5D-4DE6-BAFF-4F9610B3A4EF}" type="pres">
      <dgm:prSet presAssocID="{48F6C9E4-6871-44C4-BD94-9ACAC82541A0}" presName="sibTrans" presStyleLbl="sibTrans1D1" presStyleIdx="1" presStyleCnt="4"/>
      <dgm:spPr/>
      <dgm:t>
        <a:bodyPr/>
        <a:lstStyle/>
        <a:p>
          <a:endParaRPr lang="zh-CN" altLang="en-US"/>
        </a:p>
      </dgm:t>
    </dgm:pt>
    <dgm:pt modelId="{40F2149E-7AE2-4F24-BEAA-23DCCC300CDD}" type="pres">
      <dgm:prSet presAssocID="{4CB3BB53-45B9-45A4-A6AB-DA7DDC9F251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3095FE-CAE9-4582-833C-BC7F528878AB}" type="pres">
      <dgm:prSet presAssocID="{4CB3BB53-45B9-45A4-A6AB-DA7DDC9F2513}" presName="spNode" presStyleCnt="0"/>
      <dgm:spPr/>
      <dgm:t>
        <a:bodyPr/>
        <a:lstStyle/>
        <a:p>
          <a:endParaRPr lang="zh-CN" altLang="en-US"/>
        </a:p>
      </dgm:t>
    </dgm:pt>
    <dgm:pt modelId="{A86F89DE-322D-4D56-8C07-5E3BCD7EB799}" type="pres">
      <dgm:prSet presAssocID="{03BFDF41-7E79-4849-9A67-EE8716015D0B}" presName="sibTrans" presStyleLbl="sibTrans1D1" presStyleIdx="2" presStyleCnt="4"/>
      <dgm:spPr/>
      <dgm:t>
        <a:bodyPr/>
        <a:lstStyle/>
        <a:p>
          <a:endParaRPr lang="zh-CN" altLang="en-US"/>
        </a:p>
      </dgm:t>
    </dgm:pt>
    <dgm:pt modelId="{4268F08A-ECDE-4311-AE05-C95375854ADD}" type="pres">
      <dgm:prSet presAssocID="{3D51A99F-D3BA-4179-A115-CD7973ACBC3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053F7E-B88D-4491-AF8D-0D70167884AF}" type="pres">
      <dgm:prSet presAssocID="{3D51A99F-D3BA-4179-A115-CD7973ACBC3E}" presName="spNode" presStyleCnt="0"/>
      <dgm:spPr/>
      <dgm:t>
        <a:bodyPr/>
        <a:lstStyle/>
        <a:p>
          <a:endParaRPr lang="zh-CN" altLang="en-US"/>
        </a:p>
      </dgm:t>
    </dgm:pt>
    <dgm:pt modelId="{9277D36A-19F0-40A0-8B86-DC0ACC8553DA}" type="pres">
      <dgm:prSet presAssocID="{8940B924-163D-4467-8ECF-008084F8D51E}" presName="sibTrans" presStyleLbl="sibTrans1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7276ECBE-3DDA-4653-BC8A-C588269BFDA6}" type="presOf" srcId="{E201C2F9-1BF6-4AD2-BE17-D1EB6D46EE2B}" destId="{6CE70CFA-F7D0-4115-A104-C6E9521CEC89}" srcOrd="0" destOrd="0" presId="urn:microsoft.com/office/officeart/2005/8/layout/cycle6"/>
    <dgm:cxn modelId="{5D8A9214-2498-418B-9E1B-30874330C4AD}" type="presOf" srcId="{03BFDF41-7E79-4849-9A67-EE8716015D0B}" destId="{A86F89DE-322D-4D56-8C07-5E3BCD7EB799}" srcOrd="0" destOrd="0" presId="urn:microsoft.com/office/officeart/2005/8/layout/cycle6"/>
    <dgm:cxn modelId="{57153AB4-D629-438A-8812-5EC4BF32D306}" type="presOf" srcId="{C93517AE-912F-4CFE-BC62-24E8BACDF965}" destId="{318F52EA-A524-4DD0-8759-5E2708D03DED}" srcOrd="0" destOrd="0" presId="urn:microsoft.com/office/officeart/2005/8/layout/cycle6"/>
    <dgm:cxn modelId="{5ADEC414-1CF8-4EBA-A3D7-2DD3C7E3BBC9}" srcId="{42EA196B-5F05-4E8D-B643-FE16C7779F68}" destId="{4CB3BB53-45B9-45A4-A6AB-DA7DDC9F2513}" srcOrd="2" destOrd="0" parTransId="{5BD0A568-77C3-46DD-8C19-03F29BEEF369}" sibTransId="{03BFDF41-7E79-4849-9A67-EE8716015D0B}"/>
    <dgm:cxn modelId="{02999EFB-9BC1-4F41-83F6-3E0AE9B077C1}" type="presOf" srcId="{48F6C9E4-6871-44C4-BD94-9ACAC82541A0}" destId="{4A937D4E-3E5D-4DE6-BAFF-4F9610B3A4EF}" srcOrd="0" destOrd="0" presId="urn:microsoft.com/office/officeart/2005/8/layout/cycle6"/>
    <dgm:cxn modelId="{F7553755-795D-48CA-A2CC-9B8F653F2AB4}" type="presOf" srcId="{A9F0BBE1-BFA6-4E72-A17E-EFB21BE7BC91}" destId="{60FF945F-84C7-472D-A7EA-1552AD724F6E}" srcOrd="0" destOrd="0" presId="urn:microsoft.com/office/officeart/2005/8/layout/cycle6"/>
    <dgm:cxn modelId="{7733004F-08F2-4AF9-8499-56999A1D53E2}" srcId="{42EA196B-5F05-4E8D-B643-FE16C7779F68}" destId="{3D51A99F-D3BA-4179-A115-CD7973ACBC3E}" srcOrd="3" destOrd="0" parTransId="{7B30BAF7-F3BE-4A4F-8A1B-74448BE37E6E}" sibTransId="{8940B924-163D-4467-8ECF-008084F8D51E}"/>
    <dgm:cxn modelId="{AE67148E-6D19-4AEA-9DA0-BA79CE95F56A}" type="presOf" srcId="{8940B924-163D-4467-8ECF-008084F8D51E}" destId="{9277D36A-19F0-40A0-8B86-DC0ACC8553DA}" srcOrd="0" destOrd="0" presId="urn:microsoft.com/office/officeart/2005/8/layout/cycle6"/>
    <dgm:cxn modelId="{124EA412-C52E-4934-B3DD-20FFD4E64999}" type="presOf" srcId="{42EA196B-5F05-4E8D-B643-FE16C7779F68}" destId="{91CB04AA-1C7B-450C-AF11-D454FAD1648F}" srcOrd="0" destOrd="0" presId="urn:microsoft.com/office/officeart/2005/8/layout/cycle6"/>
    <dgm:cxn modelId="{96297086-10C7-4871-A1EB-A7C4B3B5F9B5}" type="presOf" srcId="{4CB3BB53-45B9-45A4-A6AB-DA7DDC9F2513}" destId="{40F2149E-7AE2-4F24-BEAA-23DCCC300CDD}" srcOrd="0" destOrd="0" presId="urn:microsoft.com/office/officeart/2005/8/layout/cycle6"/>
    <dgm:cxn modelId="{E3A15CE8-E185-4DBD-9B13-AF6606271B6D}" type="presOf" srcId="{3D51A99F-D3BA-4179-A115-CD7973ACBC3E}" destId="{4268F08A-ECDE-4311-AE05-C95375854ADD}" srcOrd="0" destOrd="0" presId="urn:microsoft.com/office/officeart/2005/8/layout/cycle6"/>
    <dgm:cxn modelId="{74E7AAA7-53CF-444B-927F-9DD5AD81D0D2}" srcId="{42EA196B-5F05-4E8D-B643-FE16C7779F68}" destId="{C93517AE-912F-4CFE-BC62-24E8BACDF965}" srcOrd="0" destOrd="0" parTransId="{F64B4642-6C10-4411-A83D-B5D47854D915}" sibTransId="{E201C2F9-1BF6-4AD2-BE17-D1EB6D46EE2B}"/>
    <dgm:cxn modelId="{D899D2F1-15D8-48F8-87CA-E8B651C85869}" srcId="{42EA196B-5F05-4E8D-B643-FE16C7779F68}" destId="{A9F0BBE1-BFA6-4E72-A17E-EFB21BE7BC91}" srcOrd="1" destOrd="0" parTransId="{5E9C261F-C859-43C9-8CCA-E6F5B286E7B9}" sibTransId="{48F6C9E4-6871-44C4-BD94-9ACAC82541A0}"/>
    <dgm:cxn modelId="{A0DE715B-362A-4088-9536-57DE1B956D4D}" type="presParOf" srcId="{91CB04AA-1C7B-450C-AF11-D454FAD1648F}" destId="{318F52EA-A524-4DD0-8759-5E2708D03DED}" srcOrd="0" destOrd="0" presId="urn:microsoft.com/office/officeart/2005/8/layout/cycle6"/>
    <dgm:cxn modelId="{323C97B7-4398-4B2B-9430-645AA9C7CE2C}" type="presParOf" srcId="{91CB04AA-1C7B-450C-AF11-D454FAD1648F}" destId="{BCDFB318-ABC0-4495-B563-74B8F06F3ADD}" srcOrd="1" destOrd="0" presId="urn:microsoft.com/office/officeart/2005/8/layout/cycle6"/>
    <dgm:cxn modelId="{A2595D4B-1DE7-4D0B-BEC2-0ECBD256B6D8}" type="presParOf" srcId="{91CB04AA-1C7B-450C-AF11-D454FAD1648F}" destId="{6CE70CFA-F7D0-4115-A104-C6E9521CEC89}" srcOrd="2" destOrd="0" presId="urn:microsoft.com/office/officeart/2005/8/layout/cycle6"/>
    <dgm:cxn modelId="{FC555C11-580A-4647-BE25-E69641F48F68}" type="presParOf" srcId="{91CB04AA-1C7B-450C-AF11-D454FAD1648F}" destId="{60FF945F-84C7-472D-A7EA-1552AD724F6E}" srcOrd="3" destOrd="0" presId="urn:microsoft.com/office/officeart/2005/8/layout/cycle6"/>
    <dgm:cxn modelId="{E325FB06-F92E-4760-991A-ACBF2FD9291F}" type="presParOf" srcId="{91CB04AA-1C7B-450C-AF11-D454FAD1648F}" destId="{5790C024-E6D2-40E3-8635-23E122CEC6F5}" srcOrd="4" destOrd="0" presId="urn:microsoft.com/office/officeart/2005/8/layout/cycle6"/>
    <dgm:cxn modelId="{F9B6B35C-BB7D-4038-BC49-E29E70AFA493}" type="presParOf" srcId="{91CB04AA-1C7B-450C-AF11-D454FAD1648F}" destId="{4A937D4E-3E5D-4DE6-BAFF-4F9610B3A4EF}" srcOrd="5" destOrd="0" presId="urn:microsoft.com/office/officeart/2005/8/layout/cycle6"/>
    <dgm:cxn modelId="{050BBA60-579B-4648-A815-D5C87FAC9F29}" type="presParOf" srcId="{91CB04AA-1C7B-450C-AF11-D454FAD1648F}" destId="{40F2149E-7AE2-4F24-BEAA-23DCCC300CDD}" srcOrd="6" destOrd="0" presId="urn:microsoft.com/office/officeart/2005/8/layout/cycle6"/>
    <dgm:cxn modelId="{BCE2A091-A4F7-47E4-A491-4E04BB212781}" type="presParOf" srcId="{91CB04AA-1C7B-450C-AF11-D454FAD1648F}" destId="{653095FE-CAE9-4582-833C-BC7F528878AB}" srcOrd="7" destOrd="0" presId="urn:microsoft.com/office/officeart/2005/8/layout/cycle6"/>
    <dgm:cxn modelId="{04214087-39B7-437F-BA55-B79E9218B209}" type="presParOf" srcId="{91CB04AA-1C7B-450C-AF11-D454FAD1648F}" destId="{A86F89DE-322D-4D56-8C07-5E3BCD7EB799}" srcOrd="8" destOrd="0" presId="urn:microsoft.com/office/officeart/2005/8/layout/cycle6"/>
    <dgm:cxn modelId="{74D997FD-8181-4348-AA10-23EA43EFAA7E}" type="presParOf" srcId="{91CB04AA-1C7B-450C-AF11-D454FAD1648F}" destId="{4268F08A-ECDE-4311-AE05-C95375854ADD}" srcOrd="9" destOrd="0" presId="urn:microsoft.com/office/officeart/2005/8/layout/cycle6"/>
    <dgm:cxn modelId="{8F91741A-4BCC-4084-9343-362D50AD3107}" type="presParOf" srcId="{91CB04AA-1C7B-450C-AF11-D454FAD1648F}" destId="{88053F7E-B88D-4491-AF8D-0D70167884AF}" srcOrd="10" destOrd="0" presId="urn:microsoft.com/office/officeart/2005/8/layout/cycle6"/>
    <dgm:cxn modelId="{8D27C93E-83F8-4E8F-98FC-3A83DC151206}" type="presParOf" srcId="{91CB04AA-1C7B-450C-AF11-D454FAD1648F}" destId="{9277D36A-19F0-40A0-8B86-DC0ACC8553DA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8F52EA-A524-4DD0-8759-5E2708D03DED}">
      <dsp:nvSpPr>
        <dsp:cNvPr id="0" name=""/>
        <dsp:cNvSpPr/>
      </dsp:nvSpPr>
      <dsp:spPr>
        <a:xfrm>
          <a:off x="2627724" y="625"/>
          <a:ext cx="1997353" cy="1298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err="1" smtClean="0">
              <a:latin typeface="Arial Narrow" panose="020B0606020202030204" pitchFamily="34" charset="0"/>
            </a:rPr>
            <a:t>eMBB</a:t>
          </a:r>
          <a:r>
            <a:rPr lang="en-US" altLang="zh-CN" sz="2200" kern="1200" dirty="0" smtClean="0">
              <a:latin typeface="Arial Narrow" panose="020B0606020202030204" pitchFamily="34" charset="0"/>
            </a:rPr>
            <a:t>/</a:t>
          </a:r>
          <a:r>
            <a:rPr lang="en-US" altLang="zh-CN" sz="2200" kern="1200" dirty="0" err="1" smtClean="0">
              <a:latin typeface="Arial Narrow" panose="020B0606020202030204" pitchFamily="34" charset="0"/>
            </a:rPr>
            <a:t>IAB</a:t>
          </a:r>
          <a:r>
            <a:rPr lang="en-US" altLang="zh-CN" sz="2200" kern="1200" dirty="0" smtClean="0">
              <a:latin typeface="Arial Narrow" panose="020B0606020202030204" pitchFamily="34" charset="0"/>
            </a:rPr>
            <a:t>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latin typeface="Arial Narrow" panose="020B0606020202030204" pitchFamily="34" charset="0"/>
            </a:rPr>
            <a:t>with high data rate</a:t>
          </a:r>
          <a:endParaRPr lang="zh-CN" altLang="en-US" sz="1600" kern="1200" dirty="0">
            <a:latin typeface="Arial Narrow" panose="020B0606020202030204" pitchFamily="34" charset="0"/>
          </a:endParaRPr>
        </a:p>
      </dsp:txBody>
      <dsp:txXfrm>
        <a:off x="2691101" y="64002"/>
        <a:ext cx="1870599" cy="1171525"/>
      </dsp:txXfrm>
    </dsp:sp>
    <dsp:sp modelId="{6CE70CFA-F7D0-4115-A104-C6E9521CEC89}">
      <dsp:nvSpPr>
        <dsp:cNvPr id="0" name=""/>
        <dsp:cNvSpPr/>
      </dsp:nvSpPr>
      <dsp:spPr>
        <a:xfrm>
          <a:off x="1479784" y="649765"/>
          <a:ext cx="4293232" cy="4293232"/>
        </a:xfrm>
        <a:custGeom>
          <a:avLst/>
          <a:gdLst/>
          <a:ahLst/>
          <a:cxnLst/>
          <a:rect l="0" t="0" r="0" b="0"/>
          <a:pathLst>
            <a:path>
              <a:moveTo>
                <a:pt x="3159706" y="254102"/>
              </a:moveTo>
              <a:arcTo wR="2146616" hR="2146616" stAng="17889648" swAng="26281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FF945F-84C7-472D-A7EA-1552AD724F6E}">
      <dsp:nvSpPr>
        <dsp:cNvPr id="0" name=""/>
        <dsp:cNvSpPr/>
      </dsp:nvSpPr>
      <dsp:spPr>
        <a:xfrm>
          <a:off x="4774340" y="2147241"/>
          <a:ext cx="1997353" cy="1298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err="1" smtClean="0">
              <a:latin typeface="Arial Narrow" panose="020B0606020202030204" pitchFamily="34" charset="0"/>
            </a:rPr>
            <a:t>URLLC</a:t>
          </a:r>
          <a:endParaRPr lang="en-US" altLang="zh-CN" sz="2200" kern="1200" dirty="0" smtClean="0">
            <a:latin typeface="Arial Narrow" panose="020B060602020203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latin typeface="Arial Narrow" panose="020B0606020202030204" pitchFamily="34" charset="0"/>
            </a:rPr>
            <a:t>with more available resource and more controlled interference</a:t>
          </a:r>
          <a:endParaRPr lang="zh-CN" altLang="en-US" sz="1400" kern="1200" dirty="0">
            <a:latin typeface="Arial Narrow" panose="020B0606020202030204" pitchFamily="34" charset="0"/>
          </a:endParaRPr>
        </a:p>
      </dsp:txBody>
      <dsp:txXfrm>
        <a:off x="4837717" y="2210618"/>
        <a:ext cx="1870599" cy="1171525"/>
      </dsp:txXfrm>
    </dsp:sp>
    <dsp:sp modelId="{4A937D4E-3E5D-4DE6-BAFF-4F9610B3A4EF}">
      <dsp:nvSpPr>
        <dsp:cNvPr id="0" name=""/>
        <dsp:cNvSpPr/>
      </dsp:nvSpPr>
      <dsp:spPr>
        <a:xfrm>
          <a:off x="1479784" y="649765"/>
          <a:ext cx="4293232" cy="4293232"/>
        </a:xfrm>
        <a:custGeom>
          <a:avLst/>
          <a:gdLst/>
          <a:ahLst/>
          <a:cxnLst/>
          <a:rect l="0" t="0" r="0" b="0"/>
          <a:pathLst>
            <a:path>
              <a:moveTo>
                <a:pt x="4187735" y="2811289"/>
              </a:moveTo>
              <a:arcTo wR="2146616" hR="2146616" stAng="1082244" swAng="26281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F2149E-7AE2-4F24-BEAA-23DCCC300CDD}">
      <dsp:nvSpPr>
        <dsp:cNvPr id="0" name=""/>
        <dsp:cNvSpPr/>
      </dsp:nvSpPr>
      <dsp:spPr>
        <a:xfrm>
          <a:off x="2627724" y="4293857"/>
          <a:ext cx="1997353" cy="1298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>
              <a:latin typeface="Arial Narrow" panose="020B0606020202030204" pitchFamily="34" charset="0"/>
            </a:rPr>
            <a:t>Positioning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latin typeface="Arial Narrow" panose="020B0606020202030204" pitchFamily="34" charset="0"/>
            </a:rPr>
            <a:t>with high accuracy</a:t>
          </a:r>
          <a:endParaRPr lang="zh-CN" altLang="en-US" sz="1600" kern="1200" dirty="0">
            <a:latin typeface="Arial Narrow" panose="020B0606020202030204" pitchFamily="34" charset="0"/>
          </a:endParaRPr>
        </a:p>
      </dsp:txBody>
      <dsp:txXfrm>
        <a:off x="2691101" y="4357234"/>
        <a:ext cx="1870599" cy="1171525"/>
      </dsp:txXfrm>
    </dsp:sp>
    <dsp:sp modelId="{A86F89DE-322D-4D56-8C07-5E3BCD7EB799}">
      <dsp:nvSpPr>
        <dsp:cNvPr id="0" name=""/>
        <dsp:cNvSpPr/>
      </dsp:nvSpPr>
      <dsp:spPr>
        <a:xfrm>
          <a:off x="1479784" y="649765"/>
          <a:ext cx="4293232" cy="4293232"/>
        </a:xfrm>
        <a:custGeom>
          <a:avLst/>
          <a:gdLst/>
          <a:ahLst/>
          <a:cxnLst/>
          <a:rect l="0" t="0" r="0" b="0"/>
          <a:pathLst>
            <a:path>
              <a:moveTo>
                <a:pt x="1133525" y="4039129"/>
              </a:moveTo>
              <a:arcTo wR="2146616" hR="2146616" stAng="7089648" swAng="26281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68F08A-ECDE-4311-AE05-C95375854ADD}">
      <dsp:nvSpPr>
        <dsp:cNvPr id="0" name=""/>
        <dsp:cNvSpPr/>
      </dsp:nvSpPr>
      <dsp:spPr>
        <a:xfrm>
          <a:off x="481108" y="2147241"/>
          <a:ext cx="1997353" cy="1298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err="1" smtClean="0">
              <a:latin typeface="Arial Narrow" panose="020B0606020202030204" pitchFamily="34" charset="0"/>
            </a:rPr>
            <a:t>V2X</a:t>
          </a:r>
          <a:r>
            <a:rPr lang="en-US" altLang="zh-CN" sz="2200" kern="1200" dirty="0" smtClean="0">
              <a:latin typeface="Arial Narrow" panose="020B0606020202030204" pitchFamily="34" charset="0"/>
            </a:rPr>
            <a:t>/</a:t>
          </a:r>
          <a:r>
            <a:rPr lang="en-US" altLang="zh-CN" sz="2200" kern="1200" dirty="0" err="1" smtClean="0">
              <a:latin typeface="Arial Narrow" panose="020B0606020202030204" pitchFamily="34" charset="0"/>
            </a:rPr>
            <a:t>D2D</a:t>
          </a:r>
          <a:endParaRPr lang="en-US" altLang="zh-CN" sz="2200" kern="1200" dirty="0" smtClean="0">
            <a:latin typeface="Arial Narrow" panose="020B060602020203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Arial Narrow" panose="020B0606020202030204" pitchFamily="34" charset="0"/>
            </a:rPr>
            <a:t>in ITS/as a cable-less high speed connection</a:t>
          </a:r>
          <a:endParaRPr lang="zh-CN" altLang="en-US" sz="1400" kern="1200" dirty="0">
            <a:latin typeface="Arial Narrow" panose="020B0606020202030204" pitchFamily="34" charset="0"/>
          </a:endParaRPr>
        </a:p>
      </dsp:txBody>
      <dsp:txXfrm>
        <a:off x="544485" y="2210618"/>
        <a:ext cx="1870599" cy="1171525"/>
      </dsp:txXfrm>
    </dsp:sp>
    <dsp:sp modelId="{9277D36A-19F0-40A0-8B86-DC0ACC8553DA}">
      <dsp:nvSpPr>
        <dsp:cNvPr id="0" name=""/>
        <dsp:cNvSpPr/>
      </dsp:nvSpPr>
      <dsp:spPr>
        <a:xfrm>
          <a:off x="1479784" y="649765"/>
          <a:ext cx="4293232" cy="4293232"/>
        </a:xfrm>
        <a:custGeom>
          <a:avLst/>
          <a:gdLst/>
          <a:ahLst/>
          <a:cxnLst/>
          <a:rect l="0" t="0" r="0" b="0"/>
          <a:pathLst>
            <a:path>
              <a:moveTo>
                <a:pt x="105496" y="1481942"/>
              </a:moveTo>
              <a:arcTo wR="2146616" hR="2146616" stAng="11882244" swAng="26281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r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ja-JP"/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l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ja-JP"/>
          </a:p>
        </p:txBody>
      </p:sp>
      <p:sp>
        <p:nvSpPr>
          <p:cNvPr id="393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l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GB" altLang="ja-JP" smtClean="0"/>
              <a:t>Copyright 2014 FUJITSU LIMITED</a:t>
            </a:r>
            <a:endParaRPr lang="en-GB" altLang="ja-JP"/>
          </a:p>
        </p:txBody>
      </p:sp>
      <p:sp>
        <p:nvSpPr>
          <p:cNvPr id="393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r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824C5381-6989-4206-8C01-482E730E3CFB}" type="slidenum">
              <a:rPr lang="en-GB" altLang="ja-JP"/>
              <a:pPr/>
              <a:t>‹#›</a:t>
            </a:fld>
            <a:endParaRPr lang="en-GB" altLang="ja-JP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" y="53975"/>
            <a:ext cx="1583789" cy="19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059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r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ja-JP"/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>
            <a:lvl1pPr algn="l" defTabSz="922338" fontAlgn="base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ja-JP"/>
          </a:p>
        </p:txBody>
      </p:sp>
      <p:sp>
        <p:nvSpPr>
          <p:cNvPr id="167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7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21225"/>
            <a:ext cx="544671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l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220" tIns="46110" rIns="92220" bIns="46110" numCol="1" anchor="b" anchorCtr="0" compatLnSpc="1">
            <a:prstTxWarp prst="textNoShape">
              <a:avLst/>
            </a:prstTxWarp>
          </a:bodyPr>
          <a:lstStyle>
            <a:lvl1pPr algn="r" defTabSz="922338" fontAlgn="base">
              <a:defRPr sz="10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9F92722A-13CA-49BB-B125-2A56C31837E2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" y="53975"/>
            <a:ext cx="1583789" cy="19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708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40324B-6458-4F02-B78B-16615212FD97}" type="slidenum">
              <a:rPr lang="en-US" altLang="ja-JP"/>
              <a:pPr/>
              <a:t>0</a:t>
            </a:fld>
            <a:endParaRPr lang="en-US" altLang="ja-JP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82833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2722A-13CA-49BB-B125-2A56C31837E2}" type="slidenum">
              <a:rPr lang="en-US" altLang="ja-JP" smtClean="0"/>
              <a:pPr/>
              <a:t>17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29525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C2B78-D1D7-49CC-A391-2661B02D2D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05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2722A-13CA-49BB-B125-2A56C31837E2}" type="slidenum">
              <a:rPr lang="en-US" altLang="ja-JP" smtClean="0"/>
              <a:pPr/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83495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9C2B78-D1D7-49CC-A391-2661B02D2D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15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2722A-13CA-49BB-B125-2A56C31837E2}" type="slidenum">
              <a:rPr lang="en-US" altLang="ja-JP" smtClean="0"/>
              <a:pPr/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82576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2722A-13CA-49BB-B125-2A56C31837E2}" type="slidenum">
              <a:rPr lang="en-US" altLang="ja-JP" smtClean="0"/>
              <a:pPr/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10949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907734-A7B3-479F-9B48-BD0920DAB3E0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626100" cy="4891088"/>
          </a:xfrm>
        </p:spPr>
        <p:txBody>
          <a:bodyPr/>
          <a:lstStyle/>
          <a:p>
            <a:pPr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None/>
            </a:pPr>
            <a:endParaRPr lang="en-GB" altLang="ja-JP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347209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907734-A7B3-479F-9B48-BD0920DAB3E0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626100" cy="4891088"/>
          </a:xfrm>
        </p:spPr>
        <p:txBody>
          <a:bodyPr/>
          <a:lstStyle/>
          <a:p>
            <a:pPr>
              <a:spcBef>
                <a:spcPct val="20000"/>
              </a:spcBef>
              <a:buClr>
                <a:srgbClr val="FF0000"/>
              </a:buClr>
              <a:buSzPct val="80000"/>
              <a:buFont typeface="Wingdings" pitchFamily="2" charset="2"/>
              <a:buNone/>
            </a:pPr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7971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2014 FUJITSU LIMITED</a:t>
            </a:r>
            <a:endParaRPr lang="en-US" altLang="ja-JP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92722A-13CA-49BB-B125-2A56C31837E2}" type="slidenum">
              <a:rPr lang="en-US" altLang="ja-JP" smtClean="0"/>
              <a:pPr/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66286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217" name="Picture 49" descr="TitleRed_L15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7218" name="Group 50"/>
          <p:cNvGrpSpPr>
            <a:grpSpLocks noChangeAspect="1"/>
          </p:cNvGrpSpPr>
          <p:nvPr userDrawn="1"/>
        </p:nvGrpSpPr>
        <p:grpSpPr bwMode="gray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647219" name="AutoShape 51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0" name="Freeform 52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>
                <a:gd name="T0" fmla="*/ 0 w 463"/>
                <a:gd name="T1" fmla="*/ 731 h 762"/>
                <a:gd name="T2" fmla="*/ 0 w 463"/>
                <a:gd name="T3" fmla="*/ 643 h 762"/>
                <a:gd name="T4" fmla="*/ 177 w 463"/>
                <a:gd name="T5" fmla="*/ 684 h 762"/>
                <a:gd name="T6" fmla="*/ 355 w 463"/>
                <a:gd name="T7" fmla="*/ 568 h 762"/>
                <a:gd name="T8" fmla="*/ 325 w 463"/>
                <a:gd name="T9" fmla="*/ 493 h 762"/>
                <a:gd name="T10" fmla="*/ 271 w 463"/>
                <a:gd name="T11" fmla="*/ 452 h 762"/>
                <a:gd name="T12" fmla="*/ 203 w 463"/>
                <a:gd name="T13" fmla="*/ 417 h 762"/>
                <a:gd name="T14" fmla="*/ 62 w 463"/>
                <a:gd name="T15" fmla="*/ 323 h 762"/>
                <a:gd name="T16" fmla="*/ 12 w 463"/>
                <a:gd name="T17" fmla="*/ 190 h 762"/>
                <a:gd name="T18" fmla="*/ 90 w 463"/>
                <a:gd name="T19" fmla="*/ 41 h 762"/>
                <a:gd name="T20" fmla="*/ 257 w 463"/>
                <a:gd name="T21" fmla="*/ 0 h 762"/>
                <a:gd name="T22" fmla="*/ 411 w 463"/>
                <a:gd name="T23" fmla="*/ 24 h 762"/>
                <a:gd name="T24" fmla="*/ 411 w 463"/>
                <a:gd name="T25" fmla="*/ 106 h 762"/>
                <a:gd name="T26" fmla="*/ 262 w 463"/>
                <a:gd name="T27" fmla="*/ 74 h 762"/>
                <a:gd name="T28" fmla="*/ 162 w 463"/>
                <a:gd name="T29" fmla="*/ 98 h 762"/>
                <a:gd name="T30" fmla="*/ 120 w 463"/>
                <a:gd name="T31" fmla="*/ 178 h 762"/>
                <a:gd name="T32" fmla="*/ 149 w 463"/>
                <a:gd name="T33" fmla="*/ 253 h 762"/>
                <a:gd name="T34" fmla="*/ 273 w 463"/>
                <a:gd name="T35" fmla="*/ 331 h 762"/>
                <a:gd name="T36" fmla="*/ 374 w 463"/>
                <a:gd name="T37" fmla="*/ 388 h 762"/>
                <a:gd name="T38" fmla="*/ 444 w 463"/>
                <a:gd name="T39" fmla="*/ 465 h 762"/>
                <a:gd name="T40" fmla="*/ 463 w 463"/>
                <a:gd name="T41" fmla="*/ 556 h 762"/>
                <a:gd name="T42" fmla="*/ 184 w 463"/>
                <a:gd name="T43" fmla="*/ 762 h 762"/>
                <a:gd name="T44" fmla="*/ 0 w 463"/>
                <a:gd name="T45" fmla="*/ 731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1" name="Freeform 53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>
                <a:gd name="T0" fmla="*/ 0 w 548"/>
                <a:gd name="T1" fmla="*/ 1087 h 1087"/>
                <a:gd name="T2" fmla="*/ 0 w 548"/>
                <a:gd name="T3" fmla="*/ 0 h 1087"/>
                <a:gd name="T4" fmla="*/ 124 w 548"/>
                <a:gd name="T5" fmla="*/ 0 h 1087"/>
                <a:gd name="T6" fmla="*/ 124 w 548"/>
                <a:gd name="T7" fmla="*/ 382 h 1087"/>
                <a:gd name="T8" fmla="*/ 306 w 548"/>
                <a:gd name="T9" fmla="*/ 345 h 1087"/>
                <a:gd name="T10" fmla="*/ 526 w 548"/>
                <a:gd name="T11" fmla="*/ 458 h 1087"/>
                <a:gd name="T12" fmla="*/ 548 w 548"/>
                <a:gd name="T13" fmla="*/ 644 h 1087"/>
                <a:gd name="T14" fmla="*/ 548 w 548"/>
                <a:gd name="T15" fmla="*/ 1087 h 1087"/>
                <a:gd name="T16" fmla="*/ 425 w 548"/>
                <a:gd name="T17" fmla="*/ 1087 h 1087"/>
                <a:gd name="T18" fmla="*/ 425 w 548"/>
                <a:gd name="T19" fmla="*/ 624 h 1087"/>
                <a:gd name="T20" fmla="*/ 403 w 548"/>
                <a:gd name="T21" fmla="*/ 477 h 1087"/>
                <a:gd name="T22" fmla="*/ 294 w 548"/>
                <a:gd name="T23" fmla="*/ 419 h 1087"/>
                <a:gd name="T24" fmla="*/ 124 w 548"/>
                <a:gd name="T25" fmla="*/ 463 h 1087"/>
                <a:gd name="T26" fmla="*/ 124 w 548"/>
                <a:gd name="T27" fmla="*/ 1087 h 1087"/>
                <a:gd name="T28" fmla="*/ 0 w 548"/>
                <a:gd name="T29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2" name="Freeform 54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>
                <a:gd name="T0" fmla="*/ 437 w 561"/>
                <a:gd name="T1" fmla="*/ 286 h 762"/>
                <a:gd name="T2" fmla="*/ 437 w 561"/>
                <a:gd name="T3" fmla="*/ 248 h 762"/>
                <a:gd name="T4" fmla="*/ 415 w 561"/>
                <a:gd name="T5" fmla="*/ 138 h 762"/>
                <a:gd name="T6" fmla="*/ 271 w 561"/>
                <a:gd name="T7" fmla="*/ 77 h 762"/>
                <a:gd name="T8" fmla="*/ 70 w 561"/>
                <a:gd name="T9" fmla="*/ 118 h 762"/>
                <a:gd name="T10" fmla="*/ 70 w 561"/>
                <a:gd name="T11" fmla="*/ 31 h 762"/>
                <a:gd name="T12" fmla="*/ 284 w 561"/>
                <a:gd name="T13" fmla="*/ 0 h 762"/>
                <a:gd name="T14" fmla="*/ 516 w 561"/>
                <a:gd name="T15" fmla="*/ 76 h 762"/>
                <a:gd name="T16" fmla="*/ 558 w 561"/>
                <a:gd name="T17" fmla="*/ 200 h 762"/>
                <a:gd name="T18" fmla="*/ 561 w 561"/>
                <a:gd name="T19" fmla="*/ 290 h 762"/>
                <a:gd name="T20" fmla="*/ 561 w 561"/>
                <a:gd name="T21" fmla="*/ 727 h 762"/>
                <a:gd name="T22" fmla="*/ 293 w 561"/>
                <a:gd name="T23" fmla="*/ 762 h 762"/>
                <a:gd name="T24" fmla="*/ 83 w 561"/>
                <a:gd name="T25" fmla="*/ 720 h 762"/>
                <a:gd name="T26" fmla="*/ 0 w 561"/>
                <a:gd name="T27" fmla="*/ 558 h 762"/>
                <a:gd name="T28" fmla="*/ 96 w 561"/>
                <a:gd name="T29" fmla="*/ 363 h 762"/>
                <a:gd name="T30" fmla="*/ 336 w 561"/>
                <a:gd name="T31" fmla="*/ 297 h 762"/>
                <a:gd name="T32" fmla="*/ 437 w 561"/>
                <a:gd name="T33" fmla="*/ 286 h 762"/>
                <a:gd name="T34" fmla="*/ 437 w 561"/>
                <a:gd name="T35" fmla="*/ 356 h 762"/>
                <a:gd name="T36" fmla="*/ 267 w 561"/>
                <a:gd name="T37" fmla="*/ 382 h 762"/>
                <a:gd name="T38" fmla="*/ 127 w 561"/>
                <a:gd name="T39" fmla="*/ 545 h 762"/>
                <a:gd name="T40" fmla="*/ 168 w 561"/>
                <a:gd name="T41" fmla="*/ 650 h 762"/>
                <a:gd name="T42" fmla="*/ 312 w 561"/>
                <a:gd name="T43" fmla="*/ 687 h 762"/>
                <a:gd name="T44" fmla="*/ 437 w 561"/>
                <a:gd name="T45" fmla="*/ 670 h 762"/>
                <a:gd name="T46" fmla="*/ 437 w 561"/>
                <a:gd name="T47" fmla="*/ 356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3" name="Freeform 55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>
                <a:gd name="T0" fmla="*/ 123 w 567"/>
                <a:gd name="T1" fmla="*/ 711 h 1087"/>
                <a:gd name="T2" fmla="*/ 123 w 567"/>
                <a:gd name="T3" fmla="*/ 1087 h 1087"/>
                <a:gd name="T4" fmla="*/ 0 w 567"/>
                <a:gd name="T5" fmla="*/ 1087 h 1087"/>
                <a:gd name="T6" fmla="*/ 0 w 567"/>
                <a:gd name="T7" fmla="*/ 28 h 1087"/>
                <a:gd name="T8" fmla="*/ 249 w 567"/>
                <a:gd name="T9" fmla="*/ 0 h 1087"/>
                <a:gd name="T10" fmla="*/ 505 w 567"/>
                <a:gd name="T11" fmla="*/ 113 h 1087"/>
                <a:gd name="T12" fmla="*/ 567 w 567"/>
                <a:gd name="T13" fmla="*/ 379 h 1087"/>
                <a:gd name="T14" fmla="*/ 489 w 567"/>
                <a:gd name="T15" fmla="*/ 662 h 1087"/>
                <a:gd name="T16" fmla="*/ 274 w 567"/>
                <a:gd name="T17" fmla="*/ 762 h 1087"/>
                <a:gd name="T18" fmla="*/ 172 w 567"/>
                <a:gd name="T19" fmla="*/ 742 h 1087"/>
                <a:gd name="T20" fmla="*/ 123 w 567"/>
                <a:gd name="T21" fmla="*/ 711 h 1087"/>
                <a:gd name="T22" fmla="*/ 123 w 567"/>
                <a:gd name="T23" fmla="*/ 625 h 1087"/>
                <a:gd name="T24" fmla="*/ 260 w 567"/>
                <a:gd name="T25" fmla="*/ 687 h 1087"/>
                <a:gd name="T26" fmla="*/ 400 w 567"/>
                <a:gd name="T27" fmla="*/ 591 h 1087"/>
                <a:gd name="T28" fmla="*/ 441 w 567"/>
                <a:gd name="T29" fmla="*/ 378 h 1087"/>
                <a:gd name="T30" fmla="*/ 386 w 567"/>
                <a:gd name="T31" fmla="*/ 140 h 1087"/>
                <a:gd name="T32" fmla="*/ 230 w 567"/>
                <a:gd name="T33" fmla="*/ 74 h 1087"/>
                <a:gd name="T34" fmla="*/ 123 w 567"/>
                <a:gd name="T35" fmla="*/ 83 h 1087"/>
                <a:gd name="T36" fmla="*/ 123 w 567"/>
                <a:gd name="T37" fmla="*/ 625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4" name="Freeform 56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>
                <a:gd name="T0" fmla="*/ 75 w 150"/>
                <a:gd name="T1" fmla="*/ 0 h 987"/>
                <a:gd name="T2" fmla="*/ 131 w 150"/>
                <a:gd name="T3" fmla="*/ 25 h 987"/>
                <a:gd name="T4" fmla="*/ 150 w 150"/>
                <a:gd name="T5" fmla="*/ 76 h 987"/>
                <a:gd name="T6" fmla="*/ 126 w 150"/>
                <a:gd name="T7" fmla="*/ 132 h 987"/>
                <a:gd name="T8" fmla="*/ 74 w 150"/>
                <a:gd name="T9" fmla="*/ 151 h 987"/>
                <a:gd name="T10" fmla="*/ 19 w 150"/>
                <a:gd name="T11" fmla="*/ 127 h 987"/>
                <a:gd name="T12" fmla="*/ 0 w 150"/>
                <a:gd name="T13" fmla="*/ 75 h 987"/>
                <a:gd name="T14" fmla="*/ 24 w 150"/>
                <a:gd name="T15" fmla="*/ 20 h 987"/>
                <a:gd name="T16" fmla="*/ 75 w 150"/>
                <a:gd name="T17" fmla="*/ 0 h 987"/>
                <a:gd name="T18" fmla="*/ 15 w 150"/>
                <a:gd name="T19" fmla="*/ 987 h 987"/>
                <a:gd name="T20" fmla="*/ 15 w 150"/>
                <a:gd name="T21" fmla="*/ 265 h 987"/>
                <a:gd name="T22" fmla="*/ 138 w 150"/>
                <a:gd name="T23" fmla="*/ 265 h 987"/>
                <a:gd name="T24" fmla="*/ 138 w 150"/>
                <a:gd name="T25" fmla="*/ 987 h 987"/>
                <a:gd name="T26" fmla="*/ 15 w 150"/>
                <a:gd name="T27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5" name="Freeform 57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>
                <a:gd name="T0" fmla="*/ 0 w 548"/>
                <a:gd name="T1" fmla="*/ 742 h 742"/>
                <a:gd name="T2" fmla="*/ 0 w 548"/>
                <a:gd name="T3" fmla="*/ 28 h 742"/>
                <a:gd name="T4" fmla="*/ 289 w 548"/>
                <a:gd name="T5" fmla="*/ 0 h 742"/>
                <a:gd name="T6" fmla="*/ 526 w 548"/>
                <a:gd name="T7" fmla="*/ 113 h 742"/>
                <a:gd name="T8" fmla="*/ 548 w 548"/>
                <a:gd name="T9" fmla="*/ 299 h 742"/>
                <a:gd name="T10" fmla="*/ 548 w 548"/>
                <a:gd name="T11" fmla="*/ 742 h 742"/>
                <a:gd name="T12" fmla="*/ 424 w 548"/>
                <a:gd name="T13" fmla="*/ 742 h 742"/>
                <a:gd name="T14" fmla="*/ 424 w 548"/>
                <a:gd name="T15" fmla="*/ 306 h 742"/>
                <a:gd name="T16" fmla="*/ 403 w 548"/>
                <a:gd name="T17" fmla="*/ 134 h 742"/>
                <a:gd name="T18" fmla="*/ 277 w 548"/>
                <a:gd name="T19" fmla="*/ 74 h 742"/>
                <a:gd name="T20" fmla="*/ 123 w 548"/>
                <a:gd name="T21" fmla="*/ 90 h 742"/>
                <a:gd name="T22" fmla="*/ 123 w 548"/>
                <a:gd name="T23" fmla="*/ 742 h 742"/>
                <a:gd name="T24" fmla="*/ 0 w 548"/>
                <a:gd name="T25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6" name="Freeform 58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>
                <a:gd name="T0" fmla="*/ 445 w 569"/>
                <a:gd name="T1" fmla="*/ 677 h 1098"/>
                <a:gd name="T2" fmla="*/ 399 w 569"/>
                <a:gd name="T3" fmla="*/ 721 h 1098"/>
                <a:gd name="T4" fmla="*/ 257 w 569"/>
                <a:gd name="T5" fmla="*/ 762 h 1098"/>
                <a:gd name="T6" fmla="*/ 97 w 569"/>
                <a:gd name="T7" fmla="*/ 708 h 1098"/>
                <a:gd name="T8" fmla="*/ 0 w 569"/>
                <a:gd name="T9" fmla="*/ 414 h 1098"/>
                <a:gd name="T10" fmla="*/ 71 w 569"/>
                <a:gd name="T11" fmla="*/ 131 h 1098"/>
                <a:gd name="T12" fmla="*/ 340 w 569"/>
                <a:gd name="T13" fmla="*/ 0 h 1098"/>
                <a:gd name="T14" fmla="*/ 569 w 569"/>
                <a:gd name="T15" fmla="*/ 28 h 1098"/>
                <a:gd name="T16" fmla="*/ 569 w 569"/>
                <a:gd name="T17" fmla="*/ 601 h 1098"/>
                <a:gd name="T18" fmla="*/ 555 w 569"/>
                <a:gd name="T19" fmla="*/ 843 h 1098"/>
                <a:gd name="T20" fmla="*/ 422 w 569"/>
                <a:gd name="T21" fmla="*/ 1052 h 1098"/>
                <a:gd name="T22" fmla="*/ 191 w 569"/>
                <a:gd name="T23" fmla="*/ 1098 h 1098"/>
                <a:gd name="T24" fmla="*/ 98 w 569"/>
                <a:gd name="T25" fmla="*/ 1092 h 1098"/>
                <a:gd name="T26" fmla="*/ 98 w 569"/>
                <a:gd name="T27" fmla="*/ 1018 h 1098"/>
                <a:gd name="T28" fmla="*/ 190 w 569"/>
                <a:gd name="T29" fmla="*/ 1024 h 1098"/>
                <a:gd name="T30" fmla="*/ 341 w 569"/>
                <a:gd name="T31" fmla="*/ 997 h 1098"/>
                <a:gd name="T32" fmla="*/ 434 w 569"/>
                <a:gd name="T33" fmla="*/ 858 h 1098"/>
                <a:gd name="T34" fmla="*/ 445 w 569"/>
                <a:gd name="T35" fmla="*/ 716 h 1098"/>
                <a:gd name="T36" fmla="*/ 445 w 569"/>
                <a:gd name="T37" fmla="*/ 677 h 1098"/>
                <a:gd name="T38" fmla="*/ 445 w 569"/>
                <a:gd name="T39" fmla="*/ 81 h 1098"/>
                <a:gd name="T40" fmla="*/ 353 w 569"/>
                <a:gd name="T41" fmla="*/ 74 h 1098"/>
                <a:gd name="T42" fmla="*/ 231 w 569"/>
                <a:gd name="T43" fmla="*/ 106 h 1098"/>
                <a:gd name="T44" fmla="*/ 152 w 569"/>
                <a:gd name="T45" fmla="*/ 233 h 1098"/>
                <a:gd name="T46" fmla="*/ 126 w 569"/>
                <a:gd name="T47" fmla="*/ 419 h 1098"/>
                <a:gd name="T48" fmla="*/ 174 w 569"/>
                <a:gd name="T49" fmla="*/ 633 h 1098"/>
                <a:gd name="T50" fmla="*/ 274 w 569"/>
                <a:gd name="T51" fmla="*/ 687 h 1098"/>
                <a:gd name="T52" fmla="*/ 371 w 569"/>
                <a:gd name="T53" fmla="*/ 654 h 1098"/>
                <a:gd name="T54" fmla="*/ 435 w 569"/>
                <a:gd name="T55" fmla="*/ 566 h 1098"/>
                <a:gd name="T56" fmla="*/ 445 w 569"/>
                <a:gd name="T57" fmla="*/ 483 h 1098"/>
                <a:gd name="T58" fmla="*/ 445 w 569"/>
                <a:gd name="T59" fmla="*/ 81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7" name="Freeform 59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>
                <a:gd name="T0" fmla="*/ 0 w 318"/>
                <a:gd name="T1" fmla="*/ 0 h 917"/>
                <a:gd name="T2" fmla="*/ 124 w 318"/>
                <a:gd name="T3" fmla="*/ 0 h 917"/>
                <a:gd name="T4" fmla="*/ 124 w 318"/>
                <a:gd name="T5" fmla="*/ 195 h 917"/>
                <a:gd name="T6" fmla="*/ 318 w 318"/>
                <a:gd name="T7" fmla="*/ 195 h 917"/>
                <a:gd name="T8" fmla="*/ 318 w 318"/>
                <a:gd name="T9" fmla="*/ 273 h 917"/>
                <a:gd name="T10" fmla="*/ 124 w 318"/>
                <a:gd name="T11" fmla="*/ 273 h 917"/>
                <a:gd name="T12" fmla="*/ 124 w 318"/>
                <a:gd name="T13" fmla="*/ 656 h 917"/>
                <a:gd name="T14" fmla="*/ 156 w 318"/>
                <a:gd name="T15" fmla="*/ 804 h 917"/>
                <a:gd name="T16" fmla="*/ 225 w 318"/>
                <a:gd name="T17" fmla="*/ 836 h 917"/>
                <a:gd name="T18" fmla="*/ 277 w 318"/>
                <a:gd name="T19" fmla="*/ 838 h 917"/>
                <a:gd name="T20" fmla="*/ 318 w 318"/>
                <a:gd name="T21" fmla="*/ 838 h 917"/>
                <a:gd name="T22" fmla="*/ 318 w 318"/>
                <a:gd name="T23" fmla="*/ 917 h 917"/>
                <a:gd name="T24" fmla="*/ 251 w 318"/>
                <a:gd name="T25" fmla="*/ 917 h 917"/>
                <a:gd name="T26" fmla="*/ 127 w 318"/>
                <a:gd name="T27" fmla="*/ 904 h 917"/>
                <a:gd name="T28" fmla="*/ 11 w 318"/>
                <a:gd name="T29" fmla="*/ 782 h 917"/>
                <a:gd name="T30" fmla="*/ 0 w 318"/>
                <a:gd name="T31" fmla="*/ 638 h 917"/>
                <a:gd name="T32" fmla="*/ 0 w 318"/>
                <a:gd name="T3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8" name="Freeform 60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29" name="Freeform 61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>
                <a:gd name="T0" fmla="*/ 0 w 933"/>
                <a:gd name="T1" fmla="*/ 742 h 742"/>
                <a:gd name="T2" fmla="*/ 0 w 933"/>
                <a:gd name="T3" fmla="*/ 28 h 742"/>
                <a:gd name="T4" fmla="*/ 267 w 933"/>
                <a:gd name="T5" fmla="*/ 0 h 742"/>
                <a:gd name="T6" fmla="*/ 460 w 933"/>
                <a:gd name="T7" fmla="*/ 46 h 742"/>
                <a:gd name="T8" fmla="*/ 691 w 933"/>
                <a:gd name="T9" fmla="*/ 0 h 742"/>
                <a:gd name="T10" fmla="*/ 912 w 933"/>
                <a:gd name="T11" fmla="*/ 114 h 742"/>
                <a:gd name="T12" fmla="*/ 933 w 933"/>
                <a:gd name="T13" fmla="*/ 299 h 742"/>
                <a:gd name="T14" fmla="*/ 933 w 933"/>
                <a:gd name="T15" fmla="*/ 742 h 742"/>
                <a:gd name="T16" fmla="*/ 809 w 933"/>
                <a:gd name="T17" fmla="*/ 742 h 742"/>
                <a:gd name="T18" fmla="*/ 809 w 933"/>
                <a:gd name="T19" fmla="*/ 306 h 742"/>
                <a:gd name="T20" fmla="*/ 790 w 933"/>
                <a:gd name="T21" fmla="*/ 135 h 742"/>
                <a:gd name="T22" fmla="*/ 675 w 933"/>
                <a:gd name="T23" fmla="*/ 74 h 742"/>
                <a:gd name="T24" fmla="*/ 528 w 933"/>
                <a:gd name="T25" fmla="*/ 108 h 742"/>
                <a:gd name="T26" fmla="*/ 528 w 933"/>
                <a:gd name="T27" fmla="*/ 742 h 742"/>
                <a:gd name="T28" fmla="*/ 405 w 933"/>
                <a:gd name="T29" fmla="*/ 742 h 742"/>
                <a:gd name="T30" fmla="*/ 405 w 933"/>
                <a:gd name="T31" fmla="*/ 301 h 742"/>
                <a:gd name="T32" fmla="*/ 385 w 933"/>
                <a:gd name="T33" fmla="*/ 135 h 742"/>
                <a:gd name="T34" fmla="*/ 267 w 933"/>
                <a:gd name="T35" fmla="*/ 74 h 742"/>
                <a:gd name="T36" fmla="*/ 124 w 933"/>
                <a:gd name="T37" fmla="*/ 90 h 742"/>
                <a:gd name="T38" fmla="*/ 124 w 933"/>
                <a:gd name="T39" fmla="*/ 742 h 742"/>
                <a:gd name="T40" fmla="*/ 0 w 933"/>
                <a:gd name="T41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0" name="Freeform 62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1" name="Freeform 63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>
                <a:gd name="T0" fmla="*/ 0 w 312"/>
                <a:gd name="T1" fmla="*/ 742 h 742"/>
                <a:gd name="T2" fmla="*/ 0 w 312"/>
                <a:gd name="T3" fmla="*/ 31 h 742"/>
                <a:gd name="T4" fmla="*/ 312 w 312"/>
                <a:gd name="T5" fmla="*/ 0 h 742"/>
                <a:gd name="T6" fmla="*/ 312 w 312"/>
                <a:gd name="T7" fmla="*/ 77 h 742"/>
                <a:gd name="T8" fmla="*/ 124 w 312"/>
                <a:gd name="T9" fmla="*/ 90 h 742"/>
                <a:gd name="T10" fmla="*/ 124 w 312"/>
                <a:gd name="T11" fmla="*/ 742 h 742"/>
                <a:gd name="T12" fmla="*/ 0 w 312"/>
                <a:gd name="T13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2" name="Freeform 64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>
                <a:gd name="T0" fmla="*/ 0 w 312"/>
                <a:gd name="T1" fmla="*/ 742 h 742"/>
                <a:gd name="T2" fmla="*/ 0 w 312"/>
                <a:gd name="T3" fmla="*/ 31 h 742"/>
                <a:gd name="T4" fmla="*/ 312 w 312"/>
                <a:gd name="T5" fmla="*/ 0 h 742"/>
                <a:gd name="T6" fmla="*/ 312 w 312"/>
                <a:gd name="T7" fmla="*/ 77 h 742"/>
                <a:gd name="T8" fmla="*/ 124 w 312"/>
                <a:gd name="T9" fmla="*/ 90 h 742"/>
                <a:gd name="T10" fmla="*/ 124 w 312"/>
                <a:gd name="T11" fmla="*/ 742 h 742"/>
                <a:gd name="T12" fmla="*/ 0 w 312"/>
                <a:gd name="T13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3" name="Freeform 65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5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4" name="Freeform 66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>
                <a:gd name="T0" fmla="*/ 204 w 929"/>
                <a:gd name="T1" fmla="*/ 722 h 722"/>
                <a:gd name="T2" fmla="*/ 0 w 929"/>
                <a:gd name="T3" fmla="*/ 0 h 722"/>
                <a:gd name="T4" fmla="*/ 124 w 929"/>
                <a:gd name="T5" fmla="*/ 0 h 722"/>
                <a:gd name="T6" fmla="*/ 277 w 929"/>
                <a:gd name="T7" fmla="*/ 588 h 722"/>
                <a:gd name="T8" fmla="*/ 412 w 929"/>
                <a:gd name="T9" fmla="*/ 0 h 722"/>
                <a:gd name="T10" fmla="*/ 534 w 929"/>
                <a:gd name="T11" fmla="*/ 0 h 722"/>
                <a:gd name="T12" fmla="*/ 676 w 929"/>
                <a:gd name="T13" fmla="*/ 588 h 722"/>
                <a:gd name="T14" fmla="*/ 828 w 929"/>
                <a:gd name="T15" fmla="*/ 0 h 722"/>
                <a:gd name="T16" fmla="*/ 929 w 929"/>
                <a:gd name="T17" fmla="*/ 0 h 722"/>
                <a:gd name="T18" fmla="*/ 726 w 929"/>
                <a:gd name="T19" fmla="*/ 722 h 722"/>
                <a:gd name="T20" fmla="*/ 603 w 929"/>
                <a:gd name="T21" fmla="*/ 722 h 722"/>
                <a:gd name="T22" fmla="*/ 495 w 929"/>
                <a:gd name="T23" fmla="*/ 255 h 722"/>
                <a:gd name="T24" fmla="*/ 468 w 929"/>
                <a:gd name="T25" fmla="*/ 107 h 722"/>
                <a:gd name="T26" fmla="*/ 440 w 929"/>
                <a:gd name="T27" fmla="*/ 254 h 722"/>
                <a:gd name="T28" fmla="*/ 332 w 929"/>
                <a:gd name="T29" fmla="*/ 722 h 722"/>
                <a:gd name="T30" fmla="*/ 204 w 929"/>
                <a:gd name="T31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5" name="Freeform 67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>
                <a:gd name="T0" fmla="*/ 204 w 930"/>
                <a:gd name="T1" fmla="*/ 722 h 722"/>
                <a:gd name="T2" fmla="*/ 0 w 930"/>
                <a:gd name="T3" fmla="*/ 0 h 722"/>
                <a:gd name="T4" fmla="*/ 125 w 930"/>
                <a:gd name="T5" fmla="*/ 0 h 722"/>
                <a:gd name="T6" fmla="*/ 277 w 930"/>
                <a:gd name="T7" fmla="*/ 588 h 722"/>
                <a:gd name="T8" fmla="*/ 412 w 930"/>
                <a:gd name="T9" fmla="*/ 0 h 722"/>
                <a:gd name="T10" fmla="*/ 535 w 930"/>
                <a:gd name="T11" fmla="*/ 0 h 722"/>
                <a:gd name="T12" fmla="*/ 676 w 930"/>
                <a:gd name="T13" fmla="*/ 588 h 722"/>
                <a:gd name="T14" fmla="*/ 829 w 930"/>
                <a:gd name="T15" fmla="*/ 0 h 722"/>
                <a:gd name="T16" fmla="*/ 930 w 930"/>
                <a:gd name="T17" fmla="*/ 0 h 722"/>
                <a:gd name="T18" fmla="*/ 726 w 930"/>
                <a:gd name="T19" fmla="*/ 722 h 722"/>
                <a:gd name="T20" fmla="*/ 604 w 930"/>
                <a:gd name="T21" fmla="*/ 722 h 722"/>
                <a:gd name="T22" fmla="*/ 495 w 930"/>
                <a:gd name="T23" fmla="*/ 255 h 722"/>
                <a:gd name="T24" fmla="*/ 468 w 930"/>
                <a:gd name="T25" fmla="*/ 107 h 722"/>
                <a:gd name="T26" fmla="*/ 441 w 930"/>
                <a:gd name="T27" fmla="*/ 254 h 722"/>
                <a:gd name="T28" fmla="*/ 332 w 930"/>
                <a:gd name="T29" fmla="*/ 722 h 722"/>
                <a:gd name="T30" fmla="*/ 204 w 930"/>
                <a:gd name="T31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6" name="Freeform 68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>
                <a:gd name="T0" fmla="*/ 76 w 151"/>
                <a:gd name="T1" fmla="*/ 0 h 987"/>
                <a:gd name="T2" fmla="*/ 132 w 151"/>
                <a:gd name="T3" fmla="*/ 25 h 987"/>
                <a:gd name="T4" fmla="*/ 151 w 151"/>
                <a:gd name="T5" fmla="*/ 76 h 987"/>
                <a:gd name="T6" fmla="*/ 126 w 151"/>
                <a:gd name="T7" fmla="*/ 132 h 987"/>
                <a:gd name="T8" fmla="*/ 75 w 151"/>
                <a:gd name="T9" fmla="*/ 151 h 987"/>
                <a:gd name="T10" fmla="*/ 20 w 151"/>
                <a:gd name="T11" fmla="*/ 127 h 987"/>
                <a:gd name="T12" fmla="*/ 0 w 151"/>
                <a:gd name="T13" fmla="*/ 75 h 987"/>
                <a:gd name="T14" fmla="*/ 25 w 151"/>
                <a:gd name="T15" fmla="*/ 20 h 987"/>
                <a:gd name="T16" fmla="*/ 76 w 151"/>
                <a:gd name="T17" fmla="*/ 0 h 987"/>
                <a:gd name="T18" fmla="*/ 15 w 151"/>
                <a:gd name="T19" fmla="*/ 987 h 987"/>
                <a:gd name="T20" fmla="*/ 15 w 151"/>
                <a:gd name="T21" fmla="*/ 265 h 987"/>
                <a:gd name="T22" fmla="*/ 139 w 151"/>
                <a:gd name="T23" fmla="*/ 265 h 987"/>
                <a:gd name="T24" fmla="*/ 139 w 151"/>
                <a:gd name="T25" fmla="*/ 987 h 987"/>
                <a:gd name="T26" fmla="*/ 15 w 151"/>
                <a:gd name="T27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7" name="Freeform 69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>
                <a:gd name="T0" fmla="*/ 0 w 318"/>
                <a:gd name="T1" fmla="*/ 0 h 917"/>
                <a:gd name="T2" fmla="*/ 124 w 318"/>
                <a:gd name="T3" fmla="*/ 0 h 917"/>
                <a:gd name="T4" fmla="*/ 124 w 318"/>
                <a:gd name="T5" fmla="*/ 195 h 917"/>
                <a:gd name="T6" fmla="*/ 318 w 318"/>
                <a:gd name="T7" fmla="*/ 195 h 917"/>
                <a:gd name="T8" fmla="*/ 318 w 318"/>
                <a:gd name="T9" fmla="*/ 273 h 917"/>
                <a:gd name="T10" fmla="*/ 124 w 318"/>
                <a:gd name="T11" fmla="*/ 273 h 917"/>
                <a:gd name="T12" fmla="*/ 124 w 318"/>
                <a:gd name="T13" fmla="*/ 656 h 917"/>
                <a:gd name="T14" fmla="*/ 156 w 318"/>
                <a:gd name="T15" fmla="*/ 804 h 917"/>
                <a:gd name="T16" fmla="*/ 225 w 318"/>
                <a:gd name="T17" fmla="*/ 836 h 917"/>
                <a:gd name="T18" fmla="*/ 277 w 318"/>
                <a:gd name="T19" fmla="*/ 838 h 917"/>
                <a:gd name="T20" fmla="*/ 318 w 318"/>
                <a:gd name="T21" fmla="*/ 838 h 917"/>
                <a:gd name="T22" fmla="*/ 318 w 318"/>
                <a:gd name="T23" fmla="*/ 917 h 917"/>
                <a:gd name="T24" fmla="*/ 251 w 318"/>
                <a:gd name="T25" fmla="*/ 917 h 917"/>
                <a:gd name="T26" fmla="*/ 127 w 318"/>
                <a:gd name="T27" fmla="*/ 904 h 917"/>
                <a:gd name="T28" fmla="*/ 11 w 318"/>
                <a:gd name="T29" fmla="*/ 782 h 917"/>
                <a:gd name="T30" fmla="*/ 0 w 318"/>
                <a:gd name="T31" fmla="*/ 638 h 917"/>
                <a:gd name="T32" fmla="*/ 0 w 318"/>
                <a:gd name="T33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8" name="Freeform 70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>
                <a:gd name="T0" fmla="*/ 0 w 548"/>
                <a:gd name="T1" fmla="*/ 1087 h 1087"/>
                <a:gd name="T2" fmla="*/ 0 w 548"/>
                <a:gd name="T3" fmla="*/ 0 h 1087"/>
                <a:gd name="T4" fmla="*/ 124 w 548"/>
                <a:gd name="T5" fmla="*/ 0 h 1087"/>
                <a:gd name="T6" fmla="*/ 124 w 548"/>
                <a:gd name="T7" fmla="*/ 382 h 1087"/>
                <a:gd name="T8" fmla="*/ 306 w 548"/>
                <a:gd name="T9" fmla="*/ 345 h 1087"/>
                <a:gd name="T10" fmla="*/ 526 w 548"/>
                <a:gd name="T11" fmla="*/ 458 h 1087"/>
                <a:gd name="T12" fmla="*/ 548 w 548"/>
                <a:gd name="T13" fmla="*/ 644 h 1087"/>
                <a:gd name="T14" fmla="*/ 548 w 548"/>
                <a:gd name="T15" fmla="*/ 1087 h 1087"/>
                <a:gd name="T16" fmla="*/ 425 w 548"/>
                <a:gd name="T17" fmla="*/ 1087 h 1087"/>
                <a:gd name="T18" fmla="*/ 425 w 548"/>
                <a:gd name="T19" fmla="*/ 624 h 1087"/>
                <a:gd name="T20" fmla="*/ 403 w 548"/>
                <a:gd name="T21" fmla="*/ 477 h 1087"/>
                <a:gd name="T22" fmla="*/ 294 w 548"/>
                <a:gd name="T23" fmla="*/ 419 h 1087"/>
                <a:gd name="T24" fmla="*/ 124 w 548"/>
                <a:gd name="T25" fmla="*/ 463 h 1087"/>
                <a:gd name="T26" fmla="*/ 124 w 548"/>
                <a:gd name="T27" fmla="*/ 1087 h 1087"/>
                <a:gd name="T28" fmla="*/ 0 w 548"/>
                <a:gd name="T29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39" name="Freeform 71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>
                <a:gd name="T0" fmla="*/ 15 w 34"/>
                <a:gd name="T1" fmla="*/ 41 h 60"/>
                <a:gd name="T2" fmla="*/ 0 w 34"/>
                <a:gd name="T3" fmla="*/ 0 h 60"/>
                <a:gd name="T4" fmla="*/ 7 w 34"/>
                <a:gd name="T5" fmla="*/ 0 h 60"/>
                <a:gd name="T6" fmla="*/ 18 w 34"/>
                <a:gd name="T7" fmla="*/ 33 h 60"/>
                <a:gd name="T8" fmla="*/ 28 w 34"/>
                <a:gd name="T9" fmla="*/ 0 h 60"/>
                <a:gd name="T10" fmla="*/ 34 w 34"/>
                <a:gd name="T11" fmla="*/ 0 h 60"/>
                <a:gd name="T12" fmla="*/ 14 w 34"/>
                <a:gd name="T13" fmla="*/ 60 h 60"/>
                <a:gd name="T14" fmla="*/ 8 w 34"/>
                <a:gd name="T15" fmla="*/ 60 h 60"/>
                <a:gd name="T16" fmla="*/ 15 w 34"/>
                <a:gd name="T17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0" name="Freeform 72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>
                <a:gd name="T0" fmla="*/ 304 w 607"/>
                <a:gd name="T1" fmla="*/ 0 h 762"/>
                <a:gd name="T2" fmla="*/ 534 w 607"/>
                <a:gd name="T3" fmla="*/ 103 h 762"/>
                <a:gd name="T4" fmla="*/ 607 w 607"/>
                <a:gd name="T5" fmla="*/ 381 h 762"/>
                <a:gd name="T6" fmla="*/ 534 w 607"/>
                <a:gd name="T7" fmla="*/ 659 h 762"/>
                <a:gd name="T8" fmla="*/ 304 w 607"/>
                <a:gd name="T9" fmla="*/ 762 h 762"/>
                <a:gd name="T10" fmla="*/ 0 w 607"/>
                <a:gd name="T11" fmla="*/ 375 h 762"/>
                <a:gd name="T12" fmla="*/ 73 w 607"/>
                <a:gd name="T13" fmla="*/ 103 h 762"/>
                <a:gd name="T14" fmla="*/ 304 w 607"/>
                <a:gd name="T15" fmla="*/ 0 h 762"/>
                <a:gd name="T16" fmla="*/ 304 w 607"/>
                <a:gd name="T17" fmla="*/ 74 h 762"/>
                <a:gd name="T18" fmla="*/ 159 w 607"/>
                <a:gd name="T19" fmla="*/ 168 h 762"/>
                <a:gd name="T20" fmla="*/ 126 w 607"/>
                <a:gd name="T21" fmla="*/ 377 h 762"/>
                <a:gd name="T22" fmla="*/ 159 w 607"/>
                <a:gd name="T23" fmla="*/ 593 h 762"/>
                <a:gd name="T24" fmla="*/ 304 w 607"/>
                <a:gd name="T25" fmla="*/ 687 h 762"/>
                <a:gd name="T26" fmla="*/ 448 w 607"/>
                <a:gd name="T27" fmla="*/ 593 h 762"/>
                <a:gd name="T28" fmla="*/ 481 w 607"/>
                <a:gd name="T29" fmla="*/ 380 h 762"/>
                <a:gd name="T30" fmla="*/ 448 w 607"/>
                <a:gd name="T31" fmla="*/ 168 h 762"/>
                <a:gd name="T32" fmla="*/ 304 w 607"/>
                <a:gd name="T33" fmla="*/ 74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1" name="Freeform 73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>
                <a:gd name="T0" fmla="*/ 0 w 527"/>
                <a:gd name="T1" fmla="*/ 0 h 742"/>
                <a:gd name="T2" fmla="*/ 123 w 527"/>
                <a:gd name="T3" fmla="*/ 0 h 742"/>
                <a:gd name="T4" fmla="*/ 123 w 527"/>
                <a:gd name="T5" fmla="*/ 445 h 742"/>
                <a:gd name="T6" fmla="*/ 145 w 527"/>
                <a:gd name="T7" fmla="*/ 609 h 742"/>
                <a:gd name="T8" fmla="*/ 197 w 527"/>
                <a:gd name="T9" fmla="*/ 656 h 742"/>
                <a:gd name="T10" fmla="*/ 276 w 527"/>
                <a:gd name="T11" fmla="*/ 667 h 742"/>
                <a:gd name="T12" fmla="*/ 403 w 527"/>
                <a:gd name="T13" fmla="*/ 648 h 742"/>
                <a:gd name="T14" fmla="*/ 403 w 527"/>
                <a:gd name="T15" fmla="*/ 0 h 742"/>
                <a:gd name="T16" fmla="*/ 527 w 527"/>
                <a:gd name="T17" fmla="*/ 0 h 742"/>
                <a:gd name="T18" fmla="*/ 527 w 527"/>
                <a:gd name="T19" fmla="*/ 710 h 742"/>
                <a:gd name="T20" fmla="*/ 269 w 527"/>
                <a:gd name="T21" fmla="*/ 742 h 742"/>
                <a:gd name="T22" fmla="*/ 86 w 527"/>
                <a:gd name="T23" fmla="*/ 703 h 742"/>
                <a:gd name="T24" fmla="*/ 6 w 527"/>
                <a:gd name="T25" fmla="*/ 567 h 742"/>
                <a:gd name="T26" fmla="*/ 0 w 527"/>
                <a:gd name="T27" fmla="*/ 454 h 742"/>
                <a:gd name="T28" fmla="*/ 0 w 527"/>
                <a:gd name="T29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2" name="Freeform 74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>
                <a:gd name="T0" fmla="*/ 961 w 2365"/>
                <a:gd name="T1" fmla="*/ 764 h 1825"/>
                <a:gd name="T2" fmla="*/ 599 w 2365"/>
                <a:gd name="T3" fmla="*/ 642 h 1825"/>
                <a:gd name="T4" fmla="*/ 1 w 2365"/>
                <a:gd name="T5" fmla="*/ 1235 h 1825"/>
                <a:gd name="T6" fmla="*/ 599 w 2365"/>
                <a:gd name="T7" fmla="*/ 1825 h 1825"/>
                <a:gd name="T8" fmla="*/ 1053 w 2365"/>
                <a:gd name="T9" fmla="*/ 1619 h 1825"/>
                <a:gd name="T10" fmla="*/ 1053 w 2365"/>
                <a:gd name="T11" fmla="*/ 1293 h 1825"/>
                <a:gd name="T12" fmla="*/ 771 w 2365"/>
                <a:gd name="T13" fmla="*/ 1568 h 1825"/>
                <a:gd name="T14" fmla="*/ 599 w 2365"/>
                <a:gd name="T15" fmla="*/ 1604 h 1825"/>
                <a:gd name="T16" fmla="*/ 225 w 2365"/>
                <a:gd name="T17" fmla="*/ 1235 h 1825"/>
                <a:gd name="T18" fmla="*/ 599 w 2365"/>
                <a:gd name="T19" fmla="*/ 863 h 1825"/>
                <a:gd name="T20" fmla="*/ 861 w 2365"/>
                <a:gd name="T21" fmla="*/ 972 h 1825"/>
                <a:gd name="T22" fmla="*/ 1093 w 2365"/>
                <a:gd name="T23" fmla="*/ 1239 h 1825"/>
                <a:gd name="T24" fmla="*/ 1630 w 2365"/>
                <a:gd name="T25" fmla="*/ 1473 h 1825"/>
                <a:gd name="T26" fmla="*/ 2365 w 2365"/>
                <a:gd name="T27" fmla="*/ 741 h 1825"/>
                <a:gd name="T28" fmla="*/ 1630 w 2365"/>
                <a:gd name="T29" fmla="*/ 0 h 1825"/>
                <a:gd name="T30" fmla="*/ 1053 w 2365"/>
                <a:gd name="T31" fmla="*/ 295 h 1825"/>
                <a:gd name="T32" fmla="*/ 1053 w 2365"/>
                <a:gd name="T33" fmla="*/ 735 h 1825"/>
                <a:gd name="T34" fmla="*/ 1630 w 2365"/>
                <a:gd name="T35" fmla="*/ 232 h 1825"/>
                <a:gd name="T36" fmla="*/ 2134 w 2365"/>
                <a:gd name="T37" fmla="*/ 741 h 1825"/>
                <a:gd name="T38" fmla="*/ 1630 w 2365"/>
                <a:gd name="T39" fmla="*/ 1245 h 1825"/>
                <a:gd name="T40" fmla="*/ 1303 w 2365"/>
                <a:gd name="T41" fmla="*/ 1125 h 1825"/>
                <a:gd name="T42" fmla="*/ 961 w 2365"/>
                <a:gd name="T43" fmla="*/ 764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3" name="Freeform 75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>
                <a:gd name="T0" fmla="*/ 0 w 1624"/>
                <a:gd name="T1" fmla="*/ 0 h 2651"/>
                <a:gd name="T2" fmla="*/ 1624 w 1624"/>
                <a:gd name="T3" fmla="*/ 0 h 2651"/>
                <a:gd name="T4" fmla="*/ 1624 w 1624"/>
                <a:gd name="T5" fmla="*/ 452 h 2651"/>
                <a:gd name="T6" fmla="*/ 1365 w 1624"/>
                <a:gd name="T7" fmla="*/ 273 h 2651"/>
                <a:gd name="T8" fmla="*/ 613 w 1624"/>
                <a:gd name="T9" fmla="*/ 273 h 2651"/>
                <a:gd name="T10" fmla="*/ 613 w 1624"/>
                <a:gd name="T11" fmla="*/ 1053 h 2651"/>
                <a:gd name="T12" fmla="*/ 1428 w 1624"/>
                <a:gd name="T13" fmla="*/ 1053 h 2651"/>
                <a:gd name="T14" fmla="*/ 1428 w 1624"/>
                <a:gd name="T15" fmla="*/ 1467 h 2651"/>
                <a:gd name="T16" fmla="*/ 1205 w 1624"/>
                <a:gd name="T17" fmla="*/ 1335 h 2651"/>
                <a:gd name="T18" fmla="*/ 613 w 1624"/>
                <a:gd name="T19" fmla="*/ 1335 h 2651"/>
                <a:gd name="T20" fmla="*/ 613 w 1624"/>
                <a:gd name="T21" fmla="*/ 2401 h 2651"/>
                <a:gd name="T22" fmla="*/ 784 w 1624"/>
                <a:gd name="T23" fmla="*/ 2651 h 2651"/>
                <a:gd name="T24" fmla="*/ 11 w 1624"/>
                <a:gd name="T25" fmla="*/ 2651 h 2651"/>
                <a:gd name="T26" fmla="*/ 173 w 1624"/>
                <a:gd name="T27" fmla="*/ 2401 h 2651"/>
                <a:gd name="T28" fmla="*/ 173 w 1624"/>
                <a:gd name="T29" fmla="*/ 278 h 2651"/>
                <a:gd name="T30" fmla="*/ 0 w 1624"/>
                <a:gd name="T31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4" name="Freeform 76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>
                <a:gd name="T0" fmla="*/ 246 w 1072"/>
                <a:gd name="T1" fmla="*/ 0 h 3696"/>
                <a:gd name="T2" fmla="*/ 1072 w 1072"/>
                <a:gd name="T3" fmla="*/ 0 h 3696"/>
                <a:gd name="T4" fmla="*/ 887 w 1072"/>
                <a:gd name="T5" fmla="*/ 230 h 3696"/>
                <a:gd name="T6" fmla="*/ 887 w 1072"/>
                <a:gd name="T7" fmla="*/ 2717 h 3696"/>
                <a:gd name="T8" fmla="*/ 0 w 1072"/>
                <a:gd name="T9" fmla="*/ 3693 h 3696"/>
                <a:gd name="T10" fmla="*/ 423 w 1072"/>
                <a:gd name="T11" fmla="*/ 2717 h 3696"/>
                <a:gd name="T12" fmla="*/ 423 w 1072"/>
                <a:gd name="T13" fmla="*/ 230 h 3696"/>
                <a:gd name="T14" fmla="*/ 246 w 1072"/>
                <a:gd name="T15" fmla="*/ 0 h 3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5" name="Freeform 77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>
                <a:gd name="T0" fmla="*/ 0 w 828"/>
                <a:gd name="T1" fmla="*/ 0 h 2653"/>
                <a:gd name="T2" fmla="*/ 828 w 828"/>
                <a:gd name="T3" fmla="*/ 0 h 2653"/>
                <a:gd name="T4" fmla="*/ 645 w 828"/>
                <a:gd name="T5" fmla="*/ 235 h 2653"/>
                <a:gd name="T6" fmla="*/ 645 w 828"/>
                <a:gd name="T7" fmla="*/ 2401 h 2653"/>
                <a:gd name="T8" fmla="*/ 828 w 828"/>
                <a:gd name="T9" fmla="*/ 2653 h 2653"/>
                <a:gd name="T10" fmla="*/ 0 w 828"/>
                <a:gd name="T11" fmla="*/ 2653 h 2653"/>
                <a:gd name="T12" fmla="*/ 184 w 828"/>
                <a:gd name="T13" fmla="*/ 2401 h 2653"/>
                <a:gd name="T14" fmla="*/ 184 w 828"/>
                <a:gd name="T15" fmla="*/ 235 h 2653"/>
                <a:gd name="T16" fmla="*/ 0 w 828"/>
                <a:gd name="T17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6" name="Freeform 78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>
                <a:gd name="T0" fmla="*/ 161 w 1984"/>
                <a:gd name="T1" fmla="*/ 0 h 2651"/>
                <a:gd name="T2" fmla="*/ 1984 w 1984"/>
                <a:gd name="T3" fmla="*/ 0 h 2651"/>
                <a:gd name="T4" fmla="*/ 1829 w 1984"/>
                <a:gd name="T5" fmla="*/ 482 h 2651"/>
                <a:gd name="T6" fmla="*/ 1607 w 1984"/>
                <a:gd name="T7" fmla="*/ 279 h 2651"/>
                <a:gd name="T8" fmla="*/ 1229 w 1984"/>
                <a:gd name="T9" fmla="*/ 279 h 2651"/>
                <a:gd name="T10" fmla="*/ 1229 w 1984"/>
                <a:gd name="T11" fmla="*/ 2401 h 2651"/>
                <a:gd name="T12" fmla="*/ 1407 w 1984"/>
                <a:gd name="T13" fmla="*/ 2651 h 2651"/>
                <a:gd name="T14" fmla="*/ 595 w 1984"/>
                <a:gd name="T15" fmla="*/ 2651 h 2651"/>
                <a:gd name="T16" fmla="*/ 771 w 1984"/>
                <a:gd name="T17" fmla="*/ 2401 h 2651"/>
                <a:gd name="T18" fmla="*/ 771 w 1984"/>
                <a:gd name="T19" fmla="*/ 279 h 2651"/>
                <a:gd name="T20" fmla="*/ 315 w 1984"/>
                <a:gd name="T21" fmla="*/ 279 h 2651"/>
                <a:gd name="T22" fmla="*/ 0 w 1984"/>
                <a:gd name="T23" fmla="*/ 522 h 2651"/>
                <a:gd name="T24" fmla="*/ 161 w 1984"/>
                <a:gd name="T25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7" name="Freeform 79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>
                <a:gd name="T0" fmla="*/ 1420 w 2219"/>
                <a:gd name="T1" fmla="*/ 0 h 2693"/>
                <a:gd name="T2" fmla="*/ 2219 w 2219"/>
                <a:gd name="T3" fmla="*/ 0 h 2693"/>
                <a:gd name="T4" fmla="*/ 2048 w 2219"/>
                <a:gd name="T5" fmla="*/ 234 h 2693"/>
                <a:gd name="T6" fmla="*/ 2048 w 2219"/>
                <a:gd name="T7" fmla="*/ 1840 h 2693"/>
                <a:gd name="T8" fmla="*/ 1131 w 2219"/>
                <a:gd name="T9" fmla="*/ 2693 h 2693"/>
                <a:gd name="T10" fmla="*/ 176 w 2219"/>
                <a:gd name="T11" fmla="*/ 1840 h 2693"/>
                <a:gd name="T12" fmla="*/ 176 w 2219"/>
                <a:gd name="T13" fmla="*/ 234 h 2693"/>
                <a:gd name="T14" fmla="*/ 0 w 2219"/>
                <a:gd name="T15" fmla="*/ 0 h 2693"/>
                <a:gd name="T16" fmla="*/ 821 w 2219"/>
                <a:gd name="T17" fmla="*/ 0 h 2693"/>
                <a:gd name="T18" fmla="*/ 638 w 2219"/>
                <a:gd name="T19" fmla="*/ 234 h 2693"/>
                <a:gd name="T20" fmla="*/ 638 w 2219"/>
                <a:gd name="T21" fmla="*/ 1840 h 2693"/>
                <a:gd name="T22" fmla="*/ 1131 w 2219"/>
                <a:gd name="T23" fmla="*/ 2406 h 2693"/>
                <a:gd name="T24" fmla="*/ 1601 w 2219"/>
                <a:gd name="T25" fmla="*/ 1840 h 2693"/>
                <a:gd name="T26" fmla="*/ 1601 w 2219"/>
                <a:gd name="T27" fmla="*/ 234 h 2693"/>
                <a:gd name="T28" fmla="*/ 1420 w 2219"/>
                <a:gd name="T29" fmla="*/ 0 h 2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8" name="Freeform 80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>
                <a:gd name="T0" fmla="*/ 1427 w 2240"/>
                <a:gd name="T1" fmla="*/ 0 h 2700"/>
                <a:gd name="T2" fmla="*/ 2240 w 2240"/>
                <a:gd name="T3" fmla="*/ 0 h 2700"/>
                <a:gd name="T4" fmla="*/ 2068 w 2240"/>
                <a:gd name="T5" fmla="*/ 237 h 2700"/>
                <a:gd name="T6" fmla="*/ 2067 w 2240"/>
                <a:gd name="T7" fmla="*/ 1838 h 2700"/>
                <a:gd name="T8" fmla="*/ 1122 w 2240"/>
                <a:gd name="T9" fmla="*/ 2700 h 2700"/>
                <a:gd name="T10" fmla="*/ 166 w 2240"/>
                <a:gd name="T11" fmla="*/ 1838 h 2700"/>
                <a:gd name="T12" fmla="*/ 166 w 2240"/>
                <a:gd name="T13" fmla="*/ 237 h 2700"/>
                <a:gd name="T14" fmla="*/ 0 w 2240"/>
                <a:gd name="T15" fmla="*/ 0 h 2700"/>
                <a:gd name="T16" fmla="*/ 821 w 2240"/>
                <a:gd name="T17" fmla="*/ 0 h 2700"/>
                <a:gd name="T18" fmla="*/ 631 w 2240"/>
                <a:gd name="T19" fmla="*/ 237 h 2700"/>
                <a:gd name="T20" fmla="*/ 630 w 2240"/>
                <a:gd name="T21" fmla="*/ 1838 h 2700"/>
                <a:gd name="T22" fmla="*/ 1122 w 2240"/>
                <a:gd name="T23" fmla="*/ 2413 h 2700"/>
                <a:gd name="T24" fmla="*/ 1602 w 2240"/>
                <a:gd name="T25" fmla="*/ 1838 h 2700"/>
                <a:gd name="T26" fmla="*/ 1603 w 2240"/>
                <a:gd name="T27" fmla="*/ 237 h 2700"/>
                <a:gd name="T28" fmla="*/ 1427 w 2240"/>
                <a:gd name="T29" fmla="*/ 0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7249" name="Freeform 81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>
                <a:gd name="T0" fmla="*/ 1467 w 1707"/>
                <a:gd name="T1" fmla="*/ 479 h 2755"/>
                <a:gd name="T2" fmla="*/ 1019 w 1707"/>
                <a:gd name="T3" fmla="*/ 276 h 2755"/>
                <a:gd name="T4" fmla="*/ 504 w 1707"/>
                <a:gd name="T5" fmla="*/ 677 h 2755"/>
                <a:gd name="T6" fmla="*/ 995 w 1707"/>
                <a:gd name="T7" fmla="*/ 1174 h 2755"/>
                <a:gd name="T8" fmla="*/ 1705 w 1707"/>
                <a:gd name="T9" fmla="*/ 1974 h 2755"/>
                <a:gd name="T10" fmla="*/ 651 w 1707"/>
                <a:gd name="T11" fmla="*/ 2755 h 2755"/>
                <a:gd name="T12" fmla="*/ 155 w 1707"/>
                <a:gd name="T13" fmla="*/ 2686 h 2755"/>
                <a:gd name="T14" fmla="*/ 0 w 1707"/>
                <a:gd name="T15" fmla="*/ 2177 h 2755"/>
                <a:gd name="T16" fmla="*/ 658 w 1707"/>
                <a:gd name="T17" fmla="*/ 2466 h 2755"/>
                <a:gd name="T18" fmla="*/ 1252 w 1707"/>
                <a:gd name="T19" fmla="*/ 2030 h 2755"/>
                <a:gd name="T20" fmla="*/ 46 w 1707"/>
                <a:gd name="T21" fmla="*/ 731 h 2755"/>
                <a:gd name="T22" fmla="*/ 973 w 1707"/>
                <a:gd name="T23" fmla="*/ 0 h 2755"/>
                <a:gd name="T24" fmla="*/ 1467 w 1707"/>
                <a:gd name="T25" fmla="*/ 69 h 2755"/>
                <a:gd name="T26" fmla="*/ 1467 w 1707"/>
                <a:gd name="T27" fmla="*/ 479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47173" name="Rectangle 5"/>
          <p:cNvSpPr>
            <a:spLocks noGrp="1" noChangeArrowheads="1"/>
          </p:cNvSpPr>
          <p:nvPr>
            <p:ph type="subTitle" idx="1" hasCustomPrompt="1"/>
          </p:nvPr>
        </p:nvSpPr>
        <p:spPr bwMode="gray">
          <a:xfrm>
            <a:off x="323850" y="4579200"/>
            <a:ext cx="7920038" cy="17843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  <a:defRPr sz="2400"/>
            </a:lvl1pPr>
          </a:lstStyle>
          <a:p>
            <a:pPr lvl="0"/>
            <a:r>
              <a:rPr lang="en-US" altLang="ja-JP" noProof="0" dirty="0" smtClean="0"/>
              <a:t>Master subtitle</a:t>
            </a:r>
          </a:p>
          <a:p>
            <a:pPr lvl="0"/>
            <a:r>
              <a:rPr lang="en-US" altLang="ja-JP" noProof="0" dirty="0" smtClean="0"/>
              <a:t>Master subtitle</a:t>
            </a:r>
          </a:p>
          <a:p>
            <a:pPr lvl="0"/>
            <a:r>
              <a:rPr lang="en-US" altLang="ja-JP" noProof="0" dirty="0" smtClean="0"/>
              <a:t>Master subtitle</a:t>
            </a:r>
          </a:p>
          <a:p>
            <a:pPr lvl="0"/>
            <a:r>
              <a:rPr lang="en-US" altLang="ja-JP" noProof="0" dirty="0" smtClean="0"/>
              <a:t>Master subtitle</a:t>
            </a:r>
          </a:p>
        </p:txBody>
      </p:sp>
      <p:sp>
        <p:nvSpPr>
          <p:cNvPr id="647174" name="Rectangle 6"/>
          <p:cNvSpPr>
            <a:spLocks noGrp="1" noChangeArrowheads="1"/>
          </p:cNvSpPr>
          <p:nvPr>
            <p:ph type="ctrTitle" hasCustomPrompt="1"/>
          </p:nvPr>
        </p:nvSpPr>
        <p:spPr bwMode="gray">
          <a:xfrm>
            <a:off x="323850" y="1738313"/>
            <a:ext cx="7920038" cy="2360612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ja-JP" noProof="0" dirty="0" smtClean="0"/>
              <a:t/>
            </a:r>
            <a:br>
              <a:rPr lang="en-US" altLang="ja-JP" noProof="0" dirty="0" smtClean="0"/>
            </a:br>
            <a:r>
              <a:rPr lang="en-US" altLang="ja-JP" noProof="0" dirty="0" smtClean="0"/>
              <a:t>Master title</a:t>
            </a:r>
            <a:br>
              <a:rPr lang="en-US" altLang="ja-JP" noProof="0" dirty="0" smtClean="0"/>
            </a:br>
            <a:r>
              <a:rPr lang="en-US" altLang="ja-JP" noProof="0" dirty="0" smtClean="0"/>
              <a:t>Master title</a:t>
            </a:r>
            <a:br>
              <a:rPr lang="en-US" altLang="ja-JP" noProof="0" dirty="0" smtClean="0"/>
            </a:br>
            <a:r>
              <a:rPr lang="en-US" altLang="ja-JP" noProof="0" dirty="0" smtClean="0"/>
              <a:t>Master title</a:t>
            </a:r>
            <a:endParaRPr lang="de-DE" altLang="ja-JP" noProof="0" dirty="0" smtClean="0"/>
          </a:p>
        </p:txBody>
      </p:sp>
      <p:sp>
        <p:nvSpPr>
          <p:cNvPr id="647215" name="Rectangle 47"/>
          <p:cNvSpPr>
            <a:spLocks noGrp="1" noChangeArrowheads="1"/>
          </p:cNvSpPr>
          <p:nvPr>
            <p:ph type="ftr" sz="quarter" idx="3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39" name="Rectangle 2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00538" y="6653213"/>
            <a:ext cx="5397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800">
                <a:solidFill>
                  <a:schemeClr val="bg1"/>
                </a:solidFill>
                <a:latin typeface="+mn-lt"/>
              </a:defRPr>
            </a:lvl1pPr>
          </a:lstStyle>
          <a:p>
            <a:fld id="{E5C4FF1C-8F5E-4BC8-BCAF-207649A9C157}" type="slidenum">
              <a:rPr lang="de-DE" altLang="ja-JP" smtClean="0"/>
              <a:pPr/>
              <a:t>‹#›</a:t>
            </a:fld>
            <a:endParaRPr lang="de-DE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Intermediate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84" descr="F_Tool_Middle_Cover"/>
          <p:cNvGrpSpPr>
            <a:grpSpLocks/>
          </p:cNvGrpSpPr>
          <p:nvPr userDrawn="1"/>
        </p:nvGrpSpPr>
        <p:grpSpPr bwMode="gray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40" name="Picture 39" descr="MiddleGray_L15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Group 43"/>
            <p:cNvGrpSpPr>
              <a:grpSpLocks noChangeAspect="1"/>
            </p:cNvGrpSpPr>
            <p:nvPr/>
          </p:nvGrpSpPr>
          <p:grpSpPr bwMode="gray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42" name="AutoShape 42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>
                  <a:gd name="T0" fmla="*/ 961 w 2365"/>
                  <a:gd name="T1" fmla="*/ 764 h 1825"/>
                  <a:gd name="T2" fmla="*/ 599 w 2365"/>
                  <a:gd name="T3" fmla="*/ 642 h 1825"/>
                  <a:gd name="T4" fmla="*/ 1 w 2365"/>
                  <a:gd name="T5" fmla="*/ 1235 h 1825"/>
                  <a:gd name="T6" fmla="*/ 599 w 2365"/>
                  <a:gd name="T7" fmla="*/ 1825 h 1825"/>
                  <a:gd name="T8" fmla="*/ 1053 w 2365"/>
                  <a:gd name="T9" fmla="*/ 1619 h 1825"/>
                  <a:gd name="T10" fmla="*/ 1053 w 2365"/>
                  <a:gd name="T11" fmla="*/ 1293 h 1825"/>
                  <a:gd name="T12" fmla="*/ 771 w 2365"/>
                  <a:gd name="T13" fmla="*/ 1568 h 1825"/>
                  <a:gd name="T14" fmla="*/ 599 w 2365"/>
                  <a:gd name="T15" fmla="*/ 1604 h 1825"/>
                  <a:gd name="T16" fmla="*/ 225 w 2365"/>
                  <a:gd name="T17" fmla="*/ 1235 h 1825"/>
                  <a:gd name="T18" fmla="*/ 599 w 2365"/>
                  <a:gd name="T19" fmla="*/ 863 h 1825"/>
                  <a:gd name="T20" fmla="*/ 861 w 2365"/>
                  <a:gd name="T21" fmla="*/ 972 h 1825"/>
                  <a:gd name="T22" fmla="*/ 1093 w 2365"/>
                  <a:gd name="T23" fmla="*/ 1239 h 1825"/>
                  <a:gd name="T24" fmla="*/ 1630 w 2365"/>
                  <a:gd name="T25" fmla="*/ 1473 h 1825"/>
                  <a:gd name="T26" fmla="*/ 2365 w 2365"/>
                  <a:gd name="T27" fmla="*/ 741 h 1825"/>
                  <a:gd name="T28" fmla="*/ 1630 w 2365"/>
                  <a:gd name="T29" fmla="*/ 0 h 1825"/>
                  <a:gd name="T30" fmla="*/ 1053 w 2365"/>
                  <a:gd name="T31" fmla="*/ 295 h 1825"/>
                  <a:gd name="T32" fmla="*/ 1053 w 2365"/>
                  <a:gd name="T33" fmla="*/ 735 h 1825"/>
                  <a:gd name="T34" fmla="*/ 1630 w 2365"/>
                  <a:gd name="T35" fmla="*/ 232 h 1825"/>
                  <a:gd name="T36" fmla="*/ 2134 w 2365"/>
                  <a:gd name="T37" fmla="*/ 741 h 1825"/>
                  <a:gd name="T38" fmla="*/ 1630 w 2365"/>
                  <a:gd name="T39" fmla="*/ 1245 h 1825"/>
                  <a:gd name="T40" fmla="*/ 1303 w 2365"/>
                  <a:gd name="T41" fmla="*/ 1125 h 1825"/>
                  <a:gd name="T42" fmla="*/ 961 w 2365"/>
                  <a:gd name="T43" fmla="*/ 764 h 1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" name="Freeform 45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>
                  <a:gd name="T0" fmla="*/ 0 w 1624"/>
                  <a:gd name="T1" fmla="*/ 0 h 2651"/>
                  <a:gd name="T2" fmla="*/ 1624 w 1624"/>
                  <a:gd name="T3" fmla="*/ 0 h 2651"/>
                  <a:gd name="T4" fmla="*/ 1624 w 1624"/>
                  <a:gd name="T5" fmla="*/ 452 h 2651"/>
                  <a:gd name="T6" fmla="*/ 1365 w 1624"/>
                  <a:gd name="T7" fmla="*/ 273 h 2651"/>
                  <a:gd name="T8" fmla="*/ 613 w 1624"/>
                  <a:gd name="T9" fmla="*/ 273 h 2651"/>
                  <a:gd name="T10" fmla="*/ 613 w 1624"/>
                  <a:gd name="T11" fmla="*/ 1053 h 2651"/>
                  <a:gd name="T12" fmla="*/ 1428 w 1624"/>
                  <a:gd name="T13" fmla="*/ 1053 h 2651"/>
                  <a:gd name="T14" fmla="*/ 1428 w 1624"/>
                  <a:gd name="T15" fmla="*/ 1467 h 2651"/>
                  <a:gd name="T16" fmla="*/ 1205 w 1624"/>
                  <a:gd name="T17" fmla="*/ 1335 h 2651"/>
                  <a:gd name="T18" fmla="*/ 613 w 1624"/>
                  <a:gd name="T19" fmla="*/ 1335 h 2651"/>
                  <a:gd name="T20" fmla="*/ 613 w 1624"/>
                  <a:gd name="T21" fmla="*/ 2401 h 2651"/>
                  <a:gd name="T22" fmla="*/ 784 w 1624"/>
                  <a:gd name="T23" fmla="*/ 2651 h 2651"/>
                  <a:gd name="T24" fmla="*/ 11 w 1624"/>
                  <a:gd name="T25" fmla="*/ 2651 h 2651"/>
                  <a:gd name="T26" fmla="*/ 173 w 1624"/>
                  <a:gd name="T27" fmla="*/ 2401 h 2651"/>
                  <a:gd name="T28" fmla="*/ 173 w 1624"/>
                  <a:gd name="T29" fmla="*/ 278 h 2651"/>
                  <a:gd name="T30" fmla="*/ 0 w 1624"/>
                  <a:gd name="T31" fmla="*/ 0 h 2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" name="Freeform 46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>
                  <a:gd name="T0" fmla="*/ 246 w 1072"/>
                  <a:gd name="T1" fmla="*/ 0 h 3696"/>
                  <a:gd name="T2" fmla="*/ 1072 w 1072"/>
                  <a:gd name="T3" fmla="*/ 0 h 3696"/>
                  <a:gd name="T4" fmla="*/ 887 w 1072"/>
                  <a:gd name="T5" fmla="*/ 230 h 3696"/>
                  <a:gd name="T6" fmla="*/ 887 w 1072"/>
                  <a:gd name="T7" fmla="*/ 2717 h 3696"/>
                  <a:gd name="T8" fmla="*/ 0 w 1072"/>
                  <a:gd name="T9" fmla="*/ 3693 h 3696"/>
                  <a:gd name="T10" fmla="*/ 423 w 1072"/>
                  <a:gd name="T11" fmla="*/ 2717 h 3696"/>
                  <a:gd name="T12" fmla="*/ 423 w 1072"/>
                  <a:gd name="T13" fmla="*/ 230 h 3696"/>
                  <a:gd name="T14" fmla="*/ 246 w 1072"/>
                  <a:gd name="T15" fmla="*/ 0 h 3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>
                  <a:gd name="T0" fmla="*/ 0 w 828"/>
                  <a:gd name="T1" fmla="*/ 0 h 2653"/>
                  <a:gd name="T2" fmla="*/ 828 w 828"/>
                  <a:gd name="T3" fmla="*/ 0 h 2653"/>
                  <a:gd name="T4" fmla="*/ 645 w 828"/>
                  <a:gd name="T5" fmla="*/ 235 h 2653"/>
                  <a:gd name="T6" fmla="*/ 645 w 828"/>
                  <a:gd name="T7" fmla="*/ 2401 h 2653"/>
                  <a:gd name="T8" fmla="*/ 828 w 828"/>
                  <a:gd name="T9" fmla="*/ 2653 h 2653"/>
                  <a:gd name="T10" fmla="*/ 0 w 828"/>
                  <a:gd name="T11" fmla="*/ 2653 h 2653"/>
                  <a:gd name="T12" fmla="*/ 184 w 828"/>
                  <a:gd name="T13" fmla="*/ 2401 h 2653"/>
                  <a:gd name="T14" fmla="*/ 184 w 828"/>
                  <a:gd name="T15" fmla="*/ 235 h 2653"/>
                  <a:gd name="T16" fmla="*/ 0 w 828"/>
                  <a:gd name="T17" fmla="*/ 0 h 2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" name="Freeform 48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>
                  <a:gd name="T0" fmla="*/ 161 w 1984"/>
                  <a:gd name="T1" fmla="*/ 0 h 2651"/>
                  <a:gd name="T2" fmla="*/ 1984 w 1984"/>
                  <a:gd name="T3" fmla="*/ 0 h 2651"/>
                  <a:gd name="T4" fmla="*/ 1829 w 1984"/>
                  <a:gd name="T5" fmla="*/ 482 h 2651"/>
                  <a:gd name="T6" fmla="*/ 1607 w 1984"/>
                  <a:gd name="T7" fmla="*/ 279 h 2651"/>
                  <a:gd name="T8" fmla="*/ 1229 w 1984"/>
                  <a:gd name="T9" fmla="*/ 279 h 2651"/>
                  <a:gd name="T10" fmla="*/ 1229 w 1984"/>
                  <a:gd name="T11" fmla="*/ 2401 h 2651"/>
                  <a:gd name="T12" fmla="*/ 1407 w 1984"/>
                  <a:gd name="T13" fmla="*/ 2651 h 2651"/>
                  <a:gd name="T14" fmla="*/ 595 w 1984"/>
                  <a:gd name="T15" fmla="*/ 2651 h 2651"/>
                  <a:gd name="T16" fmla="*/ 771 w 1984"/>
                  <a:gd name="T17" fmla="*/ 2401 h 2651"/>
                  <a:gd name="T18" fmla="*/ 771 w 1984"/>
                  <a:gd name="T19" fmla="*/ 279 h 2651"/>
                  <a:gd name="T20" fmla="*/ 315 w 1984"/>
                  <a:gd name="T21" fmla="*/ 279 h 2651"/>
                  <a:gd name="T22" fmla="*/ 0 w 1984"/>
                  <a:gd name="T23" fmla="*/ 522 h 2651"/>
                  <a:gd name="T24" fmla="*/ 161 w 1984"/>
                  <a:gd name="T25" fmla="*/ 0 h 2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8" name="Freeform 49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>
                  <a:gd name="T0" fmla="*/ 1420 w 2219"/>
                  <a:gd name="T1" fmla="*/ 0 h 2693"/>
                  <a:gd name="T2" fmla="*/ 2219 w 2219"/>
                  <a:gd name="T3" fmla="*/ 0 h 2693"/>
                  <a:gd name="T4" fmla="*/ 2048 w 2219"/>
                  <a:gd name="T5" fmla="*/ 234 h 2693"/>
                  <a:gd name="T6" fmla="*/ 2048 w 2219"/>
                  <a:gd name="T7" fmla="*/ 1840 h 2693"/>
                  <a:gd name="T8" fmla="*/ 1131 w 2219"/>
                  <a:gd name="T9" fmla="*/ 2693 h 2693"/>
                  <a:gd name="T10" fmla="*/ 176 w 2219"/>
                  <a:gd name="T11" fmla="*/ 1840 h 2693"/>
                  <a:gd name="T12" fmla="*/ 176 w 2219"/>
                  <a:gd name="T13" fmla="*/ 234 h 2693"/>
                  <a:gd name="T14" fmla="*/ 0 w 2219"/>
                  <a:gd name="T15" fmla="*/ 0 h 2693"/>
                  <a:gd name="T16" fmla="*/ 821 w 2219"/>
                  <a:gd name="T17" fmla="*/ 0 h 2693"/>
                  <a:gd name="T18" fmla="*/ 638 w 2219"/>
                  <a:gd name="T19" fmla="*/ 234 h 2693"/>
                  <a:gd name="T20" fmla="*/ 638 w 2219"/>
                  <a:gd name="T21" fmla="*/ 1840 h 2693"/>
                  <a:gd name="T22" fmla="*/ 1131 w 2219"/>
                  <a:gd name="T23" fmla="*/ 2406 h 2693"/>
                  <a:gd name="T24" fmla="*/ 1601 w 2219"/>
                  <a:gd name="T25" fmla="*/ 1840 h 2693"/>
                  <a:gd name="T26" fmla="*/ 1601 w 2219"/>
                  <a:gd name="T27" fmla="*/ 234 h 2693"/>
                  <a:gd name="T28" fmla="*/ 1420 w 2219"/>
                  <a:gd name="T29" fmla="*/ 0 h 2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" name="Freeform 50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>
                  <a:gd name="T0" fmla="*/ 1427 w 2240"/>
                  <a:gd name="T1" fmla="*/ 0 h 2700"/>
                  <a:gd name="T2" fmla="*/ 2240 w 2240"/>
                  <a:gd name="T3" fmla="*/ 0 h 2700"/>
                  <a:gd name="T4" fmla="*/ 2068 w 2240"/>
                  <a:gd name="T5" fmla="*/ 237 h 2700"/>
                  <a:gd name="T6" fmla="*/ 2067 w 2240"/>
                  <a:gd name="T7" fmla="*/ 1838 h 2700"/>
                  <a:gd name="T8" fmla="*/ 1122 w 2240"/>
                  <a:gd name="T9" fmla="*/ 2700 h 2700"/>
                  <a:gd name="T10" fmla="*/ 166 w 2240"/>
                  <a:gd name="T11" fmla="*/ 1838 h 2700"/>
                  <a:gd name="T12" fmla="*/ 166 w 2240"/>
                  <a:gd name="T13" fmla="*/ 237 h 2700"/>
                  <a:gd name="T14" fmla="*/ 0 w 2240"/>
                  <a:gd name="T15" fmla="*/ 0 h 2700"/>
                  <a:gd name="T16" fmla="*/ 821 w 2240"/>
                  <a:gd name="T17" fmla="*/ 0 h 2700"/>
                  <a:gd name="T18" fmla="*/ 631 w 2240"/>
                  <a:gd name="T19" fmla="*/ 237 h 2700"/>
                  <a:gd name="T20" fmla="*/ 630 w 2240"/>
                  <a:gd name="T21" fmla="*/ 1838 h 2700"/>
                  <a:gd name="T22" fmla="*/ 1122 w 2240"/>
                  <a:gd name="T23" fmla="*/ 2413 h 2700"/>
                  <a:gd name="T24" fmla="*/ 1602 w 2240"/>
                  <a:gd name="T25" fmla="*/ 1838 h 2700"/>
                  <a:gd name="T26" fmla="*/ 1603 w 2240"/>
                  <a:gd name="T27" fmla="*/ 237 h 2700"/>
                  <a:gd name="T28" fmla="*/ 1427 w 2240"/>
                  <a:gd name="T29" fmla="*/ 0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" name="Freeform 51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>
                  <a:gd name="T0" fmla="*/ 1467 w 1707"/>
                  <a:gd name="T1" fmla="*/ 479 h 2755"/>
                  <a:gd name="T2" fmla="*/ 1019 w 1707"/>
                  <a:gd name="T3" fmla="*/ 276 h 2755"/>
                  <a:gd name="T4" fmla="*/ 504 w 1707"/>
                  <a:gd name="T5" fmla="*/ 677 h 2755"/>
                  <a:gd name="T6" fmla="*/ 995 w 1707"/>
                  <a:gd name="T7" fmla="*/ 1174 h 2755"/>
                  <a:gd name="T8" fmla="*/ 1705 w 1707"/>
                  <a:gd name="T9" fmla="*/ 1974 h 2755"/>
                  <a:gd name="T10" fmla="*/ 651 w 1707"/>
                  <a:gd name="T11" fmla="*/ 2755 h 2755"/>
                  <a:gd name="T12" fmla="*/ 155 w 1707"/>
                  <a:gd name="T13" fmla="*/ 2686 h 2755"/>
                  <a:gd name="T14" fmla="*/ 0 w 1707"/>
                  <a:gd name="T15" fmla="*/ 2177 h 2755"/>
                  <a:gd name="T16" fmla="*/ 658 w 1707"/>
                  <a:gd name="T17" fmla="*/ 2466 h 2755"/>
                  <a:gd name="T18" fmla="*/ 1252 w 1707"/>
                  <a:gd name="T19" fmla="*/ 2030 h 2755"/>
                  <a:gd name="T20" fmla="*/ 46 w 1707"/>
                  <a:gd name="T21" fmla="*/ 731 h 2755"/>
                  <a:gd name="T22" fmla="*/ 973 w 1707"/>
                  <a:gd name="T23" fmla="*/ 0 h 2755"/>
                  <a:gd name="T24" fmla="*/ 1467 w 1707"/>
                  <a:gd name="T25" fmla="*/ 69 h 2755"/>
                  <a:gd name="T26" fmla="*/ 1467 w 1707"/>
                  <a:gd name="T27" fmla="*/ 479 h 2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sp>
        <p:nvSpPr>
          <p:cNvPr id="647173" name="Rectangle 5"/>
          <p:cNvSpPr>
            <a:spLocks noGrp="1" noChangeArrowheads="1"/>
          </p:cNvSpPr>
          <p:nvPr>
            <p:ph type="subTitle" idx="1" hasCustomPrompt="1"/>
          </p:nvPr>
        </p:nvSpPr>
        <p:spPr bwMode="gray">
          <a:xfrm>
            <a:off x="323850" y="3697200"/>
            <a:ext cx="7923600" cy="2595600"/>
          </a:xfrm>
        </p:spPr>
        <p:txBody>
          <a:bodyPr/>
          <a:lstStyle>
            <a:lvl1pPr marL="304800" marR="0" indent="-304800" algn="l" defTabSz="457200" rtl="0" eaLnBrk="1" fontAlgn="base" latinLnBrk="0" hangingPunct="1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SzTx/>
              <a:buFont typeface="Wingdings" pitchFamily="2" charset="2"/>
              <a:buChar char="n"/>
              <a:tabLst/>
              <a:defRPr sz="2400"/>
            </a:lvl1pPr>
          </a:lstStyle>
          <a:p>
            <a:pPr lvl="0"/>
            <a:r>
              <a:rPr lang="en-US" altLang="ja-JP" noProof="0" dirty="0" smtClean="0"/>
              <a:t>Master subtitle</a:t>
            </a:r>
          </a:p>
          <a:p>
            <a:pPr lvl="0"/>
            <a:endParaRPr kumimoji="1" lang="de-DE" altLang="ja-JP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7174" name="Rectangle 6"/>
          <p:cNvSpPr>
            <a:spLocks noGrp="1" noChangeArrowheads="1"/>
          </p:cNvSpPr>
          <p:nvPr>
            <p:ph type="ctrTitle" hasCustomPrompt="1"/>
          </p:nvPr>
        </p:nvSpPr>
        <p:spPr bwMode="gray">
          <a:xfrm>
            <a:off x="323850" y="2134800"/>
            <a:ext cx="7923600" cy="10476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ja-JP" noProof="0" dirty="0" smtClean="0"/>
              <a:t/>
            </a:r>
            <a:br>
              <a:rPr lang="en-US" altLang="ja-JP" noProof="0" dirty="0" smtClean="0"/>
            </a:br>
            <a:r>
              <a:rPr lang="en-US" altLang="ja-JP" noProof="0" dirty="0" smtClean="0"/>
              <a:t>Master title</a:t>
            </a:r>
            <a:endParaRPr lang="de-DE" altLang="ja-JP" noProof="0" dirty="0" smtClean="0"/>
          </a:p>
        </p:txBody>
      </p:sp>
      <p:sp>
        <p:nvSpPr>
          <p:cNvPr id="647215" name="Rectangle 47"/>
          <p:cNvSpPr>
            <a:spLocks noGrp="1" noChangeArrowheads="1"/>
          </p:cNvSpPr>
          <p:nvPr>
            <p:ph type="ftr" sz="quarter" idx="3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51" name="Line 4"/>
          <p:cNvSpPr>
            <a:spLocks noChangeShapeType="1"/>
          </p:cNvSpPr>
          <p:nvPr userDrawn="1"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" name="Rectangle 2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00538" y="6653213"/>
            <a:ext cx="5397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800">
                <a:solidFill>
                  <a:schemeClr val="tx1"/>
                </a:solidFill>
                <a:latin typeface="+mn-lt"/>
              </a:defRPr>
            </a:lvl1pPr>
          </a:lstStyle>
          <a:p>
            <a:fld id="{E5C4FF1C-8F5E-4BC8-BCAF-207649A9C157}" type="slidenum">
              <a:rPr lang="de-DE" altLang="ja-JP"/>
              <a:pPr/>
              <a:t>‹#›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3148904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 altLang="ja-JP" dirty="0" smtClean="0"/>
              <a:t>Master title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</a:lstStyle>
          <a:p>
            <a:pPr lvl="0"/>
            <a:r>
              <a:rPr lang="en-US" altLang="ja-JP" dirty="0" smtClean="0"/>
              <a:t>Headline </a:t>
            </a:r>
          </a:p>
          <a:p>
            <a:pPr lvl="1"/>
            <a:r>
              <a:rPr lang="en-US" altLang="ja-JP" dirty="0" smtClean="0"/>
              <a:t>1st subhead  </a:t>
            </a:r>
          </a:p>
          <a:p>
            <a:pPr lvl="2"/>
            <a:r>
              <a:rPr lang="en-US" altLang="ja-JP" dirty="0" smtClean="0"/>
              <a:t>2nd subhead  </a:t>
            </a:r>
          </a:p>
          <a:p>
            <a:pPr lvl="3"/>
            <a:r>
              <a:rPr lang="en-US" altLang="ja-JP" dirty="0" smtClean="0"/>
              <a:t>Text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/>
            </a:lvl1pPr>
          </a:lstStyle>
          <a:p>
            <a:fld id="{DE2B87E1-F9DF-4BEE-B07D-635D26011F4B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2531618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altLang="ja-JP" dirty="0" smtClean="0"/>
              <a:t>Master title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 hasCustomPrompt="1"/>
          </p:nvPr>
        </p:nvSpPr>
        <p:spPr bwMode="gray">
          <a:xfrm>
            <a:off x="168275" y="869950"/>
            <a:ext cx="4316413" cy="5592763"/>
          </a:xfrm>
        </p:spPr>
        <p:txBody>
          <a:bodyPr/>
          <a:lstStyle>
            <a:lvl1pPr marL="290513" marR="0" indent="-2905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A30B1A"/>
              </a:buClr>
              <a:buSzTx/>
              <a:buFont typeface="Wingdings" pitchFamily="2" charset="2"/>
              <a:buChar char="n"/>
              <a:tabLst/>
              <a:defRPr sz="2400"/>
            </a:lvl1pPr>
            <a:lvl2pPr marL="581025" marR="0" indent="-24288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Tx/>
              <a:buFont typeface="Wingdings" pitchFamily="2" charset="2"/>
              <a:buChar char="n"/>
              <a:tabLst/>
              <a:defRPr sz="2000"/>
            </a:lvl2pPr>
            <a:lvl3pPr marL="795338" marR="0" indent="-1381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 sz="1800"/>
            </a:lvl3pPr>
            <a:lvl4pPr marL="1014413" marR="0" indent="-13493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90513" marR="0" lvl="0" indent="-2905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A30B1A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Headline </a:t>
            </a:r>
          </a:p>
          <a:p>
            <a:pPr marL="581025" marR="0" lvl="1" indent="-24288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1st subhead  </a:t>
            </a:r>
          </a:p>
          <a:p>
            <a:pPr marL="795338" marR="0" lvl="2" indent="-1381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2nd subhead  </a:t>
            </a:r>
          </a:p>
          <a:p>
            <a:pPr marL="1014413" marR="0" lvl="3" indent="-13493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 hasCustomPrompt="1"/>
          </p:nvPr>
        </p:nvSpPr>
        <p:spPr bwMode="gray">
          <a:xfrm>
            <a:off x="4637088" y="869950"/>
            <a:ext cx="4318000" cy="5592763"/>
          </a:xfrm>
        </p:spPr>
        <p:txBody>
          <a:bodyPr/>
          <a:lstStyle>
            <a:lvl1pPr marL="290513" marR="0" indent="-2905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A30B1A"/>
              </a:buClr>
              <a:buSzTx/>
              <a:buFont typeface="Wingdings" pitchFamily="2" charset="2"/>
              <a:buChar char="n"/>
              <a:tabLst/>
              <a:defRPr sz="2400"/>
            </a:lvl1pPr>
            <a:lvl2pPr marL="581025" marR="0" indent="-24288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Tx/>
              <a:buFont typeface="Wingdings" pitchFamily="2" charset="2"/>
              <a:buChar char="n"/>
              <a:tabLst/>
              <a:defRPr sz="2000"/>
            </a:lvl2pPr>
            <a:lvl3pPr marL="795338" marR="0" indent="-1381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 sz="1800"/>
            </a:lvl3pPr>
            <a:lvl4pPr marL="1014413" marR="0" indent="-13493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90513" marR="0" lvl="0" indent="-2905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A30B1A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Headline </a:t>
            </a:r>
          </a:p>
          <a:p>
            <a:pPr marL="581025" marR="0" lvl="1" indent="-24288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ja-JP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1st subhead  </a:t>
            </a:r>
          </a:p>
          <a:p>
            <a:pPr marL="795338" marR="0" lvl="2" indent="-138113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/>
            </a:pP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2nd subhead  </a:t>
            </a:r>
          </a:p>
          <a:p>
            <a:pPr marL="1014413" marR="0" lvl="3" indent="-134938" algn="l" defTabSz="4572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87867E"/>
              </a:buClr>
              <a:buSzPct val="100000"/>
              <a:buFontTx/>
              <a:buChar char="•"/>
              <a:tabLst/>
              <a:defRPr/>
            </a:pPr>
            <a:r>
              <a:rPr kumimoji="1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/>
            </a:lvl1pPr>
          </a:lstStyle>
          <a:p>
            <a:fld id="{FCB7B9BA-EF19-4458-B462-893E29D19B1E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7153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US" altLang="ja-JP" dirty="0" smtClean="0"/>
              <a:t>Master title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/>
            </a:lvl1pPr>
          </a:lstStyle>
          <a:p>
            <a:fld id="{1195C95A-030B-42EE-9D8D-E0455A77345A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2073606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/>
            </a:lvl1pPr>
          </a:lstStyle>
          <a:p>
            <a:fld id="{E8E9CBD9-E97A-4244-BA2F-A59041725FCD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  <p:extLst>
      <p:ext uri="{BB962C8B-B14F-4D97-AF65-F5344CB8AC3E}">
        <p14:creationId xmlns:p14="http://schemas.microsoft.com/office/powerpoint/2010/main" val="326108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os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00538" y="6653213"/>
            <a:ext cx="5397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800">
                <a:solidFill>
                  <a:schemeClr val="bg1"/>
                </a:solidFill>
                <a:latin typeface="+mn-lt"/>
              </a:defRPr>
            </a:lvl1pPr>
          </a:lstStyle>
          <a:p>
            <a:fld id="{E5C4FF1C-8F5E-4BC8-BCAF-207649A9C157}" type="slidenum">
              <a:rPr lang="de-DE" altLang="ja-JP" smtClean="0"/>
              <a:pPr/>
              <a:t>‹#›</a:t>
            </a:fld>
            <a:endParaRPr lang="de-DE" altLang="ja-JP"/>
          </a:p>
        </p:txBody>
      </p:sp>
      <p:sp>
        <p:nvSpPr>
          <p:cNvPr id="39" name="Rectangle 3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2725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fontAlgn="base">
              <a:defRPr kumimoji="0"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altLang="ja-JP" smtClean="0"/>
              <a:t>Copyright 2019 FUJITSU LIMITED</a:t>
            </a:r>
            <a:endParaRPr lang="de-DE" altLang="ja-JP"/>
          </a:p>
        </p:txBody>
      </p:sp>
      <p:grpSp>
        <p:nvGrpSpPr>
          <p:cNvPr id="4" name="Group 38" descr="Message Lockup"/>
          <p:cNvGrpSpPr>
            <a:grpSpLocks/>
          </p:cNvGrpSpPr>
          <p:nvPr userDrawn="1"/>
        </p:nvGrpSpPr>
        <p:grpSpPr bwMode="gray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50505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6" name="Group 7"/>
            <p:cNvGrpSpPr>
              <a:grpSpLocks noChangeAspect="1"/>
            </p:cNvGrpSpPr>
            <p:nvPr/>
          </p:nvGrpSpPr>
          <p:grpSpPr bwMode="gray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7" name="AutoShape 6"/>
              <p:cNvSpPr>
                <a:spLocks noChangeAspect="1" noChangeArrowheads="1" noTextEdit="1"/>
              </p:cNvSpPr>
              <p:nvPr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gray">
              <a:xfrm>
                <a:off x="1217" y="2598"/>
                <a:ext cx="97" cy="159"/>
              </a:xfrm>
              <a:custGeom>
                <a:avLst/>
                <a:gdLst>
                  <a:gd name="T0" fmla="*/ 0 w 484"/>
                  <a:gd name="T1" fmla="*/ 764 h 795"/>
                  <a:gd name="T2" fmla="*/ 0 w 484"/>
                  <a:gd name="T3" fmla="*/ 672 h 795"/>
                  <a:gd name="T4" fmla="*/ 186 w 484"/>
                  <a:gd name="T5" fmla="*/ 715 h 795"/>
                  <a:gd name="T6" fmla="*/ 371 w 484"/>
                  <a:gd name="T7" fmla="*/ 593 h 795"/>
                  <a:gd name="T8" fmla="*/ 339 w 484"/>
                  <a:gd name="T9" fmla="*/ 515 h 795"/>
                  <a:gd name="T10" fmla="*/ 284 w 484"/>
                  <a:gd name="T11" fmla="*/ 472 h 795"/>
                  <a:gd name="T12" fmla="*/ 212 w 484"/>
                  <a:gd name="T13" fmla="*/ 436 h 795"/>
                  <a:gd name="T14" fmla="*/ 65 w 484"/>
                  <a:gd name="T15" fmla="*/ 337 h 795"/>
                  <a:gd name="T16" fmla="*/ 13 w 484"/>
                  <a:gd name="T17" fmla="*/ 199 h 795"/>
                  <a:gd name="T18" fmla="*/ 94 w 484"/>
                  <a:gd name="T19" fmla="*/ 43 h 795"/>
                  <a:gd name="T20" fmla="*/ 269 w 484"/>
                  <a:gd name="T21" fmla="*/ 0 h 795"/>
                  <a:gd name="T22" fmla="*/ 430 w 484"/>
                  <a:gd name="T23" fmla="*/ 26 h 795"/>
                  <a:gd name="T24" fmla="*/ 430 w 484"/>
                  <a:gd name="T25" fmla="*/ 111 h 795"/>
                  <a:gd name="T26" fmla="*/ 274 w 484"/>
                  <a:gd name="T27" fmla="*/ 78 h 795"/>
                  <a:gd name="T28" fmla="*/ 169 w 484"/>
                  <a:gd name="T29" fmla="*/ 103 h 795"/>
                  <a:gd name="T30" fmla="*/ 126 w 484"/>
                  <a:gd name="T31" fmla="*/ 186 h 795"/>
                  <a:gd name="T32" fmla="*/ 156 w 484"/>
                  <a:gd name="T33" fmla="*/ 264 h 795"/>
                  <a:gd name="T34" fmla="*/ 286 w 484"/>
                  <a:gd name="T35" fmla="*/ 345 h 795"/>
                  <a:gd name="T36" fmla="*/ 391 w 484"/>
                  <a:gd name="T37" fmla="*/ 406 h 795"/>
                  <a:gd name="T38" fmla="*/ 464 w 484"/>
                  <a:gd name="T39" fmla="*/ 486 h 795"/>
                  <a:gd name="T40" fmla="*/ 484 w 484"/>
                  <a:gd name="T41" fmla="*/ 581 h 795"/>
                  <a:gd name="T42" fmla="*/ 193 w 484"/>
                  <a:gd name="T43" fmla="*/ 795 h 795"/>
                  <a:gd name="T44" fmla="*/ 0 w 484"/>
                  <a:gd name="T45" fmla="*/ 76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gray">
              <a:xfrm>
                <a:off x="1349" y="2526"/>
                <a:ext cx="115" cy="227"/>
              </a:xfrm>
              <a:custGeom>
                <a:avLst/>
                <a:gdLst>
                  <a:gd name="T0" fmla="*/ 0 w 572"/>
                  <a:gd name="T1" fmla="*/ 1136 h 1136"/>
                  <a:gd name="T2" fmla="*/ 0 w 572"/>
                  <a:gd name="T3" fmla="*/ 0 h 1136"/>
                  <a:gd name="T4" fmla="*/ 129 w 572"/>
                  <a:gd name="T5" fmla="*/ 0 h 1136"/>
                  <a:gd name="T6" fmla="*/ 129 w 572"/>
                  <a:gd name="T7" fmla="*/ 400 h 1136"/>
                  <a:gd name="T8" fmla="*/ 319 w 572"/>
                  <a:gd name="T9" fmla="*/ 361 h 1136"/>
                  <a:gd name="T10" fmla="*/ 549 w 572"/>
                  <a:gd name="T11" fmla="*/ 479 h 1136"/>
                  <a:gd name="T12" fmla="*/ 572 w 572"/>
                  <a:gd name="T13" fmla="*/ 673 h 1136"/>
                  <a:gd name="T14" fmla="*/ 572 w 572"/>
                  <a:gd name="T15" fmla="*/ 1136 h 1136"/>
                  <a:gd name="T16" fmla="*/ 443 w 572"/>
                  <a:gd name="T17" fmla="*/ 1136 h 1136"/>
                  <a:gd name="T18" fmla="*/ 443 w 572"/>
                  <a:gd name="T19" fmla="*/ 653 h 1136"/>
                  <a:gd name="T20" fmla="*/ 420 w 572"/>
                  <a:gd name="T21" fmla="*/ 499 h 1136"/>
                  <a:gd name="T22" fmla="*/ 307 w 572"/>
                  <a:gd name="T23" fmla="*/ 439 h 1136"/>
                  <a:gd name="T24" fmla="*/ 129 w 572"/>
                  <a:gd name="T25" fmla="*/ 485 h 1136"/>
                  <a:gd name="T26" fmla="*/ 129 w 572"/>
                  <a:gd name="T27" fmla="*/ 1136 h 1136"/>
                  <a:gd name="T28" fmla="*/ 0 w 572"/>
                  <a:gd name="T29" fmla="*/ 1136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gray">
              <a:xfrm>
                <a:off x="1499" y="2598"/>
                <a:ext cx="117" cy="159"/>
              </a:xfrm>
              <a:custGeom>
                <a:avLst/>
                <a:gdLst>
                  <a:gd name="T0" fmla="*/ 456 w 585"/>
                  <a:gd name="T1" fmla="*/ 298 h 795"/>
                  <a:gd name="T2" fmla="*/ 456 w 585"/>
                  <a:gd name="T3" fmla="*/ 259 h 795"/>
                  <a:gd name="T4" fmla="*/ 432 w 585"/>
                  <a:gd name="T5" fmla="*/ 144 h 795"/>
                  <a:gd name="T6" fmla="*/ 283 w 585"/>
                  <a:gd name="T7" fmla="*/ 81 h 795"/>
                  <a:gd name="T8" fmla="*/ 73 w 585"/>
                  <a:gd name="T9" fmla="*/ 123 h 795"/>
                  <a:gd name="T10" fmla="*/ 73 w 585"/>
                  <a:gd name="T11" fmla="*/ 33 h 795"/>
                  <a:gd name="T12" fmla="*/ 296 w 585"/>
                  <a:gd name="T13" fmla="*/ 0 h 795"/>
                  <a:gd name="T14" fmla="*/ 539 w 585"/>
                  <a:gd name="T15" fmla="*/ 80 h 795"/>
                  <a:gd name="T16" fmla="*/ 582 w 585"/>
                  <a:gd name="T17" fmla="*/ 209 h 795"/>
                  <a:gd name="T18" fmla="*/ 585 w 585"/>
                  <a:gd name="T19" fmla="*/ 303 h 795"/>
                  <a:gd name="T20" fmla="*/ 585 w 585"/>
                  <a:gd name="T21" fmla="*/ 760 h 795"/>
                  <a:gd name="T22" fmla="*/ 305 w 585"/>
                  <a:gd name="T23" fmla="*/ 795 h 795"/>
                  <a:gd name="T24" fmla="*/ 86 w 585"/>
                  <a:gd name="T25" fmla="*/ 752 h 795"/>
                  <a:gd name="T26" fmla="*/ 0 w 585"/>
                  <a:gd name="T27" fmla="*/ 583 h 795"/>
                  <a:gd name="T28" fmla="*/ 99 w 585"/>
                  <a:gd name="T29" fmla="*/ 380 h 795"/>
                  <a:gd name="T30" fmla="*/ 350 w 585"/>
                  <a:gd name="T31" fmla="*/ 310 h 795"/>
                  <a:gd name="T32" fmla="*/ 456 w 585"/>
                  <a:gd name="T33" fmla="*/ 298 h 795"/>
                  <a:gd name="T34" fmla="*/ 456 w 585"/>
                  <a:gd name="T35" fmla="*/ 372 h 795"/>
                  <a:gd name="T36" fmla="*/ 278 w 585"/>
                  <a:gd name="T37" fmla="*/ 399 h 795"/>
                  <a:gd name="T38" fmla="*/ 132 w 585"/>
                  <a:gd name="T39" fmla="*/ 570 h 795"/>
                  <a:gd name="T40" fmla="*/ 175 w 585"/>
                  <a:gd name="T41" fmla="*/ 679 h 795"/>
                  <a:gd name="T42" fmla="*/ 325 w 585"/>
                  <a:gd name="T43" fmla="*/ 718 h 795"/>
                  <a:gd name="T44" fmla="*/ 456 w 585"/>
                  <a:gd name="T45" fmla="*/ 700 h 795"/>
                  <a:gd name="T46" fmla="*/ 456 w 585"/>
                  <a:gd name="T47" fmla="*/ 372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 bwMode="gray">
              <a:xfrm>
                <a:off x="1662" y="2598"/>
                <a:ext cx="119" cy="227"/>
              </a:xfrm>
              <a:custGeom>
                <a:avLst/>
                <a:gdLst>
                  <a:gd name="T0" fmla="*/ 129 w 592"/>
                  <a:gd name="T1" fmla="*/ 742 h 1136"/>
                  <a:gd name="T2" fmla="*/ 129 w 592"/>
                  <a:gd name="T3" fmla="*/ 1136 h 1136"/>
                  <a:gd name="T4" fmla="*/ 0 w 592"/>
                  <a:gd name="T5" fmla="*/ 1136 h 1136"/>
                  <a:gd name="T6" fmla="*/ 0 w 592"/>
                  <a:gd name="T7" fmla="*/ 30 h 1136"/>
                  <a:gd name="T8" fmla="*/ 260 w 592"/>
                  <a:gd name="T9" fmla="*/ 0 h 1136"/>
                  <a:gd name="T10" fmla="*/ 528 w 592"/>
                  <a:gd name="T11" fmla="*/ 118 h 1136"/>
                  <a:gd name="T12" fmla="*/ 592 w 592"/>
                  <a:gd name="T13" fmla="*/ 396 h 1136"/>
                  <a:gd name="T14" fmla="*/ 511 w 592"/>
                  <a:gd name="T15" fmla="*/ 691 h 1136"/>
                  <a:gd name="T16" fmla="*/ 287 w 592"/>
                  <a:gd name="T17" fmla="*/ 795 h 1136"/>
                  <a:gd name="T18" fmla="*/ 180 w 592"/>
                  <a:gd name="T19" fmla="*/ 775 h 1136"/>
                  <a:gd name="T20" fmla="*/ 129 w 592"/>
                  <a:gd name="T21" fmla="*/ 742 h 1136"/>
                  <a:gd name="T22" fmla="*/ 129 w 592"/>
                  <a:gd name="T23" fmla="*/ 653 h 1136"/>
                  <a:gd name="T24" fmla="*/ 272 w 592"/>
                  <a:gd name="T25" fmla="*/ 718 h 1136"/>
                  <a:gd name="T26" fmla="*/ 418 w 592"/>
                  <a:gd name="T27" fmla="*/ 618 h 1136"/>
                  <a:gd name="T28" fmla="*/ 461 w 592"/>
                  <a:gd name="T29" fmla="*/ 395 h 1136"/>
                  <a:gd name="T30" fmla="*/ 403 w 592"/>
                  <a:gd name="T31" fmla="*/ 147 h 1136"/>
                  <a:gd name="T32" fmla="*/ 241 w 592"/>
                  <a:gd name="T33" fmla="*/ 78 h 1136"/>
                  <a:gd name="T34" fmla="*/ 129 w 592"/>
                  <a:gd name="T35" fmla="*/ 87 h 1136"/>
                  <a:gd name="T36" fmla="*/ 129 w 592"/>
                  <a:gd name="T37" fmla="*/ 653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gray">
              <a:xfrm>
                <a:off x="1816" y="2547"/>
                <a:ext cx="32" cy="206"/>
              </a:xfrm>
              <a:custGeom>
                <a:avLst/>
                <a:gdLst>
                  <a:gd name="T0" fmla="*/ 78 w 157"/>
                  <a:gd name="T1" fmla="*/ 0 h 1031"/>
                  <a:gd name="T2" fmla="*/ 137 w 157"/>
                  <a:gd name="T3" fmla="*/ 26 h 1031"/>
                  <a:gd name="T4" fmla="*/ 157 w 157"/>
                  <a:gd name="T5" fmla="*/ 79 h 1031"/>
                  <a:gd name="T6" fmla="*/ 131 w 157"/>
                  <a:gd name="T7" fmla="*/ 139 h 1031"/>
                  <a:gd name="T8" fmla="*/ 78 w 157"/>
                  <a:gd name="T9" fmla="*/ 159 h 1031"/>
                  <a:gd name="T10" fmla="*/ 20 w 157"/>
                  <a:gd name="T11" fmla="*/ 133 h 1031"/>
                  <a:gd name="T12" fmla="*/ 0 w 157"/>
                  <a:gd name="T13" fmla="*/ 78 h 1031"/>
                  <a:gd name="T14" fmla="*/ 25 w 157"/>
                  <a:gd name="T15" fmla="*/ 20 h 1031"/>
                  <a:gd name="T16" fmla="*/ 78 w 157"/>
                  <a:gd name="T17" fmla="*/ 0 h 1031"/>
                  <a:gd name="T18" fmla="*/ 15 w 157"/>
                  <a:gd name="T19" fmla="*/ 277 h 1031"/>
                  <a:gd name="T20" fmla="*/ 144 w 157"/>
                  <a:gd name="T21" fmla="*/ 277 h 1031"/>
                  <a:gd name="T22" fmla="*/ 144 w 157"/>
                  <a:gd name="T23" fmla="*/ 1031 h 1031"/>
                  <a:gd name="T24" fmla="*/ 15 w 157"/>
                  <a:gd name="T25" fmla="*/ 1031 h 1031"/>
                  <a:gd name="T26" fmla="*/ 15 w 157"/>
                  <a:gd name="T27" fmla="*/ 277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gray">
              <a:xfrm>
                <a:off x="1894" y="2598"/>
                <a:ext cx="114" cy="155"/>
              </a:xfrm>
              <a:custGeom>
                <a:avLst/>
                <a:gdLst>
                  <a:gd name="T0" fmla="*/ 0 w 573"/>
                  <a:gd name="T1" fmla="*/ 775 h 775"/>
                  <a:gd name="T2" fmla="*/ 0 w 573"/>
                  <a:gd name="T3" fmla="*/ 30 h 775"/>
                  <a:gd name="T4" fmla="*/ 302 w 573"/>
                  <a:gd name="T5" fmla="*/ 0 h 775"/>
                  <a:gd name="T6" fmla="*/ 550 w 573"/>
                  <a:gd name="T7" fmla="*/ 119 h 775"/>
                  <a:gd name="T8" fmla="*/ 573 w 573"/>
                  <a:gd name="T9" fmla="*/ 312 h 775"/>
                  <a:gd name="T10" fmla="*/ 573 w 573"/>
                  <a:gd name="T11" fmla="*/ 775 h 775"/>
                  <a:gd name="T12" fmla="*/ 444 w 573"/>
                  <a:gd name="T13" fmla="*/ 775 h 775"/>
                  <a:gd name="T14" fmla="*/ 444 w 573"/>
                  <a:gd name="T15" fmla="*/ 320 h 775"/>
                  <a:gd name="T16" fmla="*/ 421 w 573"/>
                  <a:gd name="T17" fmla="*/ 140 h 775"/>
                  <a:gd name="T18" fmla="*/ 290 w 573"/>
                  <a:gd name="T19" fmla="*/ 78 h 775"/>
                  <a:gd name="T20" fmla="*/ 130 w 573"/>
                  <a:gd name="T21" fmla="*/ 94 h 775"/>
                  <a:gd name="T22" fmla="*/ 130 w 573"/>
                  <a:gd name="T23" fmla="*/ 775 h 775"/>
                  <a:gd name="T24" fmla="*/ 0 w 573"/>
                  <a:gd name="T25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gray">
              <a:xfrm>
                <a:off x="2044" y="2598"/>
                <a:ext cx="119" cy="229"/>
              </a:xfrm>
              <a:custGeom>
                <a:avLst/>
                <a:gdLst>
                  <a:gd name="T0" fmla="*/ 466 w 595"/>
                  <a:gd name="T1" fmla="*/ 707 h 1147"/>
                  <a:gd name="T2" fmla="*/ 418 w 595"/>
                  <a:gd name="T3" fmla="*/ 752 h 1147"/>
                  <a:gd name="T4" fmla="*/ 268 w 595"/>
                  <a:gd name="T5" fmla="*/ 795 h 1147"/>
                  <a:gd name="T6" fmla="*/ 102 w 595"/>
                  <a:gd name="T7" fmla="*/ 740 h 1147"/>
                  <a:gd name="T8" fmla="*/ 0 w 595"/>
                  <a:gd name="T9" fmla="*/ 433 h 1147"/>
                  <a:gd name="T10" fmla="*/ 75 w 595"/>
                  <a:gd name="T11" fmla="*/ 137 h 1147"/>
                  <a:gd name="T12" fmla="*/ 356 w 595"/>
                  <a:gd name="T13" fmla="*/ 0 h 1147"/>
                  <a:gd name="T14" fmla="*/ 595 w 595"/>
                  <a:gd name="T15" fmla="*/ 30 h 1147"/>
                  <a:gd name="T16" fmla="*/ 595 w 595"/>
                  <a:gd name="T17" fmla="*/ 628 h 1147"/>
                  <a:gd name="T18" fmla="*/ 580 w 595"/>
                  <a:gd name="T19" fmla="*/ 881 h 1147"/>
                  <a:gd name="T20" fmla="*/ 441 w 595"/>
                  <a:gd name="T21" fmla="*/ 1099 h 1147"/>
                  <a:gd name="T22" fmla="*/ 200 w 595"/>
                  <a:gd name="T23" fmla="*/ 1147 h 1147"/>
                  <a:gd name="T24" fmla="*/ 103 w 595"/>
                  <a:gd name="T25" fmla="*/ 1141 h 1147"/>
                  <a:gd name="T26" fmla="*/ 103 w 595"/>
                  <a:gd name="T27" fmla="*/ 1064 h 1147"/>
                  <a:gd name="T28" fmla="*/ 199 w 595"/>
                  <a:gd name="T29" fmla="*/ 1069 h 1147"/>
                  <a:gd name="T30" fmla="*/ 357 w 595"/>
                  <a:gd name="T31" fmla="*/ 1041 h 1147"/>
                  <a:gd name="T32" fmla="*/ 454 w 595"/>
                  <a:gd name="T33" fmla="*/ 896 h 1147"/>
                  <a:gd name="T34" fmla="*/ 466 w 595"/>
                  <a:gd name="T35" fmla="*/ 748 h 1147"/>
                  <a:gd name="T36" fmla="*/ 466 w 595"/>
                  <a:gd name="T37" fmla="*/ 707 h 1147"/>
                  <a:gd name="T38" fmla="*/ 466 w 595"/>
                  <a:gd name="T39" fmla="*/ 85 h 1147"/>
                  <a:gd name="T40" fmla="*/ 369 w 595"/>
                  <a:gd name="T41" fmla="*/ 78 h 1147"/>
                  <a:gd name="T42" fmla="*/ 242 w 595"/>
                  <a:gd name="T43" fmla="*/ 111 h 1147"/>
                  <a:gd name="T44" fmla="*/ 159 w 595"/>
                  <a:gd name="T45" fmla="*/ 244 h 1147"/>
                  <a:gd name="T46" fmla="*/ 132 w 595"/>
                  <a:gd name="T47" fmla="*/ 438 h 1147"/>
                  <a:gd name="T48" fmla="*/ 183 w 595"/>
                  <a:gd name="T49" fmla="*/ 662 h 1147"/>
                  <a:gd name="T50" fmla="*/ 286 w 595"/>
                  <a:gd name="T51" fmla="*/ 718 h 1147"/>
                  <a:gd name="T52" fmla="*/ 388 w 595"/>
                  <a:gd name="T53" fmla="*/ 683 h 1147"/>
                  <a:gd name="T54" fmla="*/ 455 w 595"/>
                  <a:gd name="T55" fmla="*/ 592 h 1147"/>
                  <a:gd name="T56" fmla="*/ 466 w 595"/>
                  <a:gd name="T57" fmla="*/ 505 h 1147"/>
                  <a:gd name="T58" fmla="*/ 466 w 595"/>
                  <a:gd name="T59" fmla="*/ 85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gray">
              <a:xfrm>
                <a:off x="2280" y="2561"/>
                <a:ext cx="67" cy="192"/>
              </a:xfrm>
              <a:custGeom>
                <a:avLst/>
                <a:gdLst>
                  <a:gd name="T0" fmla="*/ 0 w 332"/>
                  <a:gd name="T1" fmla="*/ 0 h 958"/>
                  <a:gd name="T2" fmla="*/ 129 w 332"/>
                  <a:gd name="T3" fmla="*/ 0 h 958"/>
                  <a:gd name="T4" fmla="*/ 129 w 332"/>
                  <a:gd name="T5" fmla="*/ 204 h 958"/>
                  <a:gd name="T6" fmla="*/ 332 w 332"/>
                  <a:gd name="T7" fmla="*/ 204 h 958"/>
                  <a:gd name="T8" fmla="*/ 332 w 332"/>
                  <a:gd name="T9" fmla="*/ 286 h 958"/>
                  <a:gd name="T10" fmla="*/ 129 w 332"/>
                  <a:gd name="T11" fmla="*/ 286 h 958"/>
                  <a:gd name="T12" fmla="*/ 129 w 332"/>
                  <a:gd name="T13" fmla="*/ 686 h 958"/>
                  <a:gd name="T14" fmla="*/ 163 w 332"/>
                  <a:gd name="T15" fmla="*/ 840 h 958"/>
                  <a:gd name="T16" fmla="*/ 235 w 332"/>
                  <a:gd name="T17" fmla="*/ 873 h 958"/>
                  <a:gd name="T18" fmla="*/ 290 w 332"/>
                  <a:gd name="T19" fmla="*/ 875 h 958"/>
                  <a:gd name="T20" fmla="*/ 332 w 332"/>
                  <a:gd name="T21" fmla="*/ 875 h 958"/>
                  <a:gd name="T22" fmla="*/ 332 w 332"/>
                  <a:gd name="T23" fmla="*/ 958 h 958"/>
                  <a:gd name="T24" fmla="*/ 263 w 332"/>
                  <a:gd name="T25" fmla="*/ 958 h 958"/>
                  <a:gd name="T26" fmla="*/ 132 w 332"/>
                  <a:gd name="T27" fmla="*/ 945 h 958"/>
                  <a:gd name="T28" fmla="*/ 12 w 332"/>
                  <a:gd name="T29" fmla="*/ 817 h 958"/>
                  <a:gd name="T30" fmla="*/ 0 w 332"/>
                  <a:gd name="T31" fmla="*/ 667 h 958"/>
                  <a:gd name="T32" fmla="*/ 0 w 332"/>
                  <a:gd name="T33" fmla="*/ 0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gray">
              <a:xfrm>
                <a:off x="2374" y="2598"/>
                <a:ext cx="127" cy="159"/>
              </a:xfrm>
              <a:custGeom>
                <a:avLst/>
                <a:gdLst>
                  <a:gd name="T0" fmla="*/ 318 w 634"/>
                  <a:gd name="T1" fmla="*/ 0 h 795"/>
                  <a:gd name="T2" fmla="*/ 559 w 634"/>
                  <a:gd name="T3" fmla="*/ 107 h 795"/>
                  <a:gd name="T4" fmla="*/ 634 w 634"/>
                  <a:gd name="T5" fmla="*/ 398 h 795"/>
                  <a:gd name="T6" fmla="*/ 559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8 w 634"/>
                  <a:gd name="T15" fmla="*/ 0 h 795"/>
                  <a:gd name="T16" fmla="*/ 318 w 634"/>
                  <a:gd name="T17" fmla="*/ 78 h 795"/>
                  <a:gd name="T18" fmla="*/ 166 w 634"/>
                  <a:gd name="T19" fmla="*/ 176 h 795"/>
                  <a:gd name="T20" fmla="*/ 132 w 634"/>
                  <a:gd name="T21" fmla="*/ 394 h 795"/>
                  <a:gd name="T22" fmla="*/ 166 w 634"/>
                  <a:gd name="T23" fmla="*/ 619 h 795"/>
                  <a:gd name="T24" fmla="*/ 318 w 634"/>
                  <a:gd name="T25" fmla="*/ 718 h 795"/>
                  <a:gd name="T26" fmla="*/ 468 w 634"/>
                  <a:gd name="T27" fmla="*/ 619 h 795"/>
                  <a:gd name="T28" fmla="*/ 503 w 634"/>
                  <a:gd name="T29" fmla="*/ 398 h 795"/>
                  <a:gd name="T30" fmla="*/ 468 w 634"/>
                  <a:gd name="T31" fmla="*/ 176 h 795"/>
                  <a:gd name="T32" fmla="*/ 318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gray">
              <a:xfrm>
                <a:off x="2538" y="2598"/>
                <a:ext cx="195" cy="155"/>
              </a:xfrm>
              <a:custGeom>
                <a:avLst/>
                <a:gdLst>
                  <a:gd name="T0" fmla="*/ 0 w 974"/>
                  <a:gd name="T1" fmla="*/ 775 h 775"/>
                  <a:gd name="T2" fmla="*/ 0 w 974"/>
                  <a:gd name="T3" fmla="*/ 30 h 775"/>
                  <a:gd name="T4" fmla="*/ 278 w 974"/>
                  <a:gd name="T5" fmla="*/ 0 h 775"/>
                  <a:gd name="T6" fmla="*/ 480 w 974"/>
                  <a:gd name="T7" fmla="*/ 49 h 775"/>
                  <a:gd name="T8" fmla="*/ 722 w 974"/>
                  <a:gd name="T9" fmla="*/ 0 h 775"/>
                  <a:gd name="T10" fmla="*/ 952 w 974"/>
                  <a:gd name="T11" fmla="*/ 119 h 775"/>
                  <a:gd name="T12" fmla="*/ 974 w 974"/>
                  <a:gd name="T13" fmla="*/ 312 h 775"/>
                  <a:gd name="T14" fmla="*/ 974 w 974"/>
                  <a:gd name="T15" fmla="*/ 775 h 775"/>
                  <a:gd name="T16" fmla="*/ 845 w 974"/>
                  <a:gd name="T17" fmla="*/ 775 h 775"/>
                  <a:gd name="T18" fmla="*/ 845 w 974"/>
                  <a:gd name="T19" fmla="*/ 320 h 775"/>
                  <a:gd name="T20" fmla="*/ 824 w 974"/>
                  <a:gd name="T21" fmla="*/ 141 h 775"/>
                  <a:gd name="T22" fmla="*/ 705 w 974"/>
                  <a:gd name="T23" fmla="*/ 78 h 775"/>
                  <a:gd name="T24" fmla="*/ 551 w 974"/>
                  <a:gd name="T25" fmla="*/ 113 h 775"/>
                  <a:gd name="T26" fmla="*/ 551 w 974"/>
                  <a:gd name="T27" fmla="*/ 775 h 775"/>
                  <a:gd name="T28" fmla="*/ 422 w 974"/>
                  <a:gd name="T29" fmla="*/ 775 h 775"/>
                  <a:gd name="T30" fmla="*/ 422 w 974"/>
                  <a:gd name="T31" fmla="*/ 314 h 775"/>
                  <a:gd name="T32" fmla="*/ 401 w 974"/>
                  <a:gd name="T33" fmla="*/ 141 h 775"/>
                  <a:gd name="T34" fmla="*/ 278 w 974"/>
                  <a:gd name="T35" fmla="*/ 78 h 775"/>
                  <a:gd name="T36" fmla="*/ 128 w 974"/>
                  <a:gd name="T37" fmla="*/ 94 h 775"/>
                  <a:gd name="T38" fmla="*/ 128 w 974"/>
                  <a:gd name="T39" fmla="*/ 775 h 775"/>
                  <a:gd name="T40" fmla="*/ 0 w 974"/>
                  <a:gd name="T41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gray">
              <a:xfrm>
                <a:off x="2768" y="2598"/>
                <a:ext cx="127" cy="159"/>
              </a:xfrm>
              <a:custGeom>
                <a:avLst/>
                <a:gdLst>
                  <a:gd name="T0" fmla="*/ 318 w 635"/>
                  <a:gd name="T1" fmla="*/ 0 h 795"/>
                  <a:gd name="T2" fmla="*/ 559 w 635"/>
                  <a:gd name="T3" fmla="*/ 107 h 795"/>
                  <a:gd name="T4" fmla="*/ 635 w 635"/>
                  <a:gd name="T5" fmla="*/ 398 h 795"/>
                  <a:gd name="T6" fmla="*/ 559 w 635"/>
                  <a:gd name="T7" fmla="*/ 688 h 795"/>
                  <a:gd name="T8" fmla="*/ 319 w 635"/>
                  <a:gd name="T9" fmla="*/ 795 h 795"/>
                  <a:gd name="T10" fmla="*/ 0 w 635"/>
                  <a:gd name="T11" fmla="*/ 393 h 795"/>
                  <a:gd name="T12" fmla="*/ 77 w 635"/>
                  <a:gd name="T13" fmla="*/ 107 h 795"/>
                  <a:gd name="T14" fmla="*/ 318 w 635"/>
                  <a:gd name="T15" fmla="*/ 0 h 795"/>
                  <a:gd name="T16" fmla="*/ 318 w 635"/>
                  <a:gd name="T17" fmla="*/ 78 h 795"/>
                  <a:gd name="T18" fmla="*/ 167 w 635"/>
                  <a:gd name="T19" fmla="*/ 176 h 795"/>
                  <a:gd name="T20" fmla="*/ 132 w 635"/>
                  <a:gd name="T21" fmla="*/ 394 h 795"/>
                  <a:gd name="T22" fmla="*/ 167 w 635"/>
                  <a:gd name="T23" fmla="*/ 619 h 795"/>
                  <a:gd name="T24" fmla="*/ 318 w 635"/>
                  <a:gd name="T25" fmla="*/ 718 h 795"/>
                  <a:gd name="T26" fmla="*/ 468 w 635"/>
                  <a:gd name="T27" fmla="*/ 619 h 795"/>
                  <a:gd name="T28" fmla="*/ 503 w 635"/>
                  <a:gd name="T29" fmla="*/ 398 h 795"/>
                  <a:gd name="T30" fmla="*/ 468 w 635"/>
                  <a:gd name="T31" fmla="*/ 176 h 795"/>
                  <a:gd name="T32" fmla="*/ 318 w 635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gray">
              <a:xfrm>
                <a:off x="2934" y="2598"/>
                <a:ext cx="65" cy="155"/>
              </a:xfrm>
              <a:custGeom>
                <a:avLst/>
                <a:gdLst>
                  <a:gd name="T0" fmla="*/ 0 w 326"/>
                  <a:gd name="T1" fmla="*/ 775 h 775"/>
                  <a:gd name="T2" fmla="*/ 0 w 326"/>
                  <a:gd name="T3" fmla="*/ 33 h 775"/>
                  <a:gd name="T4" fmla="*/ 326 w 326"/>
                  <a:gd name="T5" fmla="*/ 0 h 775"/>
                  <a:gd name="T6" fmla="*/ 326 w 326"/>
                  <a:gd name="T7" fmla="*/ 81 h 775"/>
                  <a:gd name="T8" fmla="*/ 129 w 326"/>
                  <a:gd name="T9" fmla="*/ 94 h 775"/>
                  <a:gd name="T10" fmla="*/ 129 w 326"/>
                  <a:gd name="T11" fmla="*/ 775 h 775"/>
                  <a:gd name="T12" fmla="*/ 0 w 326"/>
                  <a:gd name="T13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gray">
              <a:xfrm>
                <a:off x="3028" y="2598"/>
                <a:ext cx="65" cy="155"/>
              </a:xfrm>
              <a:custGeom>
                <a:avLst/>
                <a:gdLst>
                  <a:gd name="T0" fmla="*/ 0 w 326"/>
                  <a:gd name="T1" fmla="*/ 775 h 775"/>
                  <a:gd name="T2" fmla="*/ 0 w 326"/>
                  <a:gd name="T3" fmla="*/ 33 h 775"/>
                  <a:gd name="T4" fmla="*/ 326 w 326"/>
                  <a:gd name="T5" fmla="*/ 0 h 775"/>
                  <a:gd name="T6" fmla="*/ 326 w 326"/>
                  <a:gd name="T7" fmla="*/ 81 h 775"/>
                  <a:gd name="T8" fmla="*/ 129 w 326"/>
                  <a:gd name="T9" fmla="*/ 94 h 775"/>
                  <a:gd name="T10" fmla="*/ 129 w 326"/>
                  <a:gd name="T11" fmla="*/ 775 h 775"/>
                  <a:gd name="T12" fmla="*/ 0 w 326"/>
                  <a:gd name="T13" fmla="*/ 775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gray">
              <a:xfrm>
                <a:off x="3110" y="2598"/>
                <a:ext cx="127" cy="159"/>
              </a:xfrm>
              <a:custGeom>
                <a:avLst/>
                <a:gdLst>
                  <a:gd name="T0" fmla="*/ 317 w 634"/>
                  <a:gd name="T1" fmla="*/ 0 h 795"/>
                  <a:gd name="T2" fmla="*/ 558 w 634"/>
                  <a:gd name="T3" fmla="*/ 107 h 795"/>
                  <a:gd name="T4" fmla="*/ 634 w 634"/>
                  <a:gd name="T5" fmla="*/ 398 h 795"/>
                  <a:gd name="T6" fmla="*/ 558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7 w 634"/>
                  <a:gd name="T15" fmla="*/ 0 h 795"/>
                  <a:gd name="T16" fmla="*/ 317 w 634"/>
                  <a:gd name="T17" fmla="*/ 78 h 795"/>
                  <a:gd name="T18" fmla="*/ 166 w 634"/>
                  <a:gd name="T19" fmla="*/ 176 h 795"/>
                  <a:gd name="T20" fmla="*/ 132 w 634"/>
                  <a:gd name="T21" fmla="*/ 394 h 795"/>
                  <a:gd name="T22" fmla="*/ 166 w 634"/>
                  <a:gd name="T23" fmla="*/ 619 h 795"/>
                  <a:gd name="T24" fmla="*/ 317 w 634"/>
                  <a:gd name="T25" fmla="*/ 718 h 795"/>
                  <a:gd name="T26" fmla="*/ 468 w 634"/>
                  <a:gd name="T27" fmla="*/ 619 h 795"/>
                  <a:gd name="T28" fmla="*/ 502 w 634"/>
                  <a:gd name="T29" fmla="*/ 398 h 795"/>
                  <a:gd name="T30" fmla="*/ 468 w 634"/>
                  <a:gd name="T31" fmla="*/ 176 h 795"/>
                  <a:gd name="T32" fmla="*/ 317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gray">
              <a:xfrm>
                <a:off x="3253" y="2602"/>
                <a:ext cx="195" cy="151"/>
              </a:xfrm>
              <a:custGeom>
                <a:avLst/>
                <a:gdLst>
                  <a:gd name="T0" fmla="*/ 213 w 971"/>
                  <a:gd name="T1" fmla="*/ 754 h 754"/>
                  <a:gd name="T2" fmla="*/ 0 w 971"/>
                  <a:gd name="T3" fmla="*/ 0 h 754"/>
                  <a:gd name="T4" fmla="*/ 130 w 971"/>
                  <a:gd name="T5" fmla="*/ 0 h 754"/>
                  <a:gd name="T6" fmla="*/ 290 w 971"/>
                  <a:gd name="T7" fmla="*/ 614 h 754"/>
                  <a:gd name="T8" fmla="*/ 431 w 971"/>
                  <a:gd name="T9" fmla="*/ 0 h 754"/>
                  <a:gd name="T10" fmla="*/ 558 w 971"/>
                  <a:gd name="T11" fmla="*/ 0 h 754"/>
                  <a:gd name="T12" fmla="*/ 706 w 971"/>
                  <a:gd name="T13" fmla="*/ 614 h 754"/>
                  <a:gd name="T14" fmla="*/ 866 w 971"/>
                  <a:gd name="T15" fmla="*/ 0 h 754"/>
                  <a:gd name="T16" fmla="*/ 971 w 971"/>
                  <a:gd name="T17" fmla="*/ 0 h 754"/>
                  <a:gd name="T18" fmla="*/ 758 w 971"/>
                  <a:gd name="T19" fmla="*/ 754 h 754"/>
                  <a:gd name="T20" fmla="*/ 631 w 971"/>
                  <a:gd name="T21" fmla="*/ 754 h 754"/>
                  <a:gd name="T22" fmla="*/ 517 w 971"/>
                  <a:gd name="T23" fmla="*/ 266 h 754"/>
                  <a:gd name="T24" fmla="*/ 489 w 971"/>
                  <a:gd name="T25" fmla="*/ 112 h 754"/>
                  <a:gd name="T26" fmla="*/ 460 w 971"/>
                  <a:gd name="T27" fmla="*/ 265 h 754"/>
                  <a:gd name="T28" fmla="*/ 347 w 971"/>
                  <a:gd name="T29" fmla="*/ 754 h 754"/>
                  <a:gd name="T30" fmla="*/ 213 w 971"/>
                  <a:gd name="T31" fmla="*/ 75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gray">
              <a:xfrm>
                <a:off x="3525" y="2602"/>
                <a:ext cx="194" cy="151"/>
              </a:xfrm>
              <a:custGeom>
                <a:avLst/>
                <a:gdLst>
                  <a:gd name="T0" fmla="*/ 213 w 971"/>
                  <a:gd name="T1" fmla="*/ 754 h 754"/>
                  <a:gd name="T2" fmla="*/ 0 w 971"/>
                  <a:gd name="T3" fmla="*/ 0 h 754"/>
                  <a:gd name="T4" fmla="*/ 130 w 971"/>
                  <a:gd name="T5" fmla="*/ 0 h 754"/>
                  <a:gd name="T6" fmla="*/ 290 w 971"/>
                  <a:gd name="T7" fmla="*/ 614 h 754"/>
                  <a:gd name="T8" fmla="*/ 431 w 971"/>
                  <a:gd name="T9" fmla="*/ 0 h 754"/>
                  <a:gd name="T10" fmla="*/ 559 w 971"/>
                  <a:gd name="T11" fmla="*/ 0 h 754"/>
                  <a:gd name="T12" fmla="*/ 706 w 971"/>
                  <a:gd name="T13" fmla="*/ 614 h 754"/>
                  <a:gd name="T14" fmla="*/ 866 w 971"/>
                  <a:gd name="T15" fmla="*/ 0 h 754"/>
                  <a:gd name="T16" fmla="*/ 971 w 971"/>
                  <a:gd name="T17" fmla="*/ 0 h 754"/>
                  <a:gd name="T18" fmla="*/ 758 w 971"/>
                  <a:gd name="T19" fmla="*/ 754 h 754"/>
                  <a:gd name="T20" fmla="*/ 631 w 971"/>
                  <a:gd name="T21" fmla="*/ 754 h 754"/>
                  <a:gd name="T22" fmla="*/ 518 w 971"/>
                  <a:gd name="T23" fmla="*/ 266 h 754"/>
                  <a:gd name="T24" fmla="*/ 489 w 971"/>
                  <a:gd name="T25" fmla="*/ 112 h 754"/>
                  <a:gd name="T26" fmla="*/ 460 w 971"/>
                  <a:gd name="T27" fmla="*/ 265 h 754"/>
                  <a:gd name="T28" fmla="*/ 347 w 971"/>
                  <a:gd name="T29" fmla="*/ 754 h 754"/>
                  <a:gd name="T30" fmla="*/ 213 w 971"/>
                  <a:gd name="T31" fmla="*/ 754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" name="Freeform 24"/>
              <p:cNvSpPr>
                <a:spLocks noEditPoints="1"/>
              </p:cNvSpPr>
              <p:nvPr/>
            </p:nvSpPr>
            <p:spPr bwMode="gray">
              <a:xfrm>
                <a:off x="3745" y="2547"/>
                <a:ext cx="31" cy="206"/>
              </a:xfrm>
              <a:custGeom>
                <a:avLst/>
                <a:gdLst>
                  <a:gd name="T0" fmla="*/ 79 w 157"/>
                  <a:gd name="T1" fmla="*/ 0 h 1031"/>
                  <a:gd name="T2" fmla="*/ 137 w 157"/>
                  <a:gd name="T3" fmla="*/ 26 h 1031"/>
                  <a:gd name="T4" fmla="*/ 157 w 157"/>
                  <a:gd name="T5" fmla="*/ 79 h 1031"/>
                  <a:gd name="T6" fmla="*/ 132 w 157"/>
                  <a:gd name="T7" fmla="*/ 139 h 1031"/>
                  <a:gd name="T8" fmla="*/ 78 w 157"/>
                  <a:gd name="T9" fmla="*/ 159 h 1031"/>
                  <a:gd name="T10" fmla="*/ 20 w 157"/>
                  <a:gd name="T11" fmla="*/ 133 h 1031"/>
                  <a:gd name="T12" fmla="*/ 0 w 157"/>
                  <a:gd name="T13" fmla="*/ 78 h 1031"/>
                  <a:gd name="T14" fmla="*/ 26 w 157"/>
                  <a:gd name="T15" fmla="*/ 20 h 1031"/>
                  <a:gd name="T16" fmla="*/ 79 w 157"/>
                  <a:gd name="T17" fmla="*/ 0 h 1031"/>
                  <a:gd name="T18" fmla="*/ 16 w 157"/>
                  <a:gd name="T19" fmla="*/ 277 h 1031"/>
                  <a:gd name="T20" fmla="*/ 144 w 157"/>
                  <a:gd name="T21" fmla="*/ 277 h 1031"/>
                  <a:gd name="T22" fmla="*/ 144 w 157"/>
                  <a:gd name="T23" fmla="*/ 1031 h 1031"/>
                  <a:gd name="T24" fmla="*/ 16 w 157"/>
                  <a:gd name="T25" fmla="*/ 1031 h 1031"/>
                  <a:gd name="T26" fmla="*/ 16 w 157"/>
                  <a:gd name="T27" fmla="*/ 277 h 1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gray">
              <a:xfrm>
                <a:off x="3820" y="2561"/>
                <a:ext cx="67" cy="192"/>
              </a:xfrm>
              <a:custGeom>
                <a:avLst/>
                <a:gdLst>
                  <a:gd name="T0" fmla="*/ 0 w 332"/>
                  <a:gd name="T1" fmla="*/ 0 h 958"/>
                  <a:gd name="T2" fmla="*/ 129 w 332"/>
                  <a:gd name="T3" fmla="*/ 0 h 958"/>
                  <a:gd name="T4" fmla="*/ 129 w 332"/>
                  <a:gd name="T5" fmla="*/ 204 h 958"/>
                  <a:gd name="T6" fmla="*/ 332 w 332"/>
                  <a:gd name="T7" fmla="*/ 204 h 958"/>
                  <a:gd name="T8" fmla="*/ 332 w 332"/>
                  <a:gd name="T9" fmla="*/ 286 h 958"/>
                  <a:gd name="T10" fmla="*/ 129 w 332"/>
                  <a:gd name="T11" fmla="*/ 286 h 958"/>
                  <a:gd name="T12" fmla="*/ 129 w 332"/>
                  <a:gd name="T13" fmla="*/ 686 h 958"/>
                  <a:gd name="T14" fmla="*/ 163 w 332"/>
                  <a:gd name="T15" fmla="*/ 840 h 958"/>
                  <a:gd name="T16" fmla="*/ 234 w 332"/>
                  <a:gd name="T17" fmla="*/ 873 h 958"/>
                  <a:gd name="T18" fmla="*/ 289 w 332"/>
                  <a:gd name="T19" fmla="*/ 875 h 958"/>
                  <a:gd name="T20" fmla="*/ 332 w 332"/>
                  <a:gd name="T21" fmla="*/ 875 h 958"/>
                  <a:gd name="T22" fmla="*/ 332 w 332"/>
                  <a:gd name="T23" fmla="*/ 958 h 958"/>
                  <a:gd name="T24" fmla="*/ 262 w 332"/>
                  <a:gd name="T25" fmla="*/ 958 h 958"/>
                  <a:gd name="T26" fmla="*/ 132 w 332"/>
                  <a:gd name="T27" fmla="*/ 945 h 958"/>
                  <a:gd name="T28" fmla="*/ 11 w 332"/>
                  <a:gd name="T29" fmla="*/ 817 h 958"/>
                  <a:gd name="T30" fmla="*/ 0 w 332"/>
                  <a:gd name="T31" fmla="*/ 667 h 958"/>
                  <a:gd name="T32" fmla="*/ 0 w 332"/>
                  <a:gd name="T33" fmla="*/ 0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gray">
              <a:xfrm>
                <a:off x="3918" y="2526"/>
                <a:ext cx="114" cy="227"/>
              </a:xfrm>
              <a:custGeom>
                <a:avLst/>
                <a:gdLst>
                  <a:gd name="T0" fmla="*/ 0 w 572"/>
                  <a:gd name="T1" fmla="*/ 1136 h 1136"/>
                  <a:gd name="T2" fmla="*/ 0 w 572"/>
                  <a:gd name="T3" fmla="*/ 0 h 1136"/>
                  <a:gd name="T4" fmla="*/ 129 w 572"/>
                  <a:gd name="T5" fmla="*/ 0 h 1136"/>
                  <a:gd name="T6" fmla="*/ 129 w 572"/>
                  <a:gd name="T7" fmla="*/ 400 h 1136"/>
                  <a:gd name="T8" fmla="*/ 319 w 572"/>
                  <a:gd name="T9" fmla="*/ 361 h 1136"/>
                  <a:gd name="T10" fmla="*/ 549 w 572"/>
                  <a:gd name="T11" fmla="*/ 479 h 1136"/>
                  <a:gd name="T12" fmla="*/ 572 w 572"/>
                  <a:gd name="T13" fmla="*/ 673 h 1136"/>
                  <a:gd name="T14" fmla="*/ 572 w 572"/>
                  <a:gd name="T15" fmla="*/ 1136 h 1136"/>
                  <a:gd name="T16" fmla="*/ 443 w 572"/>
                  <a:gd name="T17" fmla="*/ 1136 h 1136"/>
                  <a:gd name="T18" fmla="*/ 443 w 572"/>
                  <a:gd name="T19" fmla="*/ 653 h 1136"/>
                  <a:gd name="T20" fmla="*/ 420 w 572"/>
                  <a:gd name="T21" fmla="*/ 499 h 1136"/>
                  <a:gd name="T22" fmla="*/ 306 w 572"/>
                  <a:gd name="T23" fmla="*/ 439 h 1136"/>
                  <a:gd name="T24" fmla="*/ 129 w 572"/>
                  <a:gd name="T25" fmla="*/ 485 h 1136"/>
                  <a:gd name="T26" fmla="*/ 129 w 572"/>
                  <a:gd name="T27" fmla="*/ 1136 h 1136"/>
                  <a:gd name="T28" fmla="*/ 0 w 572"/>
                  <a:gd name="T29" fmla="*/ 1136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gray">
              <a:xfrm>
                <a:off x="4128" y="2602"/>
                <a:ext cx="126" cy="223"/>
              </a:xfrm>
              <a:custGeom>
                <a:avLst/>
                <a:gdLst>
                  <a:gd name="T0" fmla="*/ 56 w 126"/>
                  <a:gd name="T1" fmla="*/ 153 h 223"/>
                  <a:gd name="T2" fmla="*/ 0 w 126"/>
                  <a:gd name="T3" fmla="*/ 0 h 223"/>
                  <a:gd name="T4" fmla="*/ 27 w 126"/>
                  <a:gd name="T5" fmla="*/ 0 h 223"/>
                  <a:gd name="T6" fmla="*/ 67 w 126"/>
                  <a:gd name="T7" fmla="*/ 120 h 223"/>
                  <a:gd name="T8" fmla="*/ 104 w 126"/>
                  <a:gd name="T9" fmla="*/ 0 h 223"/>
                  <a:gd name="T10" fmla="*/ 126 w 126"/>
                  <a:gd name="T11" fmla="*/ 0 h 223"/>
                  <a:gd name="T12" fmla="*/ 51 w 126"/>
                  <a:gd name="T13" fmla="*/ 223 h 223"/>
                  <a:gd name="T14" fmla="*/ 29 w 126"/>
                  <a:gd name="T15" fmla="*/ 223 h 223"/>
                  <a:gd name="T16" fmla="*/ 56 w 126"/>
                  <a:gd name="T17" fmla="*/ 15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gray">
              <a:xfrm>
                <a:off x="4270" y="2598"/>
                <a:ext cx="127" cy="159"/>
              </a:xfrm>
              <a:custGeom>
                <a:avLst/>
                <a:gdLst>
                  <a:gd name="T0" fmla="*/ 318 w 634"/>
                  <a:gd name="T1" fmla="*/ 0 h 795"/>
                  <a:gd name="T2" fmla="*/ 559 w 634"/>
                  <a:gd name="T3" fmla="*/ 107 h 795"/>
                  <a:gd name="T4" fmla="*/ 634 w 634"/>
                  <a:gd name="T5" fmla="*/ 398 h 795"/>
                  <a:gd name="T6" fmla="*/ 559 w 634"/>
                  <a:gd name="T7" fmla="*/ 688 h 795"/>
                  <a:gd name="T8" fmla="*/ 318 w 634"/>
                  <a:gd name="T9" fmla="*/ 795 h 795"/>
                  <a:gd name="T10" fmla="*/ 0 w 634"/>
                  <a:gd name="T11" fmla="*/ 393 h 795"/>
                  <a:gd name="T12" fmla="*/ 76 w 634"/>
                  <a:gd name="T13" fmla="*/ 107 h 795"/>
                  <a:gd name="T14" fmla="*/ 318 w 634"/>
                  <a:gd name="T15" fmla="*/ 0 h 795"/>
                  <a:gd name="T16" fmla="*/ 318 w 634"/>
                  <a:gd name="T17" fmla="*/ 78 h 795"/>
                  <a:gd name="T18" fmla="*/ 167 w 634"/>
                  <a:gd name="T19" fmla="*/ 176 h 795"/>
                  <a:gd name="T20" fmla="*/ 132 w 634"/>
                  <a:gd name="T21" fmla="*/ 394 h 795"/>
                  <a:gd name="T22" fmla="*/ 167 w 634"/>
                  <a:gd name="T23" fmla="*/ 619 h 795"/>
                  <a:gd name="T24" fmla="*/ 318 w 634"/>
                  <a:gd name="T25" fmla="*/ 718 h 795"/>
                  <a:gd name="T26" fmla="*/ 468 w 634"/>
                  <a:gd name="T27" fmla="*/ 619 h 795"/>
                  <a:gd name="T28" fmla="*/ 503 w 634"/>
                  <a:gd name="T29" fmla="*/ 398 h 795"/>
                  <a:gd name="T30" fmla="*/ 468 w 634"/>
                  <a:gd name="T31" fmla="*/ 176 h 795"/>
                  <a:gd name="T32" fmla="*/ 318 w 634"/>
                  <a:gd name="T33" fmla="*/ 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gray">
              <a:xfrm>
                <a:off x="4433" y="2602"/>
                <a:ext cx="110" cy="155"/>
              </a:xfrm>
              <a:custGeom>
                <a:avLst/>
                <a:gdLst>
                  <a:gd name="T0" fmla="*/ 0 w 550"/>
                  <a:gd name="T1" fmla="*/ 0 h 774"/>
                  <a:gd name="T2" fmla="*/ 129 w 550"/>
                  <a:gd name="T3" fmla="*/ 0 h 774"/>
                  <a:gd name="T4" fmla="*/ 129 w 550"/>
                  <a:gd name="T5" fmla="*/ 465 h 774"/>
                  <a:gd name="T6" fmla="*/ 152 w 550"/>
                  <a:gd name="T7" fmla="*/ 636 h 774"/>
                  <a:gd name="T8" fmla="*/ 206 w 550"/>
                  <a:gd name="T9" fmla="*/ 685 h 774"/>
                  <a:gd name="T10" fmla="*/ 289 w 550"/>
                  <a:gd name="T11" fmla="*/ 697 h 774"/>
                  <a:gd name="T12" fmla="*/ 422 w 550"/>
                  <a:gd name="T13" fmla="*/ 677 h 774"/>
                  <a:gd name="T14" fmla="*/ 422 w 550"/>
                  <a:gd name="T15" fmla="*/ 0 h 774"/>
                  <a:gd name="T16" fmla="*/ 550 w 550"/>
                  <a:gd name="T17" fmla="*/ 0 h 774"/>
                  <a:gd name="T18" fmla="*/ 550 w 550"/>
                  <a:gd name="T19" fmla="*/ 742 h 774"/>
                  <a:gd name="T20" fmla="*/ 281 w 550"/>
                  <a:gd name="T21" fmla="*/ 774 h 774"/>
                  <a:gd name="T22" fmla="*/ 90 w 550"/>
                  <a:gd name="T23" fmla="*/ 734 h 774"/>
                  <a:gd name="T24" fmla="*/ 7 w 550"/>
                  <a:gd name="T25" fmla="*/ 593 h 774"/>
                  <a:gd name="T26" fmla="*/ 0 w 550"/>
                  <a:gd name="T27" fmla="*/ 475 h 774"/>
                  <a:gd name="T28" fmla="*/ 0 w 550"/>
                  <a:gd name="T29" fmla="*/ 0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gray">
              <a:xfrm>
                <a:off x="2479" y="1143"/>
                <a:ext cx="496" cy="383"/>
              </a:xfrm>
              <a:custGeom>
                <a:avLst/>
                <a:gdLst>
                  <a:gd name="T0" fmla="*/ 1006 w 2477"/>
                  <a:gd name="T1" fmla="*/ 801 h 1913"/>
                  <a:gd name="T2" fmla="*/ 627 w 2477"/>
                  <a:gd name="T3" fmla="*/ 673 h 1913"/>
                  <a:gd name="T4" fmla="*/ 1 w 2477"/>
                  <a:gd name="T5" fmla="*/ 1294 h 1913"/>
                  <a:gd name="T6" fmla="*/ 627 w 2477"/>
                  <a:gd name="T7" fmla="*/ 1912 h 1913"/>
                  <a:gd name="T8" fmla="*/ 1103 w 2477"/>
                  <a:gd name="T9" fmla="*/ 1696 h 1913"/>
                  <a:gd name="T10" fmla="*/ 1103 w 2477"/>
                  <a:gd name="T11" fmla="*/ 1355 h 1913"/>
                  <a:gd name="T12" fmla="*/ 807 w 2477"/>
                  <a:gd name="T13" fmla="*/ 1643 h 1913"/>
                  <a:gd name="T14" fmla="*/ 627 w 2477"/>
                  <a:gd name="T15" fmla="*/ 1681 h 1913"/>
                  <a:gd name="T16" fmla="*/ 235 w 2477"/>
                  <a:gd name="T17" fmla="*/ 1294 h 1913"/>
                  <a:gd name="T18" fmla="*/ 627 w 2477"/>
                  <a:gd name="T19" fmla="*/ 905 h 1913"/>
                  <a:gd name="T20" fmla="*/ 902 w 2477"/>
                  <a:gd name="T21" fmla="*/ 1019 h 1913"/>
                  <a:gd name="T22" fmla="*/ 1145 w 2477"/>
                  <a:gd name="T23" fmla="*/ 1298 h 1913"/>
                  <a:gd name="T24" fmla="*/ 1708 w 2477"/>
                  <a:gd name="T25" fmla="*/ 1544 h 1913"/>
                  <a:gd name="T26" fmla="*/ 2477 w 2477"/>
                  <a:gd name="T27" fmla="*/ 777 h 1913"/>
                  <a:gd name="T28" fmla="*/ 1708 w 2477"/>
                  <a:gd name="T29" fmla="*/ 0 h 1913"/>
                  <a:gd name="T30" fmla="*/ 1103 w 2477"/>
                  <a:gd name="T31" fmla="*/ 309 h 1913"/>
                  <a:gd name="T32" fmla="*/ 1103 w 2477"/>
                  <a:gd name="T33" fmla="*/ 771 h 1913"/>
                  <a:gd name="T34" fmla="*/ 1708 w 2477"/>
                  <a:gd name="T35" fmla="*/ 244 h 1913"/>
                  <a:gd name="T36" fmla="*/ 2236 w 2477"/>
                  <a:gd name="T37" fmla="*/ 777 h 1913"/>
                  <a:gd name="T38" fmla="*/ 1708 w 2477"/>
                  <a:gd name="T39" fmla="*/ 1305 h 1913"/>
                  <a:gd name="T40" fmla="*/ 1365 w 2477"/>
                  <a:gd name="T41" fmla="*/ 1179 h 1913"/>
                  <a:gd name="T42" fmla="*/ 1006 w 2477"/>
                  <a:gd name="T43" fmla="*/ 801 h 1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gray">
              <a:xfrm>
                <a:off x="1671" y="1560"/>
                <a:ext cx="340" cy="556"/>
              </a:xfrm>
              <a:custGeom>
                <a:avLst/>
                <a:gdLst>
                  <a:gd name="T0" fmla="*/ 0 w 1700"/>
                  <a:gd name="T1" fmla="*/ 0 h 2777"/>
                  <a:gd name="T2" fmla="*/ 1700 w 1700"/>
                  <a:gd name="T3" fmla="*/ 0 h 2777"/>
                  <a:gd name="T4" fmla="*/ 1700 w 1700"/>
                  <a:gd name="T5" fmla="*/ 473 h 2777"/>
                  <a:gd name="T6" fmla="*/ 1429 w 1700"/>
                  <a:gd name="T7" fmla="*/ 286 h 2777"/>
                  <a:gd name="T8" fmla="*/ 642 w 1700"/>
                  <a:gd name="T9" fmla="*/ 286 h 2777"/>
                  <a:gd name="T10" fmla="*/ 642 w 1700"/>
                  <a:gd name="T11" fmla="*/ 1104 h 2777"/>
                  <a:gd name="T12" fmla="*/ 1495 w 1700"/>
                  <a:gd name="T13" fmla="*/ 1104 h 2777"/>
                  <a:gd name="T14" fmla="*/ 1495 w 1700"/>
                  <a:gd name="T15" fmla="*/ 1537 h 2777"/>
                  <a:gd name="T16" fmla="*/ 1262 w 1700"/>
                  <a:gd name="T17" fmla="*/ 1398 h 2777"/>
                  <a:gd name="T18" fmla="*/ 642 w 1700"/>
                  <a:gd name="T19" fmla="*/ 1398 h 2777"/>
                  <a:gd name="T20" fmla="*/ 642 w 1700"/>
                  <a:gd name="T21" fmla="*/ 2515 h 2777"/>
                  <a:gd name="T22" fmla="*/ 820 w 1700"/>
                  <a:gd name="T23" fmla="*/ 2777 h 2777"/>
                  <a:gd name="T24" fmla="*/ 11 w 1700"/>
                  <a:gd name="T25" fmla="*/ 2777 h 2777"/>
                  <a:gd name="T26" fmla="*/ 181 w 1700"/>
                  <a:gd name="T27" fmla="*/ 2515 h 2777"/>
                  <a:gd name="T28" fmla="*/ 181 w 1700"/>
                  <a:gd name="T29" fmla="*/ 291 h 2777"/>
                  <a:gd name="T30" fmla="*/ 0 w 1700"/>
                  <a:gd name="T31" fmla="*/ 0 h 2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gray">
              <a:xfrm>
                <a:off x="2475" y="1560"/>
                <a:ext cx="224" cy="775"/>
              </a:xfrm>
              <a:custGeom>
                <a:avLst/>
                <a:gdLst>
                  <a:gd name="T0" fmla="*/ 257 w 1123"/>
                  <a:gd name="T1" fmla="*/ 0 h 3872"/>
                  <a:gd name="T2" fmla="*/ 1123 w 1123"/>
                  <a:gd name="T3" fmla="*/ 0 h 3872"/>
                  <a:gd name="T4" fmla="*/ 929 w 1123"/>
                  <a:gd name="T5" fmla="*/ 242 h 3872"/>
                  <a:gd name="T6" fmla="*/ 929 w 1123"/>
                  <a:gd name="T7" fmla="*/ 2847 h 3872"/>
                  <a:gd name="T8" fmla="*/ 0 w 1123"/>
                  <a:gd name="T9" fmla="*/ 3869 h 3872"/>
                  <a:gd name="T10" fmla="*/ 443 w 1123"/>
                  <a:gd name="T11" fmla="*/ 2847 h 3872"/>
                  <a:gd name="T12" fmla="*/ 443 w 1123"/>
                  <a:gd name="T13" fmla="*/ 242 h 3872"/>
                  <a:gd name="T14" fmla="*/ 257 w 1123"/>
                  <a:gd name="T15" fmla="*/ 0 h 3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gray">
              <a:xfrm>
                <a:off x="2723" y="1560"/>
                <a:ext cx="174" cy="556"/>
              </a:xfrm>
              <a:custGeom>
                <a:avLst/>
                <a:gdLst>
                  <a:gd name="T0" fmla="*/ 0 w 868"/>
                  <a:gd name="T1" fmla="*/ 0 h 2778"/>
                  <a:gd name="T2" fmla="*/ 868 w 868"/>
                  <a:gd name="T3" fmla="*/ 0 h 2778"/>
                  <a:gd name="T4" fmla="*/ 675 w 868"/>
                  <a:gd name="T5" fmla="*/ 245 h 2778"/>
                  <a:gd name="T6" fmla="*/ 675 w 868"/>
                  <a:gd name="T7" fmla="*/ 2514 h 2778"/>
                  <a:gd name="T8" fmla="*/ 868 w 868"/>
                  <a:gd name="T9" fmla="*/ 2778 h 2778"/>
                  <a:gd name="T10" fmla="*/ 0 w 868"/>
                  <a:gd name="T11" fmla="*/ 2778 h 2778"/>
                  <a:gd name="T12" fmla="*/ 193 w 868"/>
                  <a:gd name="T13" fmla="*/ 2514 h 2778"/>
                  <a:gd name="T14" fmla="*/ 193 w 868"/>
                  <a:gd name="T15" fmla="*/ 245 h 2778"/>
                  <a:gd name="T16" fmla="*/ 0 w 868"/>
                  <a:gd name="T17" fmla="*/ 0 h 2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gray">
              <a:xfrm>
                <a:off x="2898" y="1560"/>
                <a:ext cx="416" cy="556"/>
              </a:xfrm>
              <a:custGeom>
                <a:avLst/>
                <a:gdLst>
                  <a:gd name="T0" fmla="*/ 170 w 2079"/>
                  <a:gd name="T1" fmla="*/ 0 h 2777"/>
                  <a:gd name="T2" fmla="*/ 2079 w 2079"/>
                  <a:gd name="T3" fmla="*/ 0 h 2777"/>
                  <a:gd name="T4" fmla="*/ 1917 w 2079"/>
                  <a:gd name="T5" fmla="*/ 505 h 2777"/>
                  <a:gd name="T6" fmla="*/ 1684 w 2079"/>
                  <a:gd name="T7" fmla="*/ 293 h 2777"/>
                  <a:gd name="T8" fmla="*/ 1288 w 2079"/>
                  <a:gd name="T9" fmla="*/ 293 h 2777"/>
                  <a:gd name="T10" fmla="*/ 1288 w 2079"/>
                  <a:gd name="T11" fmla="*/ 2515 h 2777"/>
                  <a:gd name="T12" fmla="*/ 1474 w 2079"/>
                  <a:gd name="T13" fmla="*/ 2777 h 2777"/>
                  <a:gd name="T14" fmla="*/ 624 w 2079"/>
                  <a:gd name="T15" fmla="*/ 2777 h 2777"/>
                  <a:gd name="T16" fmla="*/ 808 w 2079"/>
                  <a:gd name="T17" fmla="*/ 2515 h 2777"/>
                  <a:gd name="T18" fmla="*/ 808 w 2079"/>
                  <a:gd name="T19" fmla="*/ 293 h 2777"/>
                  <a:gd name="T20" fmla="*/ 330 w 2079"/>
                  <a:gd name="T21" fmla="*/ 293 h 2777"/>
                  <a:gd name="T22" fmla="*/ 0 w 2079"/>
                  <a:gd name="T23" fmla="*/ 547 h 2777"/>
                  <a:gd name="T24" fmla="*/ 170 w 2079"/>
                  <a:gd name="T25" fmla="*/ 0 h 2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gray">
              <a:xfrm>
                <a:off x="3654" y="1560"/>
                <a:ext cx="465" cy="564"/>
              </a:xfrm>
              <a:custGeom>
                <a:avLst/>
                <a:gdLst>
                  <a:gd name="T0" fmla="*/ 1488 w 2324"/>
                  <a:gd name="T1" fmla="*/ 0 h 2820"/>
                  <a:gd name="T2" fmla="*/ 2324 w 2324"/>
                  <a:gd name="T3" fmla="*/ 0 h 2820"/>
                  <a:gd name="T4" fmla="*/ 2145 w 2324"/>
                  <a:gd name="T5" fmla="*/ 244 h 2820"/>
                  <a:gd name="T6" fmla="*/ 2145 w 2324"/>
                  <a:gd name="T7" fmla="*/ 1926 h 2820"/>
                  <a:gd name="T8" fmla="*/ 1185 w 2324"/>
                  <a:gd name="T9" fmla="*/ 2820 h 2820"/>
                  <a:gd name="T10" fmla="*/ 185 w 2324"/>
                  <a:gd name="T11" fmla="*/ 1926 h 2820"/>
                  <a:gd name="T12" fmla="*/ 185 w 2324"/>
                  <a:gd name="T13" fmla="*/ 244 h 2820"/>
                  <a:gd name="T14" fmla="*/ 0 w 2324"/>
                  <a:gd name="T15" fmla="*/ 0 h 2820"/>
                  <a:gd name="T16" fmla="*/ 861 w 2324"/>
                  <a:gd name="T17" fmla="*/ 0 h 2820"/>
                  <a:gd name="T18" fmla="*/ 669 w 2324"/>
                  <a:gd name="T19" fmla="*/ 244 h 2820"/>
                  <a:gd name="T20" fmla="*/ 669 w 2324"/>
                  <a:gd name="T21" fmla="*/ 1926 h 2820"/>
                  <a:gd name="T22" fmla="*/ 1185 w 2324"/>
                  <a:gd name="T23" fmla="*/ 2519 h 2820"/>
                  <a:gd name="T24" fmla="*/ 1677 w 2324"/>
                  <a:gd name="T25" fmla="*/ 1926 h 2820"/>
                  <a:gd name="T26" fmla="*/ 1677 w 2324"/>
                  <a:gd name="T27" fmla="*/ 244 h 2820"/>
                  <a:gd name="T28" fmla="*/ 1488 w 2324"/>
                  <a:gd name="T29" fmla="*/ 0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gray">
              <a:xfrm>
                <a:off x="2027" y="1560"/>
                <a:ext cx="469" cy="566"/>
              </a:xfrm>
              <a:custGeom>
                <a:avLst/>
                <a:gdLst>
                  <a:gd name="T0" fmla="*/ 1495 w 2347"/>
                  <a:gd name="T1" fmla="*/ 0 h 2827"/>
                  <a:gd name="T2" fmla="*/ 2347 w 2347"/>
                  <a:gd name="T3" fmla="*/ 0 h 2827"/>
                  <a:gd name="T4" fmla="*/ 2166 w 2347"/>
                  <a:gd name="T5" fmla="*/ 247 h 2827"/>
                  <a:gd name="T6" fmla="*/ 2166 w 2347"/>
                  <a:gd name="T7" fmla="*/ 1925 h 2827"/>
                  <a:gd name="T8" fmla="*/ 1176 w 2347"/>
                  <a:gd name="T9" fmla="*/ 2827 h 2827"/>
                  <a:gd name="T10" fmla="*/ 175 w 2347"/>
                  <a:gd name="T11" fmla="*/ 1925 h 2827"/>
                  <a:gd name="T12" fmla="*/ 174 w 2347"/>
                  <a:gd name="T13" fmla="*/ 247 h 2827"/>
                  <a:gd name="T14" fmla="*/ 0 w 2347"/>
                  <a:gd name="T15" fmla="*/ 0 h 2827"/>
                  <a:gd name="T16" fmla="*/ 860 w 2347"/>
                  <a:gd name="T17" fmla="*/ 0 h 2827"/>
                  <a:gd name="T18" fmla="*/ 661 w 2347"/>
                  <a:gd name="T19" fmla="*/ 247 h 2827"/>
                  <a:gd name="T20" fmla="*/ 660 w 2347"/>
                  <a:gd name="T21" fmla="*/ 1925 h 2827"/>
                  <a:gd name="T22" fmla="*/ 1176 w 2347"/>
                  <a:gd name="T23" fmla="*/ 2527 h 2827"/>
                  <a:gd name="T24" fmla="*/ 1678 w 2347"/>
                  <a:gd name="T25" fmla="*/ 1925 h 2827"/>
                  <a:gd name="T26" fmla="*/ 1679 w 2347"/>
                  <a:gd name="T27" fmla="*/ 247 h 2827"/>
                  <a:gd name="T28" fmla="*/ 1495 w 2347"/>
                  <a:gd name="T29" fmla="*/ 0 h 2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gray">
              <a:xfrm>
                <a:off x="3295" y="1549"/>
                <a:ext cx="358" cy="577"/>
              </a:xfrm>
              <a:custGeom>
                <a:avLst/>
                <a:gdLst>
                  <a:gd name="T0" fmla="*/ 1537 w 1788"/>
                  <a:gd name="T1" fmla="*/ 501 h 2885"/>
                  <a:gd name="T2" fmla="*/ 1067 w 1788"/>
                  <a:gd name="T3" fmla="*/ 289 h 2885"/>
                  <a:gd name="T4" fmla="*/ 528 w 1788"/>
                  <a:gd name="T5" fmla="*/ 709 h 2885"/>
                  <a:gd name="T6" fmla="*/ 1042 w 1788"/>
                  <a:gd name="T7" fmla="*/ 1230 h 2885"/>
                  <a:gd name="T8" fmla="*/ 1786 w 1788"/>
                  <a:gd name="T9" fmla="*/ 2067 h 2885"/>
                  <a:gd name="T10" fmla="*/ 681 w 1788"/>
                  <a:gd name="T11" fmla="*/ 2885 h 2885"/>
                  <a:gd name="T12" fmla="*/ 162 w 1788"/>
                  <a:gd name="T13" fmla="*/ 2813 h 2885"/>
                  <a:gd name="T14" fmla="*/ 0 w 1788"/>
                  <a:gd name="T15" fmla="*/ 2280 h 2885"/>
                  <a:gd name="T16" fmla="*/ 689 w 1788"/>
                  <a:gd name="T17" fmla="*/ 2582 h 2885"/>
                  <a:gd name="T18" fmla="*/ 1311 w 1788"/>
                  <a:gd name="T19" fmla="*/ 2126 h 2885"/>
                  <a:gd name="T20" fmla="*/ 48 w 1788"/>
                  <a:gd name="T21" fmla="*/ 765 h 2885"/>
                  <a:gd name="T22" fmla="*/ 1019 w 1788"/>
                  <a:gd name="T23" fmla="*/ 0 h 2885"/>
                  <a:gd name="T24" fmla="*/ 1537 w 1788"/>
                  <a:gd name="T25" fmla="*/ 72 h 2885"/>
                  <a:gd name="T26" fmla="*/ 1537 w 1788"/>
                  <a:gd name="T27" fmla="*/ 501 h 2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6197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175" name="Picture 31" descr="ContentGray20_L150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6148" name="Line 4"/>
          <p:cNvSpPr>
            <a:spLocks noChangeShapeType="1"/>
          </p:cNvSpPr>
          <p:nvPr userDrawn="1"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46151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169863" y="-1588"/>
            <a:ext cx="785812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Master title</a:t>
            </a:r>
            <a:endParaRPr lang="ja-JP" altLang="en-US" dirty="0" smtClean="0"/>
          </a:p>
        </p:txBody>
      </p:sp>
      <p:sp>
        <p:nvSpPr>
          <p:cNvPr id="646152" name="Rectangle 8"/>
          <p:cNvSpPr>
            <a:spLocks noGrp="1" noChangeArrowheads="1"/>
          </p:cNvSpPr>
          <p:nvPr>
            <p:ph type="body" idx="1"/>
          </p:nvPr>
        </p:nvSpPr>
        <p:spPr bwMode="gray">
          <a:xfrm>
            <a:off x="168275" y="869950"/>
            <a:ext cx="8786813" cy="559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Headline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 smtClean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 smtClean="0"/>
              <a:t>Text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</a:p>
        </p:txBody>
      </p:sp>
      <p:grpSp>
        <p:nvGrpSpPr>
          <p:cNvPr id="646163" name="Group 19"/>
          <p:cNvGrpSpPr>
            <a:grpSpLocks noChangeAspect="1"/>
          </p:cNvGrpSpPr>
          <p:nvPr userDrawn="1"/>
        </p:nvGrpSpPr>
        <p:grpSpPr bwMode="gray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646162" name="AutoShape 18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4" name="Freeform 20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>
                <a:gd name="T0" fmla="*/ 961 w 2365"/>
                <a:gd name="T1" fmla="*/ 764 h 1825"/>
                <a:gd name="T2" fmla="*/ 599 w 2365"/>
                <a:gd name="T3" fmla="*/ 642 h 1825"/>
                <a:gd name="T4" fmla="*/ 1 w 2365"/>
                <a:gd name="T5" fmla="*/ 1235 h 1825"/>
                <a:gd name="T6" fmla="*/ 599 w 2365"/>
                <a:gd name="T7" fmla="*/ 1825 h 1825"/>
                <a:gd name="T8" fmla="*/ 1053 w 2365"/>
                <a:gd name="T9" fmla="*/ 1619 h 1825"/>
                <a:gd name="T10" fmla="*/ 1053 w 2365"/>
                <a:gd name="T11" fmla="*/ 1293 h 1825"/>
                <a:gd name="T12" fmla="*/ 771 w 2365"/>
                <a:gd name="T13" fmla="*/ 1568 h 1825"/>
                <a:gd name="T14" fmla="*/ 599 w 2365"/>
                <a:gd name="T15" fmla="*/ 1604 h 1825"/>
                <a:gd name="T16" fmla="*/ 225 w 2365"/>
                <a:gd name="T17" fmla="*/ 1235 h 1825"/>
                <a:gd name="T18" fmla="*/ 599 w 2365"/>
                <a:gd name="T19" fmla="*/ 863 h 1825"/>
                <a:gd name="T20" fmla="*/ 861 w 2365"/>
                <a:gd name="T21" fmla="*/ 972 h 1825"/>
                <a:gd name="T22" fmla="*/ 1093 w 2365"/>
                <a:gd name="T23" fmla="*/ 1239 h 1825"/>
                <a:gd name="T24" fmla="*/ 1630 w 2365"/>
                <a:gd name="T25" fmla="*/ 1473 h 1825"/>
                <a:gd name="T26" fmla="*/ 2365 w 2365"/>
                <a:gd name="T27" fmla="*/ 741 h 1825"/>
                <a:gd name="T28" fmla="*/ 1630 w 2365"/>
                <a:gd name="T29" fmla="*/ 0 h 1825"/>
                <a:gd name="T30" fmla="*/ 1053 w 2365"/>
                <a:gd name="T31" fmla="*/ 295 h 1825"/>
                <a:gd name="T32" fmla="*/ 1053 w 2365"/>
                <a:gd name="T33" fmla="*/ 735 h 1825"/>
                <a:gd name="T34" fmla="*/ 1630 w 2365"/>
                <a:gd name="T35" fmla="*/ 232 h 1825"/>
                <a:gd name="T36" fmla="*/ 2134 w 2365"/>
                <a:gd name="T37" fmla="*/ 741 h 1825"/>
                <a:gd name="T38" fmla="*/ 1630 w 2365"/>
                <a:gd name="T39" fmla="*/ 1245 h 1825"/>
                <a:gd name="T40" fmla="*/ 1303 w 2365"/>
                <a:gd name="T41" fmla="*/ 1125 h 1825"/>
                <a:gd name="T42" fmla="*/ 961 w 2365"/>
                <a:gd name="T43" fmla="*/ 764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5" name="Freeform 21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>
                <a:gd name="T0" fmla="*/ 0 w 1624"/>
                <a:gd name="T1" fmla="*/ 0 h 2651"/>
                <a:gd name="T2" fmla="*/ 1624 w 1624"/>
                <a:gd name="T3" fmla="*/ 0 h 2651"/>
                <a:gd name="T4" fmla="*/ 1624 w 1624"/>
                <a:gd name="T5" fmla="*/ 452 h 2651"/>
                <a:gd name="T6" fmla="*/ 1365 w 1624"/>
                <a:gd name="T7" fmla="*/ 273 h 2651"/>
                <a:gd name="T8" fmla="*/ 613 w 1624"/>
                <a:gd name="T9" fmla="*/ 273 h 2651"/>
                <a:gd name="T10" fmla="*/ 613 w 1624"/>
                <a:gd name="T11" fmla="*/ 1053 h 2651"/>
                <a:gd name="T12" fmla="*/ 1428 w 1624"/>
                <a:gd name="T13" fmla="*/ 1053 h 2651"/>
                <a:gd name="T14" fmla="*/ 1428 w 1624"/>
                <a:gd name="T15" fmla="*/ 1467 h 2651"/>
                <a:gd name="T16" fmla="*/ 1205 w 1624"/>
                <a:gd name="T17" fmla="*/ 1335 h 2651"/>
                <a:gd name="T18" fmla="*/ 613 w 1624"/>
                <a:gd name="T19" fmla="*/ 1335 h 2651"/>
                <a:gd name="T20" fmla="*/ 613 w 1624"/>
                <a:gd name="T21" fmla="*/ 2401 h 2651"/>
                <a:gd name="T22" fmla="*/ 784 w 1624"/>
                <a:gd name="T23" fmla="*/ 2651 h 2651"/>
                <a:gd name="T24" fmla="*/ 11 w 1624"/>
                <a:gd name="T25" fmla="*/ 2651 h 2651"/>
                <a:gd name="T26" fmla="*/ 173 w 1624"/>
                <a:gd name="T27" fmla="*/ 2401 h 2651"/>
                <a:gd name="T28" fmla="*/ 173 w 1624"/>
                <a:gd name="T29" fmla="*/ 278 h 2651"/>
                <a:gd name="T30" fmla="*/ 0 w 1624"/>
                <a:gd name="T31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6" name="Freeform 22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>
                <a:gd name="T0" fmla="*/ 246 w 1072"/>
                <a:gd name="T1" fmla="*/ 0 h 3696"/>
                <a:gd name="T2" fmla="*/ 1072 w 1072"/>
                <a:gd name="T3" fmla="*/ 0 h 3696"/>
                <a:gd name="T4" fmla="*/ 887 w 1072"/>
                <a:gd name="T5" fmla="*/ 230 h 3696"/>
                <a:gd name="T6" fmla="*/ 887 w 1072"/>
                <a:gd name="T7" fmla="*/ 2717 h 3696"/>
                <a:gd name="T8" fmla="*/ 0 w 1072"/>
                <a:gd name="T9" fmla="*/ 3693 h 3696"/>
                <a:gd name="T10" fmla="*/ 423 w 1072"/>
                <a:gd name="T11" fmla="*/ 2717 h 3696"/>
                <a:gd name="T12" fmla="*/ 423 w 1072"/>
                <a:gd name="T13" fmla="*/ 230 h 3696"/>
                <a:gd name="T14" fmla="*/ 246 w 1072"/>
                <a:gd name="T15" fmla="*/ 0 h 3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7" name="Freeform 23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>
                <a:gd name="T0" fmla="*/ 0 w 828"/>
                <a:gd name="T1" fmla="*/ 0 h 2653"/>
                <a:gd name="T2" fmla="*/ 828 w 828"/>
                <a:gd name="T3" fmla="*/ 0 h 2653"/>
                <a:gd name="T4" fmla="*/ 645 w 828"/>
                <a:gd name="T5" fmla="*/ 235 h 2653"/>
                <a:gd name="T6" fmla="*/ 645 w 828"/>
                <a:gd name="T7" fmla="*/ 2401 h 2653"/>
                <a:gd name="T8" fmla="*/ 828 w 828"/>
                <a:gd name="T9" fmla="*/ 2653 h 2653"/>
                <a:gd name="T10" fmla="*/ 0 w 828"/>
                <a:gd name="T11" fmla="*/ 2653 h 2653"/>
                <a:gd name="T12" fmla="*/ 184 w 828"/>
                <a:gd name="T13" fmla="*/ 2401 h 2653"/>
                <a:gd name="T14" fmla="*/ 184 w 828"/>
                <a:gd name="T15" fmla="*/ 235 h 2653"/>
                <a:gd name="T16" fmla="*/ 0 w 828"/>
                <a:gd name="T17" fmla="*/ 0 h 2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8" name="Freeform 24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>
                <a:gd name="T0" fmla="*/ 161 w 1984"/>
                <a:gd name="T1" fmla="*/ 0 h 2651"/>
                <a:gd name="T2" fmla="*/ 1984 w 1984"/>
                <a:gd name="T3" fmla="*/ 0 h 2651"/>
                <a:gd name="T4" fmla="*/ 1829 w 1984"/>
                <a:gd name="T5" fmla="*/ 482 h 2651"/>
                <a:gd name="T6" fmla="*/ 1607 w 1984"/>
                <a:gd name="T7" fmla="*/ 279 h 2651"/>
                <a:gd name="T8" fmla="*/ 1229 w 1984"/>
                <a:gd name="T9" fmla="*/ 279 h 2651"/>
                <a:gd name="T10" fmla="*/ 1229 w 1984"/>
                <a:gd name="T11" fmla="*/ 2401 h 2651"/>
                <a:gd name="T12" fmla="*/ 1407 w 1984"/>
                <a:gd name="T13" fmla="*/ 2651 h 2651"/>
                <a:gd name="T14" fmla="*/ 595 w 1984"/>
                <a:gd name="T15" fmla="*/ 2651 h 2651"/>
                <a:gd name="T16" fmla="*/ 771 w 1984"/>
                <a:gd name="T17" fmla="*/ 2401 h 2651"/>
                <a:gd name="T18" fmla="*/ 771 w 1984"/>
                <a:gd name="T19" fmla="*/ 279 h 2651"/>
                <a:gd name="T20" fmla="*/ 315 w 1984"/>
                <a:gd name="T21" fmla="*/ 279 h 2651"/>
                <a:gd name="T22" fmla="*/ 0 w 1984"/>
                <a:gd name="T23" fmla="*/ 522 h 2651"/>
                <a:gd name="T24" fmla="*/ 161 w 1984"/>
                <a:gd name="T25" fmla="*/ 0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69" name="Freeform 25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>
                <a:gd name="T0" fmla="*/ 1420 w 2219"/>
                <a:gd name="T1" fmla="*/ 0 h 2693"/>
                <a:gd name="T2" fmla="*/ 2219 w 2219"/>
                <a:gd name="T3" fmla="*/ 0 h 2693"/>
                <a:gd name="T4" fmla="*/ 2048 w 2219"/>
                <a:gd name="T5" fmla="*/ 234 h 2693"/>
                <a:gd name="T6" fmla="*/ 2048 w 2219"/>
                <a:gd name="T7" fmla="*/ 1840 h 2693"/>
                <a:gd name="T8" fmla="*/ 1131 w 2219"/>
                <a:gd name="T9" fmla="*/ 2693 h 2693"/>
                <a:gd name="T10" fmla="*/ 176 w 2219"/>
                <a:gd name="T11" fmla="*/ 1840 h 2693"/>
                <a:gd name="T12" fmla="*/ 176 w 2219"/>
                <a:gd name="T13" fmla="*/ 234 h 2693"/>
                <a:gd name="T14" fmla="*/ 0 w 2219"/>
                <a:gd name="T15" fmla="*/ 0 h 2693"/>
                <a:gd name="T16" fmla="*/ 821 w 2219"/>
                <a:gd name="T17" fmla="*/ 0 h 2693"/>
                <a:gd name="T18" fmla="*/ 638 w 2219"/>
                <a:gd name="T19" fmla="*/ 234 h 2693"/>
                <a:gd name="T20" fmla="*/ 638 w 2219"/>
                <a:gd name="T21" fmla="*/ 1840 h 2693"/>
                <a:gd name="T22" fmla="*/ 1131 w 2219"/>
                <a:gd name="T23" fmla="*/ 2406 h 2693"/>
                <a:gd name="T24" fmla="*/ 1601 w 2219"/>
                <a:gd name="T25" fmla="*/ 1840 h 2693"/>
                <a:gd name="T26" fmla="*/ 1601 w 2219"/>
                <a:gd name="T27" fmla="*/ 234 h 2693"/>
                <a:gd name="T28" fmla="*/ 1420 w 2219"/>
                <a:gd name="T29" fmla="*/ 0 h 2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70" name="Freeform 26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>
                <a:gd name="T0" fmla="*/ 1427 w 2240"/>
                <a:gd name="T1" fmla="*/ 0 h 2700"/>
                <a:gd name="T2" fmla="*/ 2240 w 2240"/>
                <a:gd name="T3" fmla="*/ 0 h 2700"/>
                <a:gd name="T4" fmla="*/ 2068 w 2240"/>
                <a:gd name="T5" fmla="*/ 237 h 2700"/>
                <a:gd name="T6" fmla="*/ 2067 w 2240"/>
                <a:gd name="T7" fmla="*/ 1838 h 2700"/>
                <a:gd name="T8" fmla="*/ 1122 w 2240"/>
                <a:gd name="T9" fmla="*/ 2700 h 2700"/>
                <a:gd name="T10" fmla="*/ 166 w 2240"/>
                <a:gd name="T11" fmla="*/ 1838 h 2700"/>
                <a:gd name="T12" fmla="*/ 166 w 2240"/>
                <a:gd name="T13" fmla="*/ 237 h 2700"/>
                <a:gd name="T14" fmla="*/ 0 w 2240"/>
                <a:gd name="T15" fmla="*/ 0 h 2700"/>
                <a:gd name="T16" fmla="*/ 821 w 2240"/>
                <a:gd name="T17" fmla="*/ 0 h 2700"/>
                <a:gd name="T18" fmla="*/ 631 w 2240"/>
                <a:gd name="T19" fmla="*/ 237 h 2700"/>
                <a:gd name="T20" fmla="*/ 630 w 2240"/>
                <a:gd name="T21" fmla="*/ 1838 h 2700"/>
                <a:gd name="T22" fmla="*/ 1122 w 2240"/>
                <a:gd name="T23" fmla="*/ 2413 h 2700"/>
                <a:gd name="T24" fmla="*/ 1602 w 2240"/>
                <a:gd name="T25" fmla="*/ 1838 h 2700"/>
                <a:gd name="T26" fmla="*/ 1603 w 2240"/>
                <a:gd name="T27" fmla="*/ 237 h 2700"/>
                <a:gd name="T28" fmla="*/ 1427 w 2240"/>
                <a:gd name="T29" fmla="*/ 0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46171" name="Freeform 27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>
                <a:gd name="T0" fmla="*/ 1467 w 1707"/>
                <a:gd name="T1" fmla="*/ 479 h 2755"/>
                <a:gd name="T2" fmla="*/ 1019 w 1707"/>
                <a:gd name="T3" fmla="*/ 276 h 2755"/>
                <a:gd name="T4" fmla="*/ 504 w 1707"/>
                <a:gd name="T5" fmla="*/ 677 h 2755"/>
                <a:gd name="T6" fmla="*/ 995 w 1707"/>
                <a:gd name="T7" fmla="*/ 1174 h 2755"/>
                <a:gd name="T8" fmla="*/ 1705 w 1707"/>
                <a:gd name="T9" fmla="*/ 1974 h 2755"/>
                <a:gd name="T10" fmla="*/ 651 w 1707"/>
                <a:gd name="T11" fmla="*/ 2755 h 2755"/>
                <a:gd name="T12" fmla="*/ 155 w 1707"/>
                <a:gd name="T13" fmla="*/ 2686 h 2755"/>
                <a:gd name="T14" fmla="*/ 0 w 1707"/>
                <a:gd name="T15" fmla="*/ 2177 h 2755"/>
                <a:gd name="T16" fmla="*/ 658 w 1707"/>
                <a:gd name="T17" fmla="*/ 2466 h 2755"/>
                <a:gd name="T18" fmla="*/ 1252 w 1707"/>
                <a:gd name="T19" fmla="*/ 2030 h 2755"/>
                <a:gd name="T20" fmla="*/ 46 w 1707"/>
                <a:gd name="T21" fmla="*/ 731 h 2755"/>
                <a:gd name="T22" fmla="*/ 973 w 1707"/>
                <a:gd name="T23" fmla="*/ 0 h 2755"/>
                <a:gd name="T24" fmla="*/ 1467 w 1707"/>
                <a:gd name="T25" fmla="*/ 69 h 2755"/>
                <a:gd name="T26" fmla="*/ 1467 w 1707"/>
                <a:gd name="T27" fmla="*/ 479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646173" name="Rectangle 2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00538" y="6653213"/>
            <a:ext cx="539750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fontAlgn="base">
              <a:defRPr kumimoji="0" sz="800">
                <a:solidFill>
                  <a:schemeClr val="tx1"/>
                </a:solidFill>
                <a:latin typeface="+mn-lt"/>
              </a:defRPr>
            </a:lvl1pPr>
          </a:lstStyle>
          <a:p>
            <a:fld id="{E5C4FF1C-8F5E-4BC8-BCAF-207649A9C157}" type="slidenum">
              <a:rPr lang="de-DE" altLang="ja-JP"/>
              <a:pPr/>
              <a:t>‹#›</a:t>
            </a:fld>
            <a:endParaRPr lang="de-DE" altLang="ja-JP"/>
          </a:p>
        </p:txBody>
      </p:sp>
      <p:sp>
        <p:nvSpPr>
          <p:cNvPr id="646174" name="Rectangle 3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2725" cy="20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fontAlgn="base">
              <a:defRPr kumimoji="0"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1" r:id="rId2"/>
    <p:sldLayoutId id="2147483654" r:id="rId3"/>
    <p:sldLayoutId id="2147483656" r:id="rId4"/>
    <p:sldLayoutId id="2147483658" r:id="rId5"/>
    <p:sldLayoutId id="2147483659" r:id="rId6"/>
    <p:sldLayoutId id="2147483660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 Narrow" panose="020B060602020203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676650" algn="l"/>
        </a:tabLs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90513" indent="-290513" algn="l" defTabSz="457200" rtl="0" fontAlgn="base">
        <a:lnSpc>
          <a:spcPct val="95000"/>
        </a:lnSpc>
        <a:spcBef>
          <a:spcPct val="20000"/>
        </a:spcBef>
        <a:spcAft>
          <a:spcPct val="10000"/>
        </a:spcAft>
        <a:buClr>
          <a:srgbClr val="A30B1A"/>
        </a:buClr>
        <a:buFont typeface="Wingdings" pitchFamily="2" charset="2"/>
        <a:buChar char="n"/>
        <a:defRPr kumimoji="1" sz="2400">
          <a:solidFill>
            <a:srgbClr val="000000"/>
          </a:solidFill>
          <a:latin typeface="Arial Narrow" panose="020B0606020202030204" pitchFamily="34" charset="0"/>
          <a:ea typeface="+mn-ea"/>
          <a:cs typeface="+mn-cs"/>
        </a:defRPr>
      </a:lvl1pPr>
      <a:lvl2pPr marL="581025" indent="-242888" algn="l" defTabSz="457200" rtl="0" fontAlgn="base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Font typeface="Wingdings" pitchFamily="2" charset="2"/>
        <a:buChar char="n"/>
        <a:defRPr kumimoji="1" sz="2000">
          <a:solidFill>
            <a:srgbClr val="000000"/>
          </a:solidFill>
          <a:latin typeface="Arial Narrow" panose="020B0606020202030204" pitchFamily="34" charset="0"/>
          <a:ea typeface="+mn-ea"/>
          <a:cs typeface="+mn-cs"/>
        </a:defRPr>
      </a:lvl2pPr>
      <a:lvl3pPr marL="795338" indent="-138113" algn="l" defTabSz="457200" rtl="0" fontAlgn="base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SzPct val="100000"/>
        <a:buChar char="•"/>
        <a:defRPr kumimoji="1">
          <a:solidFill>
            <a:srgbClr val="000000"/>
          </a:solidFill>
          <a:latin typeface="Arial Narrow" panose="020B0606020202030204" pitchFamily="34" charset="0"/>
          <a:ea typeface="+mn-ea"/>
          <a:cs typeface="+mn-cs"/>
        </a:defRPr>
      </a:lvl3pPr>
      <a:lvl4pPr marL="1014413" indent="-134938" algn="l" defTabSz="457200" rtl="0" fontAlgn="base">
        <a:lnSpc>
          <a:spcPct val="95000"/>
        </a:lnSpc>
        <a:spcBef>
          <a:spcPct val="20000"/>
        </a:spcBef>
        <a:spcAft>
          <a:spcPct val="10000"/>
        </a:spcAft>
        <a:buClr>
          <a:srgbClr val="87867E"/>
        </a:buClr>
        <a:buSzPct val="100000"/>
        <a:buChar char="•"/>
        <a:defRPr kumimoji="1" sz="1600">
          <a:solidFill>
            <a:srgbClr val="000000"/>
          </a:solidFill>
          <a:latin typeface="Arial Narrow" panose="020B0606020202030204" pitchFamily="34" charset="0"/>
          <a:ea typeface="+mn-ea"/>
          <a:cs typeface="+mn-cs"/>
        </a:defRPr>
      </a:lvl4pPr>
      <a:lvl5pPr marL="2305050" indent="365125" algn="l" defTabSz="457200" rtl="0" fontAlgn="base">
        <a:spcBef>
          <a:spcPct val="0"/>
        </a:spcBef>
        <a:spcAft>
          <a:spcPct val="0"/>
        </a:spcAft>
        <a:buBlip>
          <a:blip r:embed="rId10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5pPr>
      <a:lvl6pPr marL="2762250" indent="365125" algn="l" defTabSz="457200" rtl="0" fontAlgn="base">
        <a:spcBef>
          <a:spcPct val="0"/>
        </a:spcBef>
        <a:spcAft>
          <a:spcPct val="0"/>
        </a:spcAft>
        <a:buBlip>
          <a:blip r:embed="rId10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6pPr>
      <a:lvl7pPr marL="3219450" indent="365125" algn="l" defTabSz="457200" rtl="0" fontAlgn="base">
        <a:spcBef>
          <a:spcPct val="0"/>
        </a:spcBef>
        <a:spcAft>
          <a:spcPct val="0"/>
        </a:spcAft>
        <a:buBlip>
          <a:blip r:embed="rId10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7pPr>
      <a:lvl8pPr marL="3676650" indent="365125" algn="l" defTabSz="457200" rtl="0" fontAlgn="base">
        <a:spcBef>
          <a:spcPct val="0"/>
        </a:spcBef>
        <a:spcAft>
          <a:spcPct val="0"/>
        </a:spcAft>
        <a:buBlip>
          <a:blip r:embed="rId10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8pPr>
      <a:lvl9pPr marL="4133850" indent="365125" algn="l" defTabSz="457200" rtl="0" fontAlgn="base">
        <a:spcBef>
          <a:spcPct val="0"/>
        </a:spcBef>
        <a:spcAft>
          <a:spcPct val="0"/>
        </a:spcAft>
        <a:buBlip>
          <a:blip r:embed="rId10"/>
        </a:buBlip>
        <a:defRPr kumimoji="1"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emf"/><Relationship Id="rId10" Type="http://schemas.openxmlformats.org/officeDocument/2006/relationships/image" Target="../media/image14.png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Arial Narrow" panose="020B0606020202030204" pitchFamily="34" charset="0"/>
              </a:rPr>
              <a:t>FUJITSU Views on</a:t>
            </a:r>
            <a:br>
              <a:rPr lang="en-US" altLang="zh-CN" dirty="0">
                <a:latin typeface="Arial Narrow" panose="020B0606020202030204" pitchFamily="34" charset="0"/>
              </a:rPr>
            </a:br>
            <a:r>
              <a:rPr lang="en-US" altLang="zh-CN" dirty="0" err="1">
                <a:latin typeface="Arial Narrow" panose="020B0606020202030204" pitchFamily="34" charset="0"/>
              </a:rPr>
              <a:t>Rel</a:t>
            </a:r>
            <a:r>
              <a:rPr lang="en-US" altLang="zh-CN" dirty="0">
                <a:latin typeface="Arial Narrow" panose="020B0606020202030204" pitchFamily="34" charset="0"/>
              </a:rPr>
              <a:t>-17 RAN Enhancements</a:t>
            </a:r>
            <a:endParaRPr lang="ja-JP" altLang="en-US" dirty="0">
              <a:latin typeface="Arial Narrow" panose="020B0606020202030204" pitchFamily="34" charset="0"/>
            </a:endParaRPr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sub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de-DE" altLang="ja-JP" dirty="0"/>
              <a:t>FUJITSU LIMITED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5C4FF1C-8F5E-4BC8-BCAF-207649A9C157}" type="slidenum">
              <a:rPr lang="de-DE" altLang="ja-JP" smtClean="0"/>
              <a:pPr/>
              <a:t>0</a:t>
            </a:fld>
            <a:endParaRPr lang="de-DE" altLang="ja-JP"/>
          </a:p>
        </p:txBody>
      </p:sp>
      <p:sp>
        <p:nvSpPr>
          <p:cNvPr id="6" name="テキスト ボックス 2"/>
          <p:cNvSpPr txBox="1"/>
          <p:nvPr/>
        </p:nvSpPr>
        <p:spPr>
          <a:xfrm>
            <a:off x="125432" y="356463"/>
            <a:ext cx="335059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altLang="zh-CN" dirty="0" err="1">
                <a:solidFill>
                  <a:schemeClr val="bg1"/>
                </a:solidFill>
                <a:latin typeface="Arial Narrow" panose="020B0606020202030204" pitchFamily="34" charset="0"/>
              </a:rPr>
              <a:t>3GPP</a:t>
            </a:r>
            <a:r>
              <a:rPr lang="en-GB" altLang="zh-CN" dirty="0">
                <a:solidFill>
                  <a:schemeClr val="bg1"/>
                </a:solidFill>
                <a:latin typeface="Arial Narrow" panose="020B0606020202030204" pitchFamily="34" charset="0"/>
              </a:rPr>
              <a:t> TSG RAN Meeting #</a:t>
            </a:r>
            <a:r>
              <a:rPr lang="en-GB" altLang="zh-CN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84</a:t>
            </a:r>
          </a:p>
          <a:p>
            <a:pPr algn="l"/>
            <a:r>
              <a:rPr lang="en-GB" altLang="zh-CN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Newport </a:t>
            </a:r>
            <a:r>
              <a:rPr lang="en-GB" altLang="zh-CN" dirty="0">
                <a:solidFill>
                  <a:schemeClr val="bg1"/>
                </a:solidFill>
                <a:latin typeface="Arial Narrow" panose="020B0606020202030204" pitchFamily="34" charset="0"/>
              </a:rPr>
              <a:t>Beach, USA, June 3-6, </a:t>
            </a:r>
            <a:r>
              <a:rPr lang="en-GB" altLang="zh-CN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2019</a:t>
            </a:r>
          </a:p>
          <a:p>
            <a:pPr algn="l"/>
            <a:endParaRPr lang="en-GB" altLang="zh-CN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l"/>
            <a:r>
              <a:rPr lang="en-US" altLang="zh-CN" sz="2400" dirty="0">
                <a:solidFill>
                  <a:schemeClr val="bg1"/>
                </a:solidFill>
                <a:latin typeface="Arial Narrow" panose="020B0606020202030204" pitchFamily="34" charset="0"/>
              </a:rPr>
              <a:t>RP-190955</a:t>
            </a:r>
            <a:endParaRPr lang="zh-CN" altLang="en-US" sz="2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353" y="-4810"/>
            <a:ext cx="9989532" cy="665802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859272" y="1412776"/>
            <a:ext cx="3422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SUMMARY</a:t>
            </a:r>
            <a:endParaRPr kumimoji="1" lang="zh-CN" altLang="en-US" sz="60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9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248359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89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Summary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386162" name="矩形 386161"/>
          <p:cNvSpPr/>
          <p:nvPr/>
        </p:nvSpPr>
        <p:spPr>
          <a:xfrm>
            <a:off x="251520" y="836712"/>
            <a:ext cx="8136904" cy="56166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Support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15-month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Rel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-17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The Rel-17 SIs/WIs should be carefully planned to make sure the 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scopes </a:t>
            </a:r>
            <a:r>
              <a:rPr lang="en-US" altLang="zh-CN" sz="2000" dirty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of Rel-17 SIs/WIs are able to match 15-month timeline. </a:t>
            </a:r>
            <a:endParaRPr lang="en-US" altLang="zh-CN" sz="2000" dirty="0" smtClean="0">
              <a:solidFill>
                <a:schemeClr val="dk1"/>
              </a:solidFill>
              <a:latin typeface="Arial Narrow" panose="020B0606020202030204" pitchFamily="34" charset="0"/>
              <a:ea typeface="+mn-ea"/>
            </a:endParaRP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The following </a:t>
            </a:r>
            <a:r>
              <a:rPr lang="en-US" altLang="zh-CN" sz="2000" dirty="0" err="1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SIs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/</a:t>
            </a:r>
            <a:r>
              <a:rPr lang="en-US" altLang="zh-CN" sz="2000" dirty="0" err="1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WIs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 should be approved for </a:t>
            </a:r>
            <a:r>
              <a:rPr lang="en-US" altLang="zh-CN" sz="2000" dirty="0" err="1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Rel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-17 RAN enhancements: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Continuing items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Work item of further enhancement of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MIMO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/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eMBB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Work item of further enhancement of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URLLC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/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IIoT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Work item of enhancement of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V2X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 including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non-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V2X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D2D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 scopes.</a:t>
            </a:r>
          </a:p>
          <a:p>
            <a:pPr marL="1714500" lvl="3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A study phase may be required for non-</a:t>
            </a:r>
            <a:r>
              <a:rPr lang="en-US" altLang="zh-CN" sz="2000" dirty="0" err="1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V2X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 </a:t>
            </a:r>
            <a:r>
              <a:rPr lang="en-US" altLang="zh-CN" sz="2000" dirty="0" err="1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D2D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 scopes.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Enhancement of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NR un-licensed band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New items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Study item/work item of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above 52.6 GHz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Study item/work item of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NR-</a:t>
            </a:r>
            <a:r>
              <a:rPr lang="en-US" altLang="zh-CN" sz="2000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IoT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Study item/work item of </a:t>
            </a:r>
            <a:r>
              <a:rPr lang="en-US" altLang="zh-CN" sz="2000" dirty="0">
                <a:solidFill>
                  <a:srgbClr val="FF0000"/>
                </a:solidFill>
                <a:latin typeface="Arial Narrow" panose="020B0606020202030204" pitchFamily="34" charset="0"/>
                <a:ea typeface="+mn-ea"/>
              </a:rPr>
              <a:t>NR-WLAN RAN-level integration</a:t>
            </a:r>
            <a:r>
              <a:rPr lang="en-US" altLang="zh-CN" sz="2000" dirty="0">
                <a:solidFill>
                  <a:schemeClr val="dk1"/>
                </a:solidFill>
                <a:latin typeface="Arial Narrow" panose="020B0606020202030204" pitchFamily="34" charset="0"/>
                <a:ea typeface="+mn-ea"/>
              </a:rPr>
              <a:t>.</a:t>
            </a:r>
            <a:endParaRPr lang="en-US" altLang="zh-CN" sz="2000" dirty="0" smtClean="0">
              <a:solidFill>
                <a:schemeClr val="dk1"/>
              </a:solidFill>
              <a:latin typeface="Arial Narrow" panose="020B0606020202030204" pitchFamily="34" charset="0"/>
              <a:ea typeface="+mn-ea"/>
            </a:endParaRPr>
          </a:p>
          <a:p>
            <a:pPr marL="1257300" lvl="2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dk1"/>
                </a:solidFill>
                <a:latin typeface="Arial Narrow" panose="020B0606020202030204" pitchFamily="34" charset="0"/>
              </a:rPr>
              <a:t>Study 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</a:rPr>
              <a:t>item of </a:t>
            </a:r>
            <a:r>
              <a:rPr lang="en-US" altLang="zh-CN" sz="2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support AI/ML in the RAN</a:t>
            </a:r>
            <a:r>
              <a:rPr lang="en-US" altLang="zh-CN" sz="2000" dirty="0" smtClean="0">
                <a:solidFill>
                  <a:schemeClr val="dk1"/>
                </a:solidFill>
                <a:latin typeface="Arial Narrow" panose="020B0606020202030204" pitchFamily="34" charset="0"/>
              </a:rPr>
              <a:t>.</a:t>
            </a:r>
            <a:endParaRPr lang="en-US" altLang="zh-CN" sz="2000" dirty="0" smtClean="0">
              <a:solidFill>
                <a:schemeClr val="dk1"/>
              </a:solidFill>
              <a:latin typeface="Arial Narrow" panose="020B0606020202030204" pitchFamily="34" charset="0"/>
              <a:ea typeface="+mn-ea"/>
            </a:endParaRPr>
          </a:p>
          <a:p>
            <a:pPr algn="l">
              <a:spcAft>
                <a:spcPts val="600"/>
              </a:spcAft>
            </a:pPr>
            <a:endParaRPr lang="zh-CN" altLang="en-US" sz="2000" dirty="0">
              <a:solidFill>
                <a:schemeClr val="dk1"/>
              </a:solidFill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10</a:t>
            </a:fld>
            <a:endParaRPr lang="de-DE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5C4FF1C-8F5E-4BC8-BCAF-207649A9C157}" type="slidenum">
              <a:rPr lang="de-DE" altLang="ja-JP" smtClean="0"/>
              <a:pPr/>
              <a:t>11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29765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Appendix : Details </a:t>
            </a:r>
            <a:r>
              <a:rPr lang="en-US" altLang="zh-CN" dirty="0"/>
              <a:t>of </a:t>
            </a:r>
            <a:r>
              <a:rPr lang="en-US" altLang="zh-CN" dirty="0" smtClean="0"/>
              <a:t>Proposed Potential </a:t>
            </a:r>
            <a:r>
              <a:rPr lang="en-US" altLang="zh-CN" dirty="0" err="1" smtClean="0"/>
              <a:t>SIs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WIs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5C4FF1C-8F5E-4BC8-BCAF-207649A9C157}" type="slidenum">
              <a:rPr lang="de-DE" altLang="ja-JP" smtClean="0"/>
              <a:pPr/>
              <a:t>12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255910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</a:t>
            </a:r>
            <a:r>
              <a:rPr lang="en-US" altLang="zh-CN" dirty="0" smtClean="0"/>
              <a:t>tudy item/work item </a:t>
            </a:r>
            <a:r>
              <a:rPr lang="en-US" altLang="zh-CN" dirty="0"/>
              <a:t>of beyond 52.6 </a:t>
            </a:r>
            <a:r>
              <a:rPr lang="en-US" altLang="zh-CN" dirty="0" smtClean="0"/>
              <a:t>GHz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57421" y="836712"/>
            <a:ext cx="8786813" cy="59046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ja-JP"/>
            </a:defPPr>
            <a:lvl1pPr algn="r">
              <a:spcAft>
                <a:spcPts val="600"/>
              </a:spcAft>
              <a:defRPr u="sng"/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2000" dirty="0" err="1" smtClean="0">
                <a:latin typeface="Arial Narrow" panose="020B0606020202030204" pitchFamily="34" charset="0"/>
              </a:rPr>
              <a:t>RAN1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-led </a:t>
            </a:r>
            <a:r>
              <a:rPr lang="en-US" altLang="zh-CN" sz="2000" dirty="0">
                <a:latin typeface="Arial Narrow" panose="020B0606020202030204" pitchFamily="34" charset="0"/>
              </a:rPr>
              <a:t>SI on beyond 52.6 GHz after RAN study item finishes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. This SI includes 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SI phase I: study on hardware restriction, such as phase noise distribution and PA efficiency, </a:t>
            </a:r>
            <a:r>
              <a:rPr lang="en-US" altLang="zh-CN" sz="2000" dirty="0">
                <a:latin typeface="Arial Narrow" panose="020B0606020202030204" pitchFamily="34" charset="0"/>
              </a:rPr>
              <a:t>should be carefully examined with given transmission power and bandwidth.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SI phase II: study waveform</a:t>
            </a:r>
            <a:r>
              <a:rPr lang="en-US" altLang="zh-CN" sz="2000" dirty="0">
                <a:latin typeface="Arial Narrow" panose="020B0606020202030204" pitchFamily="34" charset="0"/>
              </a:rPr>
              <a:t>/ numerology/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maximum </a:t>
            </a:r>
            <a:r>
              <a:rPr lang="en-US" altLang="zh-CN" sz="2000" dirty="0">
                <a:latin typeface="Arial Narrow" panose="020B0606020202030204" pitchFamily="34" charset="0"/>
              </a:rPr>
              <a:t>bandwidth of single carrier.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If CP-OFDM or SC-FDMA – like waveform is adopted, the design of </a:t>
            </a:r>
            <a:r>
              <a:rPr lang="en-US" altLang="zh-CN" sz="2000" dirty="0">
                <a:latin typeface="Arial Narrow" panose="020B0606020202030204" pitchFamily="34" charset="0"/>
              </a:rPr>
              <a:t>NR @FR1/FR2 should be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re-used </a:t>
            </a:r>
            <a:r>
              <a:rPr lang="en-US" altLang="zh-CN" sz="2000" dirty="0">
                <a:latin typeface="Arial Narrow" panose="020B0606020202030204" pitchFamily="34" charset="0"/>
              </a:rPr>
              <a:t>as much as possible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.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endParaRPr lang="en-US" altLang="zh-CN" sz="2000" dirty="0">
              <a:latin typeface="Arial Narrow" panose="020B0606020202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Separated </a:t>
            </a:r>
            <a:r>
              <a:rPr lang="en-US" altLang="zh-CN" sz="2000" dirty="0" err="1">
                <a:latin typeface="Arial Narrow" panose="020B0606020202030204" pitchFamily="34" charset="0"/>
              </a:rPr>
              <a:t>WIs</a:t>
            </a:r>
            <a:r>
              <a:rPr lang="en-US" altLang="zh-CN" sz="2000" dirty="0">
                <a:latin typeface="Arial Narrow" panose="020B0606020202030204" pitchFamily="34" charset="0"/>
              </a:rPr>
              <a:t> are preferred after </a:t>
            </a:r>
            <a:r>
              <a:rPr lang="en-US" altLang="zh-CN" sz="2000" dirty="0" err="1">
                <a:latin typeface="Arial Narrow" panose="020B0606020202030204" pitchFamily="34" charset="0"/>
              </a:rPr>
              <a:t>RAN1</a:t>
            </a:r>
            <a:r>
              <a:rPr lang="en-US" altLang="zh-CN" sz="2000" dirty="0">
                <a:latin typeface="Arial Narrow" panose="020B0606020202030204" pitchFamily="34" charset="0"/>
              </a:rPr>
              <a:t>-led SI finishes.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Licensed band design goes to </a:t>
            </a:r>
            <a:r>
              <a:rPr lang="en-US" altLang="zh-CN" sz="2000" dirty="0" err="1">
                <a:latin typeface="Arial Narrow" panose="020B0606020202030204" pitchFamily="34" charset="0"/>
              </a:rPr>
              <a:t>eMBB</a:t>
            </a:r>
            <a:r>
              <a:rPr lang="en-US" altLang="zh-CN" sz="2000" dirty="0">
                <a:latin typeface="Arial Narrow" panose="020B0606020202030204" pitchFamily="34" charset="0"/>
              </a:rPr>
              <a:t>/</a:t>
            </a:r>
            <a:r>
              <a:rPr lang="en-US" altLang="zh-CN" sz="2000" dirty="0" err="1">
                <a:latin typeface="Arial Narrow" panose="020B0606020202030204" pitchFamily="34" charset="0"/>
              </a:rPr>
              <a:t>MIMO</a:t>
            </a:r>
            <a:r>
              <a:rPr lang="en-US" altLang="zh-CN" sz="2000" dirty="0">
                <a:latin typeface="Arial Narrow" panose="020B0606020202030204" pitchFamily="34" charset="0"/>
              </a:rPr>
              <a:t> enhancement WI (1st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priority in </a:t>
            </a:r>
            <a:r>
              <a:rPr lang="en-US" altLang="zh-CN" sz="2000" dirty="0" err="1" smtClean="0">
                <a:latin typeface="Arial Narrow" panose="020B0606020202030204" pitchFamily="34" charset="0"/>
              </a:rPr>
              <a:t>Rel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-17)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After Licensed band design completes or later than Licensed band design (2nd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priority, maybe, after </a:t>
            </a:r>
            <a:r>
              <a:rPr lang="en-US" altLang="zh-CN" sz="2000" dirty="0" err="1" smtClean="0">
                <a:latin typeface="Arial Narrow" panose="020B0606020202030204" pitchFamily="34" charset="0"/>
              </a:rPr>
              <a:t>Rel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-17),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Un-licensed band design goes to NR-U enhancement WI.</a:t>
            </a:r>
          </a:p>
          <a:p>
            <a:pPr marL="1657350" lvl="3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To save standardization efforts in </a:t>
            </a:r>
            <a:r>
              <a:rPr lang="en-US" altLang="zh-CN" sz="2000" dirty="0" err="1">
                <a:latin typeface="Arial Narrow" panose="020B0606020202030204" pitchFamily="34" charset="0"/>
              </a:rPr>
              <a:t>WGs</a:t>
            </a:r>
            <a:r>
              <a:rPr lang="en-US" altLang="zh-CN" sz="2000" dirty="0">
                <a:latin typeface="Arial Narrow" panose="020B0606020202030204" pitchFamily="34" charset="0"/>
              </a:rPr>
              <a:t>, licensed band design should be reused as much as possible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.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Arial Narrow" panose="020B0606020202030204" pitchFamily="34" charset="0"/>
              </a:rPr>
              <a:t>IAB</a:t>
            </a:r>
            <a:r>
              <a:rPr lang="en-US" altLang="zh-CN" sz="2000" dirty="0">
                <a:latin typeface="Arial Narrow" panose="020B0606020202030204" pitchFamily="34" charset="0"/>
              </a:rPr>
              <a:t>-related design goes to </a:t>
            </a:r>
            <a:r>
              <a:rPr lang="en-US" altLang="zh-CN" sz="2000" dirty="0" err="1">
                <a:latin typeface="Arial Narrow" panose="020B0606020202030204" pitchFamily="34" charset="0"/>
              </a:rPr>
              <a:t>IAB</a:t>
            </a:r>
            <a:r>
              <a:rPr lang="en-US" altLang="zh-CN" sz="2000" dirty="0">
                <a:latin typeface="Arial Narrow" panose="020B0606020202030204" pitchFamily="34" charset="0"/>
              </a:rPr>
              <a:t> enhancement WI.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altLang="zh-CN" sz="2000" dirty="0" err="1" smtClean="0">
                <a:latin typeface="Arial Narrow" panose="020B0606020202030204" pitchFamily="34" charset="0"/>
              </a:rPr>
              <a:t>D2D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-related </a:t>
            </a:r>
            <a:r>
              <a:rPr lang="en-US" altLang="zh-CN" sz="2000" dirty="0">
                <a:latin typeface="Arial Narrow" panose="020B0606020202030204" pitchFamily="34" charset="0"/>
              </a:rPr>
              <a:t>design goes to </a:t>
            </a:r>
            <a:r>
              <a:rPr lang="en-US" altLang="zh-CN" sz="2000" dirty="0" err="1">
                <a:latin typeface="Arial Narrow" panose="020B0606020202030204" pitchFamily="34" charset="0"/>
              </a:rPr>
              <a:t>D2D</a:t>
            </a:r>
            <a:r>
              <a:rPr lang="en-US" altLang="zh-CN" sz="2000" dirty="0">
                <a:latin typeface="Arial Narrow" panose="020B0606020202030204" pitchFamily="34" charset="0"/>
              </a:rPr>
              <a:t>/</a:t>
            </a:r>
            <a:r>
              <a:rPr lang="en-US" altLang="zh-CN" sz="2000" dirty="0" err="1">
                <a:latin typeface="Arial Narrow" panose="020B0606020202030204" pitchFamily="34" charset="0"/>
              </a:rPr>
              <a:t>V2X</a:t>
            </a:r>
            <a:r>
              <a:rPr lang="en-US" altLang="zh-CN" sz="2000" dirty="0">
                <a:latin typeface="Arial Narrow" panose="020B0606020202030204" pitchFamily="34" charset="0"/>
              </a:rPr>
              <a:t> enhancement WI.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High accuracy positioning-related design goes to positioning enhancement WI.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13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191430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</a:t>
            </a:r>
            <a:r>
              <a:rPr lang="en-US" altLang="zh-CN" dirty="0" smtClean="0"/>
              <a:t>tudy item/work item of NR-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169864" y="1052736"/>
            <a:ext cx="8786813" cy="54635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ja-JP"/>
            </a:defPPr>
            <a:lvl1pPr algn="l">
              <a:spcAft>
                <a:spcPts val="600"/>
              </a:spcAft>
              <a:defRPr u="sng">
                <a:latin typeface="Arial Narrow" panose="020B0606020202030204" pitchFamily="34" charset="0"/>
              </a:defRPr>
            </a:lvl1pPr>
            <a:lvl2pPr marL="742950" lvl="1" indent="-285750" algn="l">
              <a:buFont typeface="Arial" panose="020B0604020202020204" pitchFamily="34" charset="0"/>
              <a:buChar char="•"/>
              <a:defRPr>
                <a:latin typeface="Arial Narrow" panose="020B0606020202030204" pitchFamily="34" charset="0"/>
              </a:defRPr>
            </a:lvl2pPr>
            <a:lvl3pPr marL="1200150" lvl="2" indent="-285750" algn="l">
              <a:buFont typeface="Arial" panose="020B0604020202020204" pitchFamily="34" charset="0"/>
              <a:buChar char="•"/>
              <a:defRPr>
                <a:latin typeface="Arial Narrow" panose="020B0606020202030204" pitchFamily="34" charset="0"/>
              </a:defRPr>
            </a:lvl3pPr>
            <a:lvl4pPr marL="1657350" lvl="3" indent="-285750" algn="l">
              <a:buFont typeface="Arial" panose="020B0604020202020204" pitchFamily="34" charset="0"/>
              <a:buChar char="•"/>
              <a:defRPr>
                <a:latin typeface="Arial Narrow" panose="020B0606020202030204" pitchFamily="34" charset="0"/>
              </a:defRPr>
            </a:lvl4pPr>
          </a:lstStyle>
          <a:p>
            <a:r>
              <a:rPr lang="en-US" altLang="zh-CN" sz="2000" u="none" dirty="0" err="1" smtClean="0"/>
              <a:t>RAN1</a:t>
            </a:r>
            <a:r>
              <a:rPr lang="en-US" altLang="zh-CN" sz="2000" u="none" dirty="0" smtClean="0"/>
              <a:t>-led </a:t>
            </a:r>
            <a:r>
              <a:rPr lang="en-US" altLang="zh-CN" sz="2000" u="none" dirty="0"/>
              <a:t>SI of NR-</a:t>
            </a:r>
            <a:r>
              <a:rPr lang="en-US" altLang="zh-CN" sz="2000" u="none" dirty="0" err="1"/>
              <a:t>IoT</a:t>
            </a:r>
            <a:r>
              <a:rPr lang="en-US" altLang="zh-CN" sz="2000" u="none" dirty="0"/>
              <a:t> should be supported in </a:t>
            </a:r>
            <a:r>
              <a:rPr lang="en-US" altLang="zh-CN" sz="2000" u="none" dirty="0" err="1"/>
              <a:t>Rel</a:t>
            </a:r>
            <a:r>
              <a:rPr lang="en-US" altLang="zh-CN" sz="2000" u="none" dirty="0"/>
              <a:t>-17, followed by a WI.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u="none" dirty="0"/>
              <a:t>The SI/WI should focus on </a:t>
            </a:r>
            <a:r>
              <a:rPr lang="en-US" altLang="zh-CN" sz="2000" u="none" dirty="0" err="1"/>
              <a:t>IoT</a:t>
            </a:r>
            <a:r>
              <a:rPr lang="en-US" altLang="zh-CN" sz="2000" u="none" dirty="0"/>
              <a:t> use cases between ‘</a:t>
            </a:r>
            <a:r>
              <a:rPr lang="en-US" altLang="zh-CN" sz="2000" u="none" dirty="0" err="1"/>
              <a:t>URLLC</a:t>
            </a:r>
            <a:r>
              <a:rPr lang="en-US" altLang="zh-CN" sz="2000" u="none" dirty="0"/>
              <a:t>/</a:t>
            </a:r>
            <a:r>
              <a:rPr lang="en-US" altLang="zh-CN" sz="2000" u="none" dirty="0" err="1"/>
              <a:t>TSN</a:t>
            </a:r>
            <a:r>
              <a:rPr lang="en-US" altLang="zh-CN" sz="2000" u="none" dirty="0"/>
              <a:t>’ and ‘</a:t>
            </a:r>
            <a:r>
              <a:rPr lang="en-US" altLang="zh-CN" sz="2000" u="none" dirty="0" err="1"/>
              <a:t>eMTC</a:t>
            </a:r>
            <a:r>
              <a:rPr lang="en-US" altLang="zh-CN" sz="2000" u="none" dirty="0"/>
              <a:t>/NB-</a:t>
            </a:r>
            <a:r>
              <a:rPr lang="en-US" altLang="zh-CN" sz="2000" u="none" dirty="0" err="1"/>
              <a:t>IoT</a:t>
            </a:r>
            <a:r>
              <a:rPr lang="en-US" altLang="zh-CN" sz="2000" u="none" dirty="0"/>
              <a:t>’, i.e. mid-end </a:t>
            </a:r>
            <a:r>
              <a:rPr lang="en-US" altLang="zh-CN" sz="2000" u="none" dirty="0" err="1"/>
              <a:t>IoT</a:t>
            </a:r>
            <a:r>
              <a:rPr lang="en-US" altLang="zh-CN" sz="2000" u="none" dirty="0"/>
              <a:t> devices (e.g. surveillance cameras, wearable devices etc. 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u="none" dirty="0"/>
              <a:t>Scopes of the SI includes:</a:t>
            </a:r>
          </a:p>
          <a:p>
            <a:pPr lvl="1"/>
            <a:r>
              <a:rPr lang="en-US" altLang="zh-CN" sz="2000" dirty="0"/>
              <a:t>Identify use cases and the corresponding requirements.</a:t>
            </a:r>
          </a:p>
          <a:p>
            <a:pPr lvl="1"/>
            <a:r>
              <a:rPr lang="en-US" altLang="zh-CN" sz="2000" dirty="0"/>
              <a:t>Study techniques which are able to reduce the complexity of NR 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devices compared with NR </a:t>
            </a:r>
            <a:r>
              <a:rPr lang="en-US" altLang="zh-CN" sz="2000" dirty="0" err="1"/>
              <a:t>eMBB</a:t>
            </a:r>
            <a:r>
              <a:rPr lang="en-US" altLang="zh-CN" sz="2000" dirty="0"/>
              <a:t> devices. </a:t>
            </a:r>
          </a:p>
          <a:p>
            <a:pPr lvl="1"/>
            <a:r>
              <a:rPr lang="en-US" altLang="zh-CN" sz="2000" dirty="0"/>
              <a:t>Study techniques which are able to increase the life of battery compared with NR </a:t>
            </a:r>
            <a:r>
              <a:rPr lang="en-US" altLang="zh-CN" sz="2000" dirty="0" err="1"/>
              <a:t>eMBB</a:t>
            </a:r>
            <a:r>
              <a:rPr lang="en-US" altLang="zh-CN" sz="2000" dirty="0"/>
              <a:t> devices.</a:t>
            </a:r>
          </a:p>
          <a:p>
            <a:pPr lvl="2"/>
            <a:r>
              <a:rPr lang="en-US" altLang="zh-CN" sz="2000" dirty="0"/>
              <a:t>Reduced maximum bandwidth of single carrier, e.g. </a:t>
            </a:r>
            <a:r>
              <a:rPr lang="en-US" altLang="zh-CN" sz="2000" dirty="0" err="1"/>
              <a:t>10MHz</a:t>
            </a:r>
            <a:r>
              <a:rPr lang="en-US" altLang="zh-CN" sz="2000" dirty="0"/>
              <a:t>.</a:t>
            </a:r>
          </a:p>
          <a:p>
            <a:pPr lvl="2"/>
            <a:r>
              <a:rPr lang="en-US" altLang="zh-CN" sz="2000" dirty="0"/>
              <a:t>Support data transmission in in-active mode, e.g. contention-based transmission/grant free.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14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74538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Study item/work item </a:t>
            </a:r>
            <a:r>
              <a:rPr lang="en-US" altLang="zh-CN" dirty="0" smtClean="0"/>
              <a:t>of </a:t>
            </a:r>
            <a:r>
              <a:rPr lang="en-US" altLang="ja-JP" dirty="0"/>
              <a:t>NW-RI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6" name="Rectangle 5"/>
          <p:cNvSpPr/>
          <p:nvPr/>
        </p:nvSpPr>
        <p:spPr>
          <a:xfrm>
            <a:off x="323528" y="980728"/>
            <a:ext cx="8352928" cy="47859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</a:rPr>
              <a:t>Study </a:t>
            </a:r>
            <a:r>
              <a:rPr lang="en-US" altLang="zh-CN" sz="200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</a:rPr>
              <a:t>the </a:t>
            </a:r>
            <a:r>
              <a:rPr lang="en-US" altLang="ja-JP" sz="200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</a:rPr>
              <a:t>necessary specifications needed for </a:t>
            </a: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</a:rPr>
              <a:t>NW-RI:</a:t>
            </a:r>
            <a:endParaRPr lang="en-US" altLang="ja-JP" sz="2000" dirty="0">
              <a:solidFill>
                <a:schemeClr val="tx1"/>
              </a:solidFill>
              <a:latin typeface="Arial Narrow" panose="020B0606020202030204" pitchFamily="34" charset="0"/>
              <a:ea typeface="+mn-ea"/>
            </a:endParaRP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New </a:t>
            </a:r>
            <a:r>
              <a:rPr lang="en-US" altLang="ja-JP" sz="2000" dirty="0">
                <a:solidFill>
                  <a:schemeClr val="tx1"/>
                </a:solidFill>
                <a:latin typeface="Arial Narrow" panose="020B0606020202030204" pitchFamily="34" charset="0"/>
              </a:rPr>
              <a:t>I/F for </a:t>
            </a: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integration of 5G-NR without less WLAN impact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Data</a:t>
            </a: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  <a:ea typeface="+mn-ea"/>
              </a:rPr>
              <a:t> distribution/duplication function (DDD) for high-reliability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0 loss/</a:t>
            </a:r>
            <a:r>
              <a:rPr lang="en-US" altLang="ja-JP" sz="200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ms</a:t>
            </a:r>
            <a:r>
              <a:rPr lang="en-US" altLang="ja-JP" sz="2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(OLM) mobility support</a:t>
            </a:r>
            <a:endParaRPr lang="en-US" altLang="ja-JP" sz="2000" dirty="0">
              <a:solidFill>
                <a:schemeClr val="tx1"/>
              </a:solidFill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15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39925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WIs for continuing topics in Rel-17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16" name="Rectangle 5"/>
          <p:cNvSpPr/>
          <p:nvPr/>
        </p:nvSpPr>
        <p:spPr>
          <a:xfrm>
            <a:off x="169863" y="674130"/>
            <a:ext cx="8767335" cy="606723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dirty="0" smtClean="0">
                <a:latin typeface="Arial Narrow" panose="020B0606020202030204" pitchFamily="34" charset="0"/>
              </a:rPr>
              <a:t>The work in the following areas should </a:t>
            </a:r>
            <a:r>
              <a:rPr lang="en-US" altLang="zh-CN" sz="2000" dirty="0">
                <a:latin typeface="Arial Narrow" panose="020B0606020202030204" pitchFamily="34" charset="0"/>
              </a:rPr>
              <a:t>be supported in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Rel-17,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WI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for </a:t>
            </a:r>
            <a:r>
              <a:rPr lang="en-US" altLang="zh-CN" sz="2000" dirty="0">
                <a:latin typeface="Arial Narrow" panose="020B0606020202030204" pitchFamily="34" charset="0"/>
              </a:rPr>
              <a:t>further enhancement of MIMO/</a:t>
            </a:r>
            <a:r>
              <a:rPr lang="en-US" altLang="zh-CN" sz="2000" dirty="0" err="1">
                <a:latin typeface="Arial Narrow" panose="020B0606020202030204" pitchFamily="34" charset="0"/>
              </a:rPr>
              <a:t>eMBB</a:t>
            </a:r>
            <a:r>
              <a:rPr lang="en-US" altLang="zh-CN" sz="2000" dirty="0">
                <a:latin typeface="Arial Narrow" panose="020B0606020202030204" pitchFamily="34" charset="0"/>
              </a:rPr>
              <a:t>, including 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Leftovers of </a:t>
            </a:r>
            <a:r>
              <a:rPr lang="en-US" altLang="zh-CN" sz="2000" dirty="0" err="1">
                <a:latin typeface="Arial Narrow" panose="020B0606020202030204" pitchFamily="34" charset="0"/>
              </a:rPr>
              <a:t>Rel</a:t>
            </a:r>
            <a:r>
              <a:rPr lang="en-US" altLang="zh-CN" sz="2000" dirty="0">
                <a:latin typeface="Arial Narrow" panose="020B0606020202030204" pitchFamily="34" charset="0"/>
              </a:rPr>
              <a:t>-16, i.e. multi-</a:t>
            </a:r>
            <a:r>
              <a:rPr lang="en-US" altLang="zh-CN" sz="2000" dirty="0" err="1">
                <a:latin typeface="Arial Narrow" panose="020B0606020202030204" pitchFamily="34" charset="0"/>
              </a:rPr>
              <a:t>TRP</a:t>
            </a:r>
            <a:r>
              <a:rPr lang="en-US" altLang="zh-CN" sz="2000" dirty="0">
                <a:latin typeface="Arial Narrow" panose="020B0606020202030204" pitchFamily="34" charset="0"/>
              </a:rPr>
              <a:t> transmission for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Enhancement of beam management, aiming at overhead reduction and flexibility improvement.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Arial Narrow" panose="020B0606020202030204" pitchFamily="34" charset="0"/>
              </a:rPr>
              <a:t>MIMO</a:t>
            </a:r>
            <a:r>
              <a:rPr lang="en-US" altLang="zh-CN" sz="2000" dirty="0">
                <a:latin typeface="Arial Narrow" panose="020B0606020202030204" pitchFamily="34" charset="0"/>
              </a:rPr>
              <a:t> uplink enhancement, e.g. frequency-selective precoding, improved beam management mechanism, and enhanced codebooks and control signaling for improving DL-UL reciprocity operation.</a:t>
            </a: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WI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for further </a:t>
            </a:r>
            <a:r>
              <a:rPr lang="en-US" altLang="zh-CN" sz="2000" dirty="0">
                <a:latin typeface="Arial Narrow" panose="020B0606020202030204" pitchFamily="34" charset="0"/>
              </a:rPr>
              <a:t>enhancement of URLLC/</a:t>
            </a:r>
            <a:r>
              <a:rPr lang="en-US" altLang="zh-CN" sz="2000" dirty="0" err="1">
                <a:latin typeface="Arial Narrow" panose="020B0606020202030204" pitchFamily="34" charset="0"/>
              </a:rPr>
              <a:t>IIoT</a:t>
            </a:r>
            <a:r>
              <a:rPr lang="en-US" altLang="zh-CN" sz="2000" dirty="0">
                <a:latin typeface="Arial Narrow" panose="020B0606020202030204" pitchFamily="34" charset="0"/>
              </a:rPr>
              <a:t>, including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Study/enhance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r>
              <a:rPr lang="en-US" altLang="zh-CN" sz="2000" dirty="0">
                <a:latin typeface="Arial Narrow" panose="020B0606020202030204" pitchFamily="34" charset="0"/>
              </a:rPr>
              <a:t> over </a:t>
            </a:r>
            <a:r>
              <a:rPr lang="en-US" altLang="zh-CN" sz="2000" dirty="0" err="1">
                <a:latin typeface="Arial Narrow" panose="020B0606020202030204" pitchFamily="34" charset="0"/>
              </a:rPr>
              <a:t>FR2</a:t>
            </a:r>
            <a:r>
              <a:rPr lang="en-US" altLang="zh-CN" sz="2000" dirty="0">
                <a:latin typeface="Arial Narrow" panose="020B0606020202030204" pitchFamily="34" charset="0"/>
              </a:rPr>
              <a:t> (not including multiple-</a:t>
            </a:r>
            <a:r>
              <a:rPr lang="en-US" altLang="zh-CN" sz="2000" dirty="0" err="1">
                <a:latin typeface="Arial Narrow" panose="020B0606020202030204" pitchFamily="34" charset="0"/>
              </a:rPr>
              <a:t>TRP</a:t>
            </a:r>
            <a:r>
              <a:rPr lang="en-US" altLang="zh-CN" sz="2000" dirty="0">
                <a:latin typeface="Arial Narrow" panose="020B0606020202030204" pitchFamily="34" charset="0"/>
              </a:rPr>
              <a:t> scenario).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Study/enhance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r>
              <a:rPr lang="en-US" altLang="zh-CN" sz="2000" dirty="0">
                <a:latin typeface="Arial Narrow" panose="020B0606020202030204" pitchFamily="34" charset="0"/>
              </a:rPr>
              <a:t> in </a:t>
            </a:r>
            <a:r>
              <a:rPr lang="en-US" altLang="zh-CN" sz="2000" dirty="0" err="1">
                <a:latin typeface="Arial Narrow" panose="020B0606020202030204" pitchFamily="34" charset="0"/>
              </a:rPr>
              <a:t>TDD</a:t>
            </a:r>
            <a:r>
              <a:rPr lang="en-US" altLang="zh-CN" sz="2000" dirty="0">
                <a:latin typeface="Arial Narrow" panose="020B0606020202030204" pitchFamily="34" charset="0"/>
              </a:rPr>
              <a:t> scenarios.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Enhance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r>
              <a:rPr lang="en-US" altLang="zh-CN" sz="2000" dirty="0">
                <a:latin typeface="Arial Narrow" panose="020B0606020202030204" pitchFamily="34" charset="0"/>
              </a:rPr>
              <a:t> transmission mechanism for improving </a:t>
            </a:r>
            <a:r>
              <a:rPr lang="en-US" altLang="zh-CN" sz="2000" dirty="0" err="1">
                <a:latin typeface="Arial Narrow" panose="020B0606020202030204" pitchFamily="34" charset="0"/>
              </a:rPr>
              <a:t>PHY</a:t>
            </a:r>
            <a:r>
              <a:rPr lang="en-US" altLang="zh-CN" sz="2000" dirty="0">
                <a:latin typeface="Arial Narrow" panose="020B0606020202030204" pitchFamily="34" charset="0"/>
              </a:rPr>
              <a:t> layer transmission efficiency to further increase data rates and/or number of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r>
              <a:rPr lang="en-US" altLang="zh-CN" sz="2000" dirty="0">
                <a:latin typeface="Arial Narrow" panose="020B0606020202030204" pitchFamily="34" charset="0"/>
              </a:rPr>
              <a:t> users simultaneously served by one </a:t>
            </a:r>
            <a:r>
              <a:rPr lang="en-US" altLang="zh-CN" sz="2000" dirty="0" err="1">
                <a:latin typeface="Arial Narrow" panose="020B0606020202030204" pitchFamily="34" charset="0"/>
              </a:rPr>
              <a:t>gNB</a:t>
            </a:r>
            <a:r>
              <a:rPr lang="en-US" altLang="zh-CN" sz="2000" dirty="0">
                <a:latin typeface="Arial Narrow" panose="020B0606020202030204" pitchFamily="34" charset="0"/>
              </a:rPr>
              <a:t>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Increase the efficiency of the coexistence scenario of </a:t>
            </a:r>
            <a:r>
              <a:rPr lang="en-US" altLang="zh-CN" sz="2000" dirty="0" err="1">
                <a:latin typeface="Arial Narrow" panose="020B0606020202030204" pitchFamily="34" charset="0"/>
              </a:rPr>
              <a:t>URLLC</a:t>
            </a:r>
            <a:r>
              <a:rPr lang="en-US" altLang="zh-CN" sz="2000" dirty="0">
                <a:latin typeface="Arial Narrow" panose="020B0606020202030204" pitchFamily="34" charset="0"/>
              </a:rPr>
              <a:t>/</a:t>
            </a:r>
            <a:r>
              <a:rPr lang="en-US" altLang="zh-CN" sz="2000" dirty="0" err="1">
                <a:latin typeface="Arial Narrow" panose="020B0606020202030204" pitchFamily="34" charset="0"/>
              </a:rPr>
              <a:t>IIoT</a:t>
            </a:r>
            <a:r>
              <a:rPr lang="en-US" altLang="zh-CN" sz="2000" dirty="0">
                <a:latin typeface="Arial Narrow" panose="020B0606020202030204" pitchFamily="34" charset="0"/>
              </a:rPr>
              <a:t> traffic and </a:t>
            </a:r>
            <a:r>
              <a:rPr lang="en-US" altLang="zh-CN" sz="2000" dirty="0" err="1">
                <a:latin typeface="Arial Narrow" panose="020B0606020202030204" pitchFamily="34" charset="0"/>
              </a:rPr>
              <a:t>eMBB</a:t>
            </a:r>
            <a:r>
              <a:rPr lang="en-US" altLang="zh-CN" sz="2000" dirty="0">
                <a:latin typeface="Arial Narrow" panose="020B0606020202030204" pitchFamily="34" charset="0"/>
              </a:rPr>
              <a:t> traffic.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Leftovers of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Rel-16 (if any).</a:t>
            </a:r>
            <a:endParaRPr lang="en-US" altLang="zh-CN" sz="2000" dirty="0">
              <a:latin typeface="Arial Narrow" panose="020B0606020202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16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30202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WIs for continuing topics in Rel-17 (</a:t>
            </a:r>
            <a:r>
              <a:rPr lang="en-US" altLang="zh-CN" dirty="0" err="1" smtClean="0"/>
              <a:t>Cont</a:t>
            </a:r>
            <a:r>
              <a:rPr lang="en-US" altLang="zh-CN" dirty="0" smtClean="0"/>
              <a:t>’)</a:t>
            </a:r>
            <a:endParaRPr lang="zh-CN" altLang="en-US" dirty="0"/>
          </a:p>
        </p:txBody>
      </p:sp>
      <p:sp>
        <p:nvSpPr>
          <p:cNvPr id="16" name="Rectangle 5"/>
          <p:cNvSpPr/>
          <p:nvPr/>
        </p:nvSpPr>
        <p:spPr>
          <a:xfrm>
            <a:off x="179512" y="980728"/>
            <a:ext cx="8784976" cy="47859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dirty="0" smtClean="0">
                <a:latin typeface="Arial Narrow" panose="020B0606020202030204" pitchFamily="34" charset="0"/>
              </a:rPr>
              <a:t>The work in the following area should </a:t>
            </a:r>
            <a:r>
              <a:rPr lang="en-US" altLang="zh-CN" sz="2000" dirty="0">
                <a:latin typeface="Arial Narrow" panose="020B0606020202030204" pitchFamily="34" charset="0"/>
              </a:rPr>
              <a:t>be supported in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Rel-17: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WI for </a:t>
            </a:r>
            <a:r>
              <a:rPr lang="en-US" altLang="zh-CN" sz="2000" dirty="0">
                <a:latin typeface="Arial Narrow" panose="020B0606020202030204" pitchFamily="34" charset="0"/>
              </a:rPr>
              <a:t>NR-U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enhancement, including 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Optimize the performance when NR-U </a:t>
            </a:r>
            <a:r>
              <a:rPr lang="en-US" altLang="zh-CN" sz="2000" dirty="0" err="1">
                <a:latin typeface="Arial Narrow" panose="020B0606020202030204" pitchFamily="34" charset="0"/>
              </a:rPr>
              <a:t>gNBs</a:t>
            </a:r>
            <a:r>
              <a:rPr lang="en-US" altLang="zh-CN" sz="2000" dirty="0">
                <a:latin typeface="Arial Narrow" panose="020B0606020202030204" pitchFamily="34" charset="0"/>
              </a:rPr>
              <a:t> are deployed in a standalone mode.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Support NR-U </a:t>
            </a:r>
            <a:r>
              <a:rPr lang="en-US" altLang="zh-CN" sz="2000" dirty="0" err="1">
                <a:latin typeface="Arial Narrow" panose="020B0606020202030204" pitchFamily="34" charset="0"/>
              </a:rPr>
              <a:t>gNB</a:t>
            </a:r>
            <a:r>
              <a:rPr lang="en-US" altLang="zh-CN" sz="2000" dirty="0">
                <a:latin typeface="Arial Narrow" panose="020B0606020202030204" pitchFamily="34" charset="0"/>
              </a:rPr>
              <a:t> works as a master </a:t>
            </a:r>
            <a:r>
              <a:rPr lang="en-US" altLang="zh-CN" sz="2000" dirty="0" err="1">
                <a:latin typeface="Arial Narrow" panose="020B0606020202030204" pitchFamily="34" charset="0"/>
              </a:rPr>
              <a:t>gNB</a:t>
            </a:r>
            <a:r>
              <a:rPr lang="en-US" altLang="zh-CN" sz="2000" dirty="0">
                <a:latin typeface="Arial Narrow" panose="020B0606020202030204" pitchFamily="34" charset="0"/>
              </a:rPr>
              <a:t>. 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Optimize NR-U from the point of view to utilize NR-U carrier provide </a:t>
            </a:r>
            <a:r>
              <a:rPr lang="en-US" altLang="zh-CN" sz="2000" dirty="0" err="1">
                <a:latin typeface="Arial Narrow" panose="020B0606020202030204" pitchFamily="34" charset="0"/>
              </a:rPr>
              <a:t>IoT</a:t>
            </a:r>
            <a:r>
              <a:rPr lang="en-US" altLang="zh-CN" sz="2000" dirty="0">
                <a:latin typeface="Arial Narrow" panose="020B0606020202030204" pitchFamily="34" charset="0"/>
              </a:rPr>
              <a:t>/vertical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services.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Rel-16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leftovers (if any).</a:t>
            </a:r>
            <a:endParaRPr lang="en-US" altLang="zh-CN" sz="2000" dirty="0">
              <a:latin typeface="Arial Narrow" panose="020B0606020202030204" pitchFamily="34" charset="0"/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Possibly extend </a:t>
            </a:r>
            <a:r>
              <a:rPr lang="en-US" altLang="zh-CN" sz="2000" dirty="0">
                <a:latin typeface="Arial Narrow" panose="020B0606020202030204" pitchFamily="34" charset="0"/>
              </a:rPr>
              <a:t>NR-U to the band beyond 52.6 GHz (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after SI(s) for </a:t>
            </a:r>
            <a:r>
              <a:rPr lang="en-US" altLang="zh-CN" sz="2000" dirty="0">
                <a:latin typeface="Arial Narrow" panose="020B0606020202030204" pitchFamily="34" charset="0"/>
              </a:rPr>
              <a:t>beyond 52.6GHz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).</a:t>
            </a:r>
          </a:p>
          <a:p>
            <a:pPr marL="285750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 Narrow" panose="020B0606020202030204" pitchFamily="34" charset="0"/>
              </a:rPr>
              <a:t>SI/WI for </a:t>
            </a:r>
            <a:r>
              <a:rPr lang="en-US" altLang="zh-CN" sz="2000" dirty="0">
                <a:latin typeface="Arial Narrow" panose="020B0606020202030204" pitchFamily="34" charset="0"/>
              </a:rPr>
              <a:t>enhancement of V2X (D2D), including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Enhance </a:t>
            </a:r>
            <a:r>
              <a:rPr lang="en-US" altLang="zh-CN" sz="2000" dirty="0" err="1">
                <a:latin typeface="Arial Narrow" panose="020B0606020202030204" pitchFamily="34" charset="0"/>
              </a:rPr>
              <a:t>V2X</a:t>
            </a:r>
            <a:r>
              <a:rPr lang="en-US" altLang="zh-CN" sz="2000" dirty="0">
                <a:latin typeface="Arial Narrow" panose="020B0606020202030204" pitchFamily="34" charset="0"/>
              </a:rPr>
              <a:t> to increase the reliability, latency, transmission efficiency of </a:t>
            </a:r>
            <a:r>
              <a:rPr lang="en-US" altLang="zh-CN" sz="2000" dirty="0" err="1">
                <a:latin typeface="Arial Narrow" panose="020B0606020202030204" pitchFamily="34" charset="0"/>
              </a:rPr>
              <a:t>Rel</a:t>
            </a:r>
            <a:r>
              <a:rPr lang="en-US" altLang="zh-CN" sz="2000" dirty="0">
                <a:latin typeface="Arial Narrow" panose="020B0606020202030204" pitchFamily="34" charset="0"/>
              </a:rPr>
              <a:t>-16 </a:t>
            </a:r>
            <a:r>
              <a:rPr lang="en-US" altLang="zh-CN" sz="2000" dirty="0" err="1">
                <a:latin typeface="Arial Narrow" panose="020B0606020202030204" pitchFamily="34" charset="0"/>
              </a:rPr>
              <a:t>sidelink</a:t>
            </a:r>
            <a:r>
              <a:rPr lang="en-US" altLang="zh-CN" sz="2000" dirty="0">
                <a:latin typeface="Arial Narrow" panose="020B0606020202030204" pitchFamily="34" charset="0"/>
              </a:rPr>
              <a:t>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 Narrow" panose="020B0606020202030204" pitchFamily="34" charset="0"/>
              </a:rPr>
              <a:t>Further develop Rel-16 </a:t>
            </a:r>
            <a:r>
              <a:rPr lang="en-US" altLang="zh-CN" sz="2000" dirty="0" err="1" smtClean="0">
                <a:latin typeface="Arial Narrow" panose="020B0606020202030204" pitchFamily="34" charset="0"/>
              </a:rPr>
              <a:t>sidelink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 </a:t>
            </a:r>
            <a:r>
              <a:rPr lang="en-US" altLang="zh-CN" sz="2000" dirty="0">
                <a:latin typeface="Arial Narrow" panose="020B0606020202030204" pitchFamily="34" charset="0"/>
              </a:rPr>
              <a:t>to support </a:t>
            </a:r>
            <a:r>
              <a:rPr lang="en-US" altLang="zh-CN" sz="2000" dirty="0" smtClean="0">
                <a:latin typeface="Arial Narrow" panose="020B0606020202030204" pitchFamily="34" charset="0"/>
              </a:rPr>
              <a:t>other D2D services not based on V2X, </a:t>
            </a:r>
            <a:r>
              <a:rPr lang="en-US" altLang="zh-CN" sz="2000" dirty="0">
                <a:latin typeface="Arial Narrow" panose="020B0606020202030204" pitchFamily="34" charset="0"/>
              </a:rPr>
              <a:t>e.g. public safety.</a:t>
            </a:r>
          </a:p>
        </p:txBody>
      </p:sp>
    </p:spTree>
    <p:extLst>
      <p:ext uri="{BB962C8B-B14F-4D97-AF65-F5344CB8AC3E}">
        <p14:creationId xmlns:p14="http://schemas.microsoft.com/office/powerpoint/2010/main" val="132999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Timeline of Rel-17</a:t>
            </a:r>
            <a:endParaRPr lang="zh-CN" altLang="en-US" dirty="0"/>
          </a:p>
        </p:txBody>
      </p:sp>
      <p:sp>
        <p:nvSpPr>
          <p:cNvPr id="55" name="页脚占位符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grpSp>
        <p:nvGrpSpPr>
          <p:cNvPr id="10" name="组合 9"/>
          <p:cNvGrpSpPr/>
          <p:nvPr/>
        </p:nvGrpSpPr>
        <p:grpSpPr>
          <a:xfrm>
            <a:off x="286638" y="1152571"/>
            <a:ext cx="8570725" cy="383242"/>
            <a:chOff x="450603" y="1344701"/>
            <a:chExt cx="11427633" cy="510989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450603" y="1344701"/>
              <a:ext cx="3758581" cy="5109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non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ctr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dirty="0">
                  <a:solidFill>
                    <a:schemeClr val="bg1"/>
                  </a:solidFill>
                  <a:latin typeface="Arial Narrow" panose="020B0606020202030204" pitchFamily="34" charset="0"/>
                  <a:ea typeface="SimHei" pitchFamily="49" charset="-122"/>
                </a:rPr>
                <a:t>2019</a:t>
              </a:r>
              <a:endParaRPr kumimoji="1" lang="zh-CN" altLang="en-US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 bwMode="auto">
            <a:xfrm>
              <a:off x="4285129" y="1344701"/>
              <a:ext cx="3758581" cy="5109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ctr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dirty="0">
                  <a:solidFill>
                    <a:schemeClr val="bg1"/>
                  </a:solidFill>
                  <a:latin typeface="Arial Narrow" panose="020B0606020202030204" pitchFamily="34" charset="0"/>
                  <a:ea typeface="SimHei" pitchFamily="49" charset="-122"/>
                </a:rPr>
                <a:t>2020</a:t>
              </a:r>
              <a:endParaRPr kumimoji="1" lang="zh-CN" altLang="en-US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8119655" y="1344701"/>
              <a:ext cx="3758581" cy="510989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ctr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dirty="0">
                  <a:solidFill>
                    <a:schemeClr val="bg1"/>
                  </a:solidFill>
                  <a:latin typeface="Arial Narrow" panose="020B0606020202030204" pitchFamily="34" charset="0"/>
                  <a:ea typeface="SimHei" pitchFamily="49" charset="-122"/>
                </a:rPr>
                <a:t>2021</a:t>
              </a:r>
              <a:endParaRPr kumimoji="1" lang="zh-CN" altLang="en-US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0086" y="1945950"/>
            <a:ext cx="8557277" cy="2823883"/>
            <a:chOff x="400114" y="2402539"/>
            <a:chExt cx="11409703" cy="3765177"/>
          </a:xfrm>
        </p:grpSpPr>
        <p:cxnSp>
          <p:nvCxnSpPr>
            <p:cNvPr id="9" name="直接连接符 8"/>
            <p:cNvCxnSpPr/>
            <p:nvPr/>
          </p:nvCxnSpPr>
          <p:spPr bwMode="auto">
            <a:xfrm>
              <a:off x="400114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 bwMode="auto">
            <a:xfrm>
              <a:off x="4177553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 bwMode="auto">
            <a:xfrm>
              <a:off x="8024341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 bwMode="auto">
            <a:xfrm>
              <a:off x="11809817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 bwMode="auto">
            <a:xfrm>
              <a:off x="2288834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 bwMode="auto">
            <a:xfrm>
              <a:off x="3233194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 bwMode="auto">
            <a:xfrm>
              <a:off x="1344474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 bwMode="auto">
            <a:xfrm>
              <a:off x="6100947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>
              <a:off x="7062644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5139250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 bwMode="auto">
            <a:xfrm>
              <a:off x="9917079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 bwMode="auto">
            <a:xfrm>
              <a:off x="10863448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 bwMode="auto">
            <a:xfrm>
              <a:off x="8970710" y="2402539"/>
              <a:ext cx="0" cy="3765177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3" name="五边形 22"/>
          <p:cNvSpPr/>
          <p:nvPr/>
        </p:nvSpPr>
        <p:spPr bwMode="auto">
          <a:xfrm>
            <a:off x="-201753" y="1764415"/>
            <a:ext cx="1208603" cy="180000"/>
          </a:xfrm>
          <a:prstGeom prst="homePlat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Rel</a:t>
            </a:r>
            <a:r>
              <a:rPr kumimoji="1" lang="en-US" altLang="zh-CN" sz="1400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-15</a:t>
            </a:r>
            <a:endParaRPr kumimoji="1" lang="zh-CN" altLang="en-US" sz="1400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5" name="燕尾形 24"/>
          <p:cNvSpPr/>
          <p:nvPr/>
        </p:nvSpPr>
        <p:spPr bwMode="auto">
          <a:xfrm>
            <a:off x="3232710" y="3407023"/>
            <a:ext cx="3495322" cy="288000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600" b="1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RAN1</a:t>
            </a:r>
            <a:endParaRPr kumimoji="1" lang="zh-CN" altLang="en-US" sz="1600" b="1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3135794" y="3342939"/>
            <a:ext cx="4292377" cy="752907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8" name="燕尾形 27"/>
          <p:cNvSpPr/>
          <p:nvPr/>
        </p:nvSpPr>
        <p:spPr bwMode="auto">
          <a:xfrm>
            <a:off x="3979009" y="3742466"/>
            <a:ext cx="3458801" cy="288000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600" b="1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RAN2</a:t>
            </a:r>
            <a:r>
              <a:rPr kumimoji="1" lang="en-US" altLang="zh-CN" sz="1600" b="1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 / </a:t>
            </a:r>
            <a:r>
              <a:rPr kumimoji="1" lang="en-US" altLang="zh-CN" sz="1600" b="1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RAN3</a:t>
            </a:r>
            <a:endParaRPr kumimoji="1" lang="zh-CN" altLang="en-US" sz="1600" b="1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30" name="十字星 29"/>
          <p:cNvSpPr/>
          <p:nvPr/>
        </p:nvSpPr>
        <p:spPr bwMode="auto">
          <a:xfrm>
            <a:off x="8047723" y="3763979"/>
            <a:ext cx="216000" cy="216000"/>
          </a:xfrm>
          <a:prstGeom prst="star4">
            <a:avLst>
              <a:gd name="adj" fmla="val 1544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42271" y="3429000"/>
            <a:ext cx="1096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Rel</a:t>
            </a:r>
            <a:r>
              <a:rPr lang="en-US" altLang="zh-CN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-17 </a:t>
            </a:r>
            <a:r>
              <a:rPr lang="en-US" altLang="zh-CN" sz="14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ASN.1</a:t>
            </a:r>
            <a:endParaRPr lang="en-US" altLang="zh-CN" sz="1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五边形 36"/>
          <p:cNvSpPr/>
          <p:nvPr/>
        </p:nvSpPr>
        <p:spPr bwMode="auto">
          <a:xfrm>
            <a:off x="-168089" y="2384293"/>
            <a:ext cx="3294000" cy="180000"/>
          </a:xfrm>
          <a:prstGeom prst="homePlat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RAN1</a:t>
            </a:r>
            <a:endParaRPr kumimoji="1" lang="zh-CN" altLang="en-US" sz="1400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-201752" y="2289645"/>
            <a:ext cx="4053388" cy="570294"/>
          </a:xfrm>
          <a:prstGeom prst="roundRect">
            <a:avLst/>
          </a:prstGeom>
          <a:noFill/>
          <a:ln w="1270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39" name="五边形 38"/>
          <p:cNvSpPr/>
          <p:nvPr/>
        </p:nvSpPr>
        <p:spPr bwMode="auto">
          <a:xfrm>
            <a:off x="-177278" y="2604813"/>
            <a:ext cx="4023000" cy="180000"/>
          </a:xfrm>
          <a:prstGeom prst="homePlat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RAN2</a:t>
            </a:r>
            <a:r>
              <a:rPr kumimoji="1" lang="en-US" altLang="zh-CN" sz="1400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 / </a:t>
            </a: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RAN3</a:t>
            </a:r>
            <a:endParaRPr kumimoji="1" lang="zh-CN" altLang="en-US" sz="1400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35" name="十字星 34"/>
          <p:cNvSpPr/>
          <p:nvPr/>
        </p:nvSpPr>
        <p:spPr bwMode="auto">
          <a:xfrm>
            <a:off x="4469737" y="2560216"/>
            <a:ext cx="216000" cy="216000"/>
          </a:xfrm>
          <a:prstGeom prst="star4">
            <a:avLst>
              <a:gd name="adj" fmla="val 1544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66074" y="2257127"/>
            <a:ext cx="107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050" b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altLang="zh-CN" sz="1400" b="0" dirty="0" err="1" smtClean="0">
                <a:solidFill>
                  <a:schemeClr val="tx1"/>
                </a:solidFill>
              </a:rPr>
              <a:t>Rel</a:t>
            </a:r>
            <a:r>
              <a:rPr lang="en-US" altLang="zh-CN" sz="1400" b="0" dirty="0" smtClean="0">
                <a:solidFill>
                  <a:schemeClr val="tx1"/>
                </a:solidFill>
              </a:rPr>
              <a:t>-16 </a:t>
            </a:r>
            <a:r>
              <a:rPr lang="en-US" altLang="zh-CN" sz="1400" b="0" dirty="0" err="1" smtClean="0">
                <a:solidFill>
                  <a:schemeClr val="tx1"/>
                </a:solidFill>
              </a:rPr>
              <a:t>ASN.1</a:t>
            </a:r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41" name="十字星 40"/>
          <p:cNvSpPr/>
          <p:nvPr/>
        </p:nvSpPr>
        <p:spPr bwMode="auto">
          <a:xfrm>
            <a:off x="1605263" y="1779130"/>
            <a:ext cx="216000" cy="216000"/>
          </a:xfrm>
          <a:prstGeom prst="star4">
            <a:avLst>
              <a:gd name="adj" fmla="val 1544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581" y="1537047"/>
            <a:ext cx="1266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050" b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altLang="zh-CN" sz="1400" b="0" dirty="0">
                <a:solidFill>
                  <a:schemeClr val="tx1"/>
                </a:solidFill>
              </a:rPr>
              <a:t>Late drop </a:t>
            </a:r>
            <a:r>
              <a:rPr lang="en-US" altLang="zh-CN" sz="1400" b="0" dirty="0" err="1">
                <a:solidFill>
                  <a:schemeClr val="tx1"/>
                </a:solidFill>
              </a:rPr>
              <a:t>ASN.1</a:t>
            </a:r>
            <a:endParaRPr lang="en-US" altLang="zh-CN" sz="1400" b="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9552" y="2036280"/>
            <a:ext cx="10791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solidFill>
                  <a:schemeClr val="tx1"/>
                </a:solidFill>
                <a:latin typeface="Arial Narrow" panose="020B0606020202030204" pitchFamily="34" charset="0"/>
                <a:ea typeface="SimHei" pitchFamily="49" charset="-122"/>
              </a:rPr>
              <a:t> Release 16</a:t>
            </a:r>
            <a:endParaRPr lang="zh-CN" altLang="en-US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96131" y="3038951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b="1" dirty="0">
                <a:solidFill>
                  <a:schemeClr val="tx1"/>
                </a:solidFill>
                <a:latin typeface="Arial Narrow" panose="020B0606020202030204" pitchFamily="34" charset="0"/>
                <a:ea typeface="SimHei" pitchFamily="49" charset="-122"/>
              </a:rPr>
              <a:t>Release 17</a:t>
            </a:r>
            <a:endParaRPr kumimoji="1" lang="zh-CN" altLang="en-US" b="1" dirty="0">
              <a:solidFill>
                <a:schemeClr val="tx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45" name="燕尾形 44"/>
          <p:cNvSpPr/>
          <p:nvPr/>
        </p:nvSpPr>
        <p:spPr bwMode="auto">
          <a:xfrm>
            <a:off x="6739529" y="4584208"/>
            <a:ext cx="2545666" cy="180000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RAN1</a:t>
            </a:r>
            <a:endParaRPr kumimoji="1" lang="zh-CN" altLang="en-US" sz="1400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46" name="燕尾形 45"/>
          <p:cNvSpPr/>
          <p:nvPr/>
        </p:nvSpPr>
        <p:spPr bwMode="auto">
          <a:xfrm>
            <a:off x="7415590" y="4803009"/>
            <a:ext cx="1917000" cy="180000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RAN2</a:t>
            </a:r>
            <a:r>
              <a:rPr kumimoji="1" lang="en-US" altLang="zh-CN" sz="1400" dirty="0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 / </a:t>
            </a:r>
            <a:r>
              <a:rPr kumimoji="1" lang="en-US" altLang="zh-CN" sz="1400" dirty="0" err="1">
                <a:solidFill>
                  <a:schemeClr val="bg1"/>
                </a:solidFill>
                <a:latin typeface="Arial Narrow" panose="020B0606020202030204" pitchFamily="34" charset="0"/>
                <a:ea typeface="SimHei" pitchFamily="49" charset="-122"/>
              </a:rPr>
              <a:t>RAN3</a:t>
            </a:r>
            <a:endParaRPr kumimoji="1" lang="zh-CN" altLang="en-US" sz="1400" dirty="0">
              <a:solidFill>
                <a:schemeClr val="bg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47" name="圆角矩形 46"/>
          <p:cNvSpPr/>
          <p:nvPr/>
        </p:nvSpPr>
        <p:spPr bwMode="auto">
          <a:xfrm>
            <a:off x="6716537" y="4536003"/>
            <a:ext cx="2860242" cy="495659"/>
          </a:xfrm>
          <a:prstGeom prst="roundRect">
            <a:avLst/>
          </a:prstGeom>
          <a:noFill/>
          <a:ln w="1270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99780" y="4277906"/>
            <a:ext cx="10326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600" dirty="0">
                <a:solidFill>
                  <a:schemeClr val="tx1"/>
                </a:solidFill>
                <a:latin typeface="Arial Narrow" panose="020B0606020202030204" pitchFamily="34" charset="0"/>
                <a:ea typeface="SimHei" pitchFamily="49" charset="-122"/>
              </a:rPr>
              <a:t>Release 18</a:t>
            </a:r>
            <a:endParaRPr kumimoji="1" lang="zh-CN" altLang="en-US" sz="1600" dirty="0">
              <a:solidFill>
                <a:schemeClr val="tx1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133165" y="5769783"/>
            <a:ext cx="3158112" cy="47981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Support </a:t>
            </a:r>
            <a:r>
              <a:rPr lang="en-US" altLang="zh-CN" sz="2400" dirty="0">
                <a:solidFill>
                  <a:schemeClr val="accent1"/>
                </a:solidFill>
                <a:latin typeface="Arial Narrow" panose="020B0606020202030204" pitchFamily="34" charset="0"/>
              </a:rPr>
              <a:t>15-month </a:t>
            </a:r>
            <a:r>
              <a:rPr lang="en-US" altLang="zh-CN" sz="2400" dirty="0" err="1" smtClean="0">
                <a:solidFill>
                  <a:schemeClr val="accent1"/>
                </a:solidFill>
                <a:latin typeface="Arial Narrow" panose="020B0606020202030204" pitchFamily="34" charset="0"/>
              </a:rPr>
              <a:t>Rel</a:t>
            </a:r>
            <a:r>
              <a:rPr lang="en-US" altLang="zh-CN" sz="2400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-17.</a:t>
            </a:r>
          </a:p>
        </p:txBody>
      </p:sp>
      <p:pic>
        <p:nvPicPr>
          <p:cNvPr id="52" name="Picture 3">
            <a:extLst>
              <a:ext uri="{FF2B5EF4-FFF2-40B4-BE49-F238E27FC236}">
                <a16:creationId xmlns:a16="http://schemas.microsoft.com/office/drawing/2014/main" xmlns="" id="{1236D1EF-629F-AF4B-9E5B-C47F16581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5146" y="3863178"/>
            <a:ext cx="4508535" cy="2790035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1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32620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FUJITSU views on </a:t>
            </a:r>
            <a:r>
              <a:rPr lang="en-US" altLang="zh-CN" dirty="0" err="1" smtClean="0"/>
              <a:t>Rel</a:t>
            </a:r>
            <a:r>
              <a:rPr lang="en-US" altLang="zh-CN" dirty="0" smtClean="0"/>
              <a:t>-17</a:t>
            </a: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cxnSp>
        <p:nvCxnSpPr>
          <p:cNvPr id="12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>
            <a:off x="539552" y="3861048"/>
            <a:ext cx="792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 rot="16200000">
            <a:off x="2052000" y="3789320"/>
            <a:ext cx="504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323528" y="928097"/>
            <a:ext cx="2449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Continuing items </a:t>
            </a:r>
            <a:endParaRPr lang="en-US" sz="2400" b="1" baseline="30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22" name="Picture 1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7242" y="1848770"/>
            <a:ext cx="364500" cy="472500"/>
          </a:xfrm>
          <a:prstGeom prst="rect">
            <a:avLst/>
          </a:prstGeom>
        </p:spPr>
      </p:pic>
      <p:pic>
        <p:nvPicPr>
          <p:cNvPr id="24" name="Picture 1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0097" y="1848770"/>
            <a:ext cx="486000" cy="445500"/>
          </a:xfrm>
          <a:prstGeom prst="rect">
            <a:avLst/>
          </a:prstGeom>
        </p:spPr>
      </p:pic>
      <p:pic>
        <p:nvPicPr>
          <p:cNvPr id="25" name="Picture 13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0097" y="2845357"/>
            <a:ext cx="459000" cy="459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06612" y="2348880"/>
            <a:ext cx="3533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spcBef>
                <a:spcPts val="600"/>
              </a:spcBef>
            </a:pPr>
            <a:r>
              <a:rPr lang="en-US" altLang="zh-CN" u="sng" dirty="0" err="1" smtClean="0">
                <a:latin typeface="Arial Narrow" panose="020B0606020202030204" pitchFamily="34" charset="0"/>
              </a:rPr>
              <a:t>MIMO</a:t>
            </a:r>
            <a:r>
              <a:rPr lang="en-US" altLang="zh-CN" u="sng" dirty="0" smtClean="0">
                <a:latin typeface="Arial Narrow" panose="020B0606020202030204" pitchFamily="34" charset="0"/>
              </a:rPr>
              <a:t>/</a:t>
            </a:r>
            <a:r>
              <a:rPr lang="en-US" altLang="zh-CN" u="sng" dirty="0" err="1" smtClean="0">
                <a:latin typeface="Arial Narrow" panose="020B0606020202030204" pitchFamily="34" charset="0"/>
              </a:rPr>
              <a:t>eMBB</a:t>
            </a:r>
            <a:r>
              <a:rPr lang="en-US" altLang="zh-CN" dirty="0" smtClean="0">
                <a:latin typeface="Arial Narrow" panose="020B0606020202030204" pitchFamily="34" charset="0"/>
              </a:rPr>
              <a:t>    |    </a:t>
            </a:r>
            <a:r>
              <a:rPr lang="en-US" altLang="zh-CN" u="sng" dirty="0" smtClean="0">
                <a:latin typeface="Arial Narrow" panose="020B0606020202030204" pitchFamily="34" charset="0"/>
              </a:rPr>
              <a:t>NR Unlicensed band </a:t>
            </a:r>
            <a:endParaRPr lang="zh-CN" altLang="en-US" u="sng" dirty="0">
              <a:latin typeface="Arial Narrow" panose="020B0606020202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5955" y="331609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spcBef>
                <a:spcPts val="600"/>
              </a:spcBef>
            </a:pPr>
            <a:r>
              <a:rPr lang="en-US" altLang="zh-CN" u="sng" dirty="0" err="1" smtClean="0">
                <a:latin typeface="Arial Narrow" panose="020B0606020202030204" pitchFamily="34" charset="0"/>
              </a:rPr>
              <a:t>V2X</a:t>
            </a:r>
            <a:r>
              <a:rPr lang="en-US" altLang="zh-CN" dirty="0" smtClean="0">
                <a:latin typeface="Arial Narrow" panose="020B0606020202030204" pitchFamily="34" charset="0"/>
              </a:rPr>
              <a:t>           |      </a:t>
            </a:r>
            <a:r>
              <a:rPr lang="en-US" altLang="zh-CN" u="sng" dirty="0" err="1" smtClean="0">
                <a:latin typeface="Arial Narrow" panose="020B0606020202030204" pitchFamily="34" charset="0"/>
              </a:rPr>
              <a:t>URLLC</a:t>
            </a:r>
            <a:r>
              <a:rPr lang="en-US" altLang="zh-CN" u="sng" dirty="0" smtClean="0">
                <a:latin typeface="Arial Narrow" panose="020B0606020202030204" pitchFamily="34" charset="0"/>
              </a:rPr>
              <a:t>/</a:t>
            </a:r>
            <a:r>
              <a:rPr lang="en-US" altLang="zh-CN" u="sng" dirty="0" err="1" smtClean="0">
                <a:latin typeface="Arial Narrow" panose="020B0606020202030204" pitchFamily="34" charset="0"/>
              </a:rPr>
              <a:t>IIoT</a:t>
            </a:r>
            <a:endParaRPr lang="zh-CN" altLang="en-US" u="sng" dirty="0">
              <a:latin typeface="Arial Narrow" panose="020B0606020202030204" pitchFamily="34" charset="0"/>
            </a:endParaRPr>
          </a:p>
        </p:txBody>
      </p:sp>
      <p:sp>
        <p:nvSpPr>
          <p:cNvPr id="36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4669555" y="928097"/>
            <a:ext cx="222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>
              <a:defRPr sz="2400" b="1">
                <a:solidFill>
                  <a:srgbClr val="FF000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New features </a:t>
            </a:r>
          </a:p>
        </p:txBody>
      </p:sp>
      <p:sp>
        <p:nvSpPr>
          <p:cNvPr id="37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323528" y="3903439"/>
            <a:ext cx="2224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>
              <a:defRPr sz="2400" b="1">
                <a:solidFill>
                  <a:srgbClr val="FF000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New spectrum</a:t>
            </a:r>
          </a:p>
        </p:txBody>
      </p:sp>
      <p:sp>
        <p:nvSpPr>
          <p:cNvPr id="38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4669555" y="3903439"/>
            <a:ext cx="2926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>
              <a:defRPr sz="2400" b="1">
                <a:solidFill>
                  <a:srgbClr val="FF000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 smtClean="0"/>
              <a:t>Intelligent techniques</a:t>
            </a:r>
            <a:endParaRPr lang="en-US" dirty="0"/>
          </a:p>
        </p:txBody>
      </p:sp>
      <p:pic>
        <p:nvPicPr>
          <p:cNvPr id="44" name="Picture 12">
            <a:extLst>
              <a:ext uri="{FF2B5EF4-FFF2-40B4-BE49-F238E27FC236}">
                <a16:creationId xmlns:a16="http://schemas.microsoft.com/office/drawing/2014/main" xmlns="" id="{3CB70BEC-EB90-EE47-9990-AA905FF57B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79445"/>
            <a:ext cx="514780" cy="33975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4703005" y="2079138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u="sng" dirty="0" smtClean="0">
                <a:latin typeface="Arial Narrow" panose="020B0606020202030204" pitchFamily="34" charset="0"/>
              </a:rPr>
              <a:t>NR-</a:t>
            </a:r>
            <a:r>
              <a:rPr kumimoji="1" lang="en-US" altLang="zh-CN" u="sng" dirty="0" err="1" smtClean="0">
                <a:latin typeface="Arial Narrow" panose="020B0606020202030204" pitchFamily="34" charset="0"/>
              </a:rPr>
              <a:t>IoT</a:t>
            </a:r>
            <a:endParaRPr kumimoji="1" lang="zh-CN" altLang="en-US" u="sng" dirty="0" smtClean="0">
              <a:latin typeface="Arial Narrow" panose="020B060602020203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932742" y="1772816"/>
            <a:ext cx="2599698" cy="950822"/>
            <a:chOff x="5716718" y="1661621"/>
            <a:chExt cx="2599698" cy="950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5796136" y="1785324"/>
              <a:ext cx="2419979" cy="798244"/>
              <a:chOff x="4744309" y="1931509"/>
              <a:chExt cx="2419979" cy="798244"/>
            </a:xfrm>
          </p:grpSpPr>
          <p:pic>
            <p:nvPicPr>
              <p:cNvPr id="42" name="Picture 11"/>
              <p:cNvPicPr>
                <a:picLocks noChangeAspect="1"/>
              </p:cNvPicPr>
              <p:nvPr/>
            </p:nvPicPr>
            <p:blipFill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781204" y="1991407"/>
                <a:ext cx="541906" cy="308325"/>
              </a:xfrm>
              <a:prstGeom prst="rect">
                <a:avLst/>
              </a:prstGeom>
            </p:spPr>
          </p:pic>
          <p:pic>
            <p:nvPicPr>
              <p:cNvPr id="43" name="Picture 8">
                <a:extLst>
                  <a:ext uri="{FF2B5EF4-FFF2-40B4-BE49-F238E27FC236}">
                    <a16:creationId xmlns:a16="http://schemas.microsoft.com/office/drawing/2014/main" xmlns="" id="{D2929B82-7D5B-7749-9E43-072E9221C6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8991" y="1944661"/>
                <a:ext cx="401816" cy="401816"/>
              </a:xfrm>
              <a:prstGeom prst="rect">
                <a:avLst/>
              </a:prstGeom>
            </p:spPr>
          </p:pic>
          <p:pic>
            <p:nvPicPr>
              <p:cNvPr id="46" name="Picture 2"/>
              <p:cNvPicPr>
                <a:picLocks noChangeAspect="1"/>
              </p:cNvPicPr>
              <p:nvPr/>
            </p:nvPicPr>
            <p:blipFill>
              <a:blip r:embed="rId9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6547599" y="1931509"/>
                <a:ext cx="428121" cy="428121"/>
              </a:xfrm>
              <a:prstGeom prst="rect">
                <a:avLst/>
              </a:prstGeom>
            </p:spPr>
          </p:pic>
          <p:grpSp>
            <p:nvGrpSpPr>
              <p:cNvPr id="50" name="组合 49"/>
              <p:cNvGrpSpPr/>
              <p:nvPr/>
            </p:nvGrpSpPr>
            <p:grpSpPr>
              <a:xfrm>
                <a:off x="4744309" y="2348880"/>
                <a:ext cx="2419979" cy="380873"/>
                <a:chOff x="4744309" y="2348880"/>
                <a:chExt cx="2419979" cy="380873"/>
              </a:xfrm>
            </p:grpSpPr>
            <p:sp>
              <p:nvSpPr>
                <p:cNvPr id="47" name="文本框 46"/>
                <p:cNvSpPr txBox="1"/>
                <p:nvPr/>
              </p:nvSpPr>
              <p:spPr>
                <a:xfrm>
                  <a:off x="4744309" y="2361695"/>
                  <a:ext cx="184217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200" dirty="0" smtClean="0">
                      <a:latin typeface="Arial Narrow" panose="020B0606020202030204" pitchFamily="34" charset="0"/>
                    </a:rPr>
                    <a:t>Manufacturing | Surveillance</a:t>
                  </a: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 |</a:t>
                  </a:r>
                  <a:endParaRPr kumimoji="1" lang="zh-CN" altLang="en-US" sz="1200" dirty="0" smtClean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6441590" y="2348880"/>
                  <a:ext cx="722698" cy="38087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>
                    <a:lnSpc>
                      <a:spcPct val="75000"/>
                    </a:lnSpc>
                  </a:pP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Wearable</a:t>
                  </a:r>
                </a:p>
                <a:p>
                  <a:pPr algn="l">
                    <a:lnSpc>
                      <a:spcPct val="75000"/>
                    </a:lnSpc>
                  </a:pP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devices</a:t>
                  </a:r>
                  <a:endParaRPr kumimoji="1" lang="zh-CN" altLang="en-US" sz="1200" dirty="0" smtClean="0">
                    <a:latin typeface="Arial Narrow" panose="020B0606020202030204" pitchFamily="34" charset="0"/>
                  </a:endParaRPr>
                </a:p>
              </p:txBody>
            </p:sp>
          </p:grpSp>
        </p:grpSp>
        <p:sp>
          <p:nvSpPr>
            <p:cNvPr id="53" name="圆角矩形 52"/>
            <p:cNvSpPr/>
            <p:nvPr/>
          </p:nvSpPr>
          <p:spPr bwMode="gray">
            <a:xfrm>
              <a:off x="5716718" y="1661621"/>
              <a:ext cx="2599698" cy="950822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+mn-ea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4723776" y="3168639"/>
            <a:ext cx="1066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>
                <a:latin typeface="Arial Narrow" panose="020B0606020202030204" pitchFamily="34" charset="0"/>
              </a:rPr>
              <a:t>NR-WLAN</a:t>
            </a:r>
            <a:endParaRPr lang="zh-CN" altLang="en-US" u="sng" dirty="0">
              <a:latin typeface="Arial Narrow" panose="020B060602020203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6383001" y="2901562"/>
            <a:ext cx="1776699" cy="748017"/>
            <a:chOff x="6395701" y="2830382"/>
            <a:chExt cx="1776699" cy="748017"/>
          </a:xfrm>
        </p:grpSpPr>
        <p:sp>
          <p:nvSpPr>
            <p:cNvPr id="58" name="圆角矩形 57"/>
            <p:cNvSpPr/>
            <p:nvPr/>
          </p:nvSpPr>
          <p:spPr bwMode="gray">
            <a:xfrm>
              <a:off x="6395701" y="2830382"/>
              <a:ext cx="1776699" cy="698254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+mn-ea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691143" y="2924944"/>
              <a:ext cx="1296144" cy="653455"/>
              <a:chOff x="6300192" y="2924944"/>
              <a:chExt cx="1296144" cy="653455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057175" y="2980066"/>
                <a:ext cx="493476" cy="328717"/>
                <a:chOff x="7410911" y="3153516"/>
                <a:chExt cx="493476" cy="328717"/>
              </a:xfrm>
            </p:grpSpPr>
            <p:sp>
              <p:nvSpPr>
                <p:cNvPr id="63" name="空心弧 62"/>
                <p:cNvSpPr/>
                <p:nvPr/>
              </p:nvSpPr>
              <p:spPr bwMode="gray">
                <a:xfrm>
                  <a:off x="7480672" y="3204065"/>
                  <a:ext cx="354437" cy="257871"/>
                </a:xfrm>
                <a:prstGeom prst="blockArc">
                  <a:avLst>
                    <a:gd name="adj1" fmla="val 11954322"/>
                    <a:gd name="adj2" fmla="val 20752515"/>
                    <a:gd name="adj3" fmla="val 9127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53882" dir="27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65" name="空心弧 64"/>
                <p:cNvSpPr/>
                <p:nvPr/>
              </p:nvSpPr>
              <p:spPr bwMode="gray">
                <a:xfrm>
                  <a:off x="7431251" y="3153516"/>
                  <a:ext cx="453279" cy="328717"/>
                </a:xfrm>
                <a:prstGeom prst="blockArc">
                  <a:avLst>
                    <a:gd name="adj1" fmla="val 11587038"/>
                    <a:gd name="adj2" fmla="val 21129473"/>
                    <a:gd name="adj3" fmla="val 7454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9525" cap="flat" cmpd="sng" algn="ctr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53882" dir="2700000" algn="ct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71" name="矩形 70"/>
                <p:cNvSpPr/>
                <p:nvPr/>
              </p:nvSpPr>
              <p:spPr bwMode="gray">
                <a:xfrm rot="19264460">
                  <a:off x="7410911" y="3209533"/>
                  <a:ext cx="104938" cy="183905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72" name="矩形 71"/>
                <p:cNvSpPr/>
                <p:nvPr/>
              </p:nvSpPr>
              <p:spPr bwMode="gray">
                <a:xfrm rot="2191658" flipH="1">
                  <a:off x="7799449" y="3200121"/>
                  <a:ext cx="104938" cy="183905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7516958" y="3265927"/>
                  <a:ext cx="281864" cy="200593"/>
                  <a:chOff x="7922835" y="3110243"/>
                  <a:chExt cx="281864" cy="200593"/>
                </a:xfrm>
              </p:grpSpPr>
              <p:sp>
                <p:nvSpPr>
                  <p:cNvPr id="75" name="椭圆 74"/>
                  <p:cNvSpPr/>
                  <p:nvPr/>
                </p:nvSpPr>
                <p:spPr bwMode="gray">
                  <a:xfrm>
                    <a:off x="7948730" y="3110243"/>
                    <a:ext cx="223670" cy="164703"/>
                  </a:xfrm>
                  <a:prstGeom prst="ellips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dirty="0" err="1">
                      <a:latin typeface="+mj-lt"/>
                      <a:ea typeface="+mn-ea"/>
                    </a:endParaRPr>
                  </a:p>
                </p:txBody>
              </p:sp>
              <p:sp>
                <p:nvSpPr>
                  <p:cNvPr id="77" name="矩形 76"/>
                  <p:cNvSpPr/>
                  <p:nvPr/>
                </p:nvSpPr>
                <p:spPr bwMode="gray">
                  <a:xfrm>
                    <a:off x="7922835" y="3155567"/>
                    <a:ext cx="281864" cy="155269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zh-CN" altLang="en-US" sz="1800" b="0" i="0" u="none" strike="noStrike" cap="none" normalizeH="0" baseline="0" dirty="0" err="1" smtClean="0">
                      <a:ln>
                        <a:noFill/>
                      </a:ln>
                      <a:effectLst/>
                      <a:latin typeface="+mj-lt"/>
                      <a:ea typeface="+mn-ea"/>
                    </a:endParaRPr>
                  </a:p>
                </p:txBody>
              </p:sp>
              <p:sp>
                <p:nvSpPr>
                  <p:cNvPr id="76" name="流程图: 合并 75"/>
                  <p:cNvSpPr/>
                  <p:nvPr/>
                </p:nvSpPr>
                <p:spPr bwMode="gray">
                  <a:xfrm>
                    <a:off x="7955898" y="3158436"/>
                    <a:ext cx="208800" cy="125771"/>
                  </a:xfrm>
                  <a:prstGeom prst="flowChartMerge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 w="9525" cap="flat" cmpd="sng" algn="ctr">
                    <a:solidFill>
                      <a:schemeClr val="accent6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53882" dir="2700000" algn="ctr" rotWithShape="0">
                            <a:schemeClr val="bg2">
                              <a:alpha val="50000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zh-CN" altLang="en-US" sz="1800" b="0" i="0" u="none" strike="noStrike" cap="none" normalizeH="0" baseline="0" dirty="0" err="1" smtClean="0">
                      <a:ln>
                        <a:noFill/>
                      </a:ln>
                      <a:effectLst/>
                      <a:latin typeface="+mj-lt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84" name="组合 83"/>
              <p:cNvGrpSpPr/>
              <p:nvPr/>
            </p:nvGrpSpPr>
            <p:grpSpPr>
              <a:xfrm>
                <a:off x="6300192" y="2924944"/>
                <a:ext cx="411423" cy="383839"/>
                <a:chOff x="7329483" y="3222191"/>
                <a:chExt cx="359320" cy="288000"/>
              </a:xfrm>
            </p:grpSpPr>
            <p:sp>
              <p:nvSpPr>
                <p:cNvPr id="80" name="矩形 79"/>
                <p:cNvSpPr/>
                <p:nvPr/>
              </p:nvSpPr>
              <p:spPr bwMode="gray">
                <a:xfrm>
                  <a:off x="7329483" y="3438191"/>
                  <a:ext cx="72000" cy="72000"/>
                </a:xfrm>
                <a:prstGeom prst="rect">
                  <a:avLst/>
                </a:prstGeom>
                <a:ln w="19050">
                  <a:headEnd type="none" w="med" len="med"/>
                  <a:tailEnd type="none" w="med" len="med"/>
                </a:ln>
                <a:extLst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81" name="矩形 80"/>
                <p:cNvSpPr/>
                <p:nvPr/>
              </p:nvSpPr>
              <p:spPr bwMode="gray">
                <a:xfrm>
                  <a:off x="7425256" y="3366191"/>
                  <a:ext cx="72000" cy="144000"/>
                </a:xfrm>
                <a:prstGeom prst="rect">
                  <a:avLst/>
                </a:prstGeom>
                <a:ln w="19050">
                  <a:headEnd type="none" w="med" len="med"/>
                  <a:tailEnd type="none" w="med" len="med"/>
                </a:ln>
                <a:extLst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82" name="矩形 81"/>
                <p:cNvSpPr/>
                <p:nvPr/>
              </p:nvSpPr>
              <p:spPr bwMode="gray">
                <a:xfrm>
                  <a:off x="7521029" y="3294191"/>
                  <a:ext cx="72000" cy="216000"/>
                </a:xfrm>
                <a:prstGeom prst="rect">
                  <a:avLst/>
                </a:prstGeom>
                <a:ln w="19050">
                  <a:headEnd type="none" w="med" len="med"/>
                  <a:tailEnd type="none" w="med" len="med"/>
                </a:ln>
                <a:extLst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  <p:sp>
              <p:nvSpPr>
                <p:cNvPr id="83" name="矩形 82"/>
                <p:cNvSpPr/>
                <p:nvPr/>
              </p:nvSpPr>
              <p:spPr bwMode="gray">
                <a:xfrm>
                  <a:off x="7616803" y="3222191"/>
                  <a:ext cx="72000" cy="288000"/>
                </a:xfrm>
                <a:prstGeom prst="rect">
                  <a:avLst/>
                </a:prstGeom>
                <a:ln w="19050">
                  <a:headEnd type="none" w="med" len="med"/>
                  <a:tailEnd type="none" w="med" len="med"/>
                </a:ln>
                <a:extLst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</p:grpSp>
          <p:sp>
            <p:nvSpPr>
              <p:cNvPr id="85" name="文本框 84"/>
              <p:cNvSpPr txBox="1"/>
              <p:nvPr/>
            </p:nvSpPr>
            <p:spPr>
              <a:xfrm>
                <a:off x="6331245" y="3301400"/>
                <a:ext cx="126509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1200" dirty="0" smtClean="0">
                    <a:latin typeface="Arial Narrow" panose="020B0606020202030204" pitchFamily="34" charset="0"/>
                  </a:rPr>
                  <a:t>NR      +      WLAN</a:t>
                </a:r>
                <a:endParaRPr kumimoji="1" lang="zh-CN" altLang="en-US" sz="1200" dirty="0" smtClean="0">
                  <a:latin typeface="Arial Narrow" panose="020B0606020202030204" pitchFamily="34" charset="0"/>
                </a:endParaRPr>
              </a:p>
            </p:txBody>
          </p:sp>
        </p:grpSp>
      </p:grpSp>
      <p:cxnSp>
        <p:nvCxnSpPr>
          <p:cNvPr id="97" name="直接箭头连接符 96"/>
          <p:cNvCxnSpPr/>
          <p:nvPr/>
        </p:nvCxnSpPr>
        <p:spPr bwMode="auto">
          <a:xfrm>
            <a:off x="467544" y="5830665"/>
            <a:ext cx="2959465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98" name="矩形 97"/>
          <p:cNvSpPr/>
          <p:nvPr/>
        </p:nvSpPr>
        <p:spPr bwMode="gray">
          <a:xfrm>
            <a:off x="611560" y="5592746"/>
            <a:ext cx="324000" cy="2160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+mn-ea"/>
              </a:rPr>
              <a:t>FR 1</a:t>
            </a:r>
            <a:endParaRPr kumimoji="1" lang="zh-CN" altLang="en-US" sz="11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99" name="矩形 98"/>
          <p:cNvSpPr/>
          <p:nvPr/>
        </p:nvSpPr>
        <p:spPr bwMode="gray">
          <a:xfrm>
            <a:off x="1094418" y="5592746"/>
            <a:ext cx="514780" cy="2160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+mn-ea"/>
              </a:rPr>
              <a:t>FR 2</a:t>
            </a:r>
            <a:endParaRPr kumimoji="1" lang="zh-CN" altLang="en-US" sz="11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 bwMode="gray">
          <a:xfrm>
            <a:off x="1628563" y="5448730"/>
            <a:ext cx="1337485" cy="36004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New spectrum</a:t>
            </a:r>
            <a:endParaRPr kumimoji="1" lang="zh-CN" altLang="en-US" sz="11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68614" y="5858962"/>
            <a:ext cx="736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1" lang="en-US" altLang="zh-CN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requency</a:t>
            </a:r>
            <a:endParaRPr kumimoji="1" lang="zh-CN" altLang="en-US" sz="1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99944" y="4828263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 smtClean="0">
                <a:latin typeface="Arial Narrow" panose="020B0606020202030204" pitchFamily="34" charset="0"/>
              </a:rPr>
              <a:t>Above 52.6 GHz</a:t>
            </a:r>
            <a:endParaRPr lang="zh-CN" altLang="en-US" u="sng" dirty="0">
              <a:latin typeface="Arial Narrow" panose="020B0606020202030204" pitchFamily="34" charset="0"/>
            </a:endParaRPr>
          </a:p>
        </p:txBody>
      </p:sp>
      <p:sp>
        <p:nvSpPr>
          <p:cNvPr id="105" name="等腰三角形 104"/>
          <p:cNvSpPr/>
          <p:nvPr/>
        </p:nvSpPr>
        <p:spPr bwMode="gray">
          <a:xfrm>
            <a:off x="1599596" y="5852561"/>
            <a:ext cx="45719" cy="45719"/>
          </a:xfrm>
          <a:prstGeom prst="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dirty="0" err="1" smtClean="0">
              <a:ln>
                <a:noFill/>
              </a:ln>
              <a:effectLst/>
              <a:latin typeface="+mj-lt"/>
              <a:ea typeface="+mn-ea"/>
            </a:endParaRPr>
          </a:p>
        </p:txBody>
      </p:sp>
      <p:sp>
        <p:nvSpPr>
          <p:cNvPr id="106" name="等腰三角形 105"/>
          <p:cNvSpPr/>
          <p:nvPr/>
        </p:nvSpPr>
        <p:spPr bwMode="gray">
          <a:xfrm>
            <a:off x="2943188" y="5844575"/>
            <a:ext cx="45719" cy="45719"/>
          </a:xfrm>
          <a:prstGeom prst="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dirty="0" err="1" smtClean="0">
              <a:ln>
                <a:noFill/>
              </a:ln>
              <a:effectLst/>
              <a:latin typeface="+mj-lt"/>
              <a:ea typeface="+mn-ea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321784" y="5867434"/>
            <a:ext cx="625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52.6 GHz</a:t>
            </a:r>
            <a:endParaRPr kumimoji="1" lang="zh-CN" altLang="en-US" sz="1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483768" y="5867434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114.25 GHz</a:t>
            </a:r>
            <a:endParaRPr kumimoji="1" lang="zh-CN" altLang="en-US" sz="1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7424" y="5428777"/>
            <a:ext cx="4389071" cy="941785"/>
          </a:xfrm>
          <a:prstGeom prst="rect">
            <a:avLst/>
          </a:prstGeom>
        </p:spPr>
      </p:pic>
      <p:pic>
        <p:nvPicPr>
          <p:cNvPr id="111" name="Picture 16">
            <a:extLst>
              <a:ext uri="{FF2B5EF4-FFF2-40B4-BE49-F238E27FC236}">
                <a16:creationId xmlns:a16="http://schemas.microsoft.com/office/drawing/2014/main" xmlns="" id="{24252108-84B4-A940-880F-CFC58BC26B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111" y="4790823"/>
            <a:ext cx="430205" cy="417735"/>
          </a:xfrm>
          <a:prstGeom prst="rect">
            <a:avLst/>
          </a:prstGeom>
        </p:spPr>
      </p:pic>
      <p:pic>
        <p:nvPicPr>
          <p:cNvPr id="115" name="Picture 26"/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54567" y="4581128"/>
            <a:ext cx="1089004" cy="925654"/>
          </a:xfrm>
          <a:prstGeom prst="rect">
            <a:avLst/>
          </a:prstGeom>
        </p:spPr>
      </p:pic>
      <p:sp>
        <p:nvSpPr>
          <p:cNvPr id="116" name="矩形 115"/>
          <p:cNvSpPr/>
          <p:nvPr/>
        </p:nvSpPr>
        <p:spPr>
          <a:xfrm>
            <a:off x="4743865" y="4820287"/>
            <a:ext cx="132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 smtClean="0">
                <a:latin typeface="Arial Narrow" panose="020B0606020202030204" pitchFamily="34" charset="0"/>
              </a:rPr>
              <a:t>AI/ML in RAN</a:t>
            </a:r>
            <a:endParaRPr lang="zh-CN" altLang="en-US" u="sng" dirty="0">
              <a:latin typeface="Arial Narrow" panose="020B060602020203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876256" y="5528265"/>
            <a:ext cx="1527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Arial Narrow" panose="020B0606020202030204" pitchFamily="34" charset="0"/>
              </a:rPr>
              <a:t>Service/traffic prediction</a:t>
            </a:r>
            <a:endParaRPr kumimoji="1" lang="zh-CN" altLang="en-US" sz="1200" dirty="0" smtClean="0">
              <a:latin typeface="Arial Narrow" panose="020B0606020202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2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13221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Overview of potential Rel-17 SIs/WIs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19" name="圆角矩形 18"/>
          <p:cNvSpPr/>
          <p:nvPr/>
        </p:nvSpPr>
        <p:spPr bwMode="auto">
          <a:xfrm>
            <a:off x="2506614" y="1114650"/>
            <a:ext cx="3341735" cy="5088306"/>
          </a:xfrm>
          <a:prstGeom prst="roundRect">
            <a:avLst>
              <a:gd name="adj" fmla="val 10424"/>
            </a:avLst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27603" y="1142407"/>
            <a:ext cx="1814400" cy="514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>
                <a:latin typeface="Arial Narrow" panose="020B0606020202030204" pitchFamily="34" charset="0"/>
              </a:rPr>
              <a:t>FR1</a:t>
            </a:r>
            <a:endParaRPr lang="en-US" altLang="zh-CN" dirty="0">
              <a:latin typeface="Arial Narrow" panose="020B0606020202030204" pitchFamily="34" charset="0"/>
            </a:endParaRPr>
          </a:p>
          <a:p>
            <a:pPr algn="ctr"/>
            <a:r>
              <a:rPr lang="en-US" altLang="zh-CN" sz="1100" dirty="0">
                <a:latin typeface="Arial Narrow" panose="020B0606020202030204" pitchFamily="34" charset="0"/>
              </a:rPr>
              <a:t>(450 MHz – 7.125 GHz) </a:t>
            </a:r>
            <a:endParaRPr lang="zh-CN" altLang="en-US" sz="1100" dirty="0">
              <a:latin typeface="Arial Narrow" panose="020B0606020202030204" pitchFamily="34" charset="0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6039700" y="1123902"/>
            <a:ext cx="2197100" cy="5088306"/>
          </a:xfrm>
          <a:prstGeom prst="roundRect">
            <a:avLst>
              <a:gd name="adj" fmla="val 14038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683568" y="1772816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3" name="圆角矩形 22"/>
          <p:cNvSpPr/>
          <p:nvPr/>
        </p:nvSpPr>
        <p:spPr bwMode="auto">
          <a:xfrm>
            <a:off x="683568" y="2383922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6" name="圆角矩形 25"/>
          <p:cNvSpPr/>
          <p:nvPr/>
        </p:nvSpPr>
        <p:spPr bwMode="auto">
          <a:xfrm>
            <a:off x="683568" y="2995028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683568" y="3606134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683568" y="4217240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683568" y="4828344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683568" y="5439448"/>
            <a:ext cx="8086400" cy="504000"/>
          </a:xfrm>
          <a:prstGeom prst="roundRect">
            <a:avLst/>
          </a:prstGeom>
          <a:noFill/>
          <a:ln w="12700"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 sz="1600">
              <a:solidFill>
                <a:srgbClr val="000000"/>
              </a:solidFill>
              <a:latin typeface="Arial" charset="0"/>
              <a:ea typeface="SimHei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90416" y="1142407"/>
            <a:ext cx="1814400" cy="514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err="1" smtClean="0">
                <a:latin typeface="Arial Narrow" panose="020B0606020202030204" pitchFamily="34" charset="0"/>
              </a:rPr>
              <a:t>FR2</a:t>
            </a:r>
            <a:endParaRPr lang="en-US" altLang="zh-CN" dirty="0" smtClean="0">
              <a:latin typeface="Arial Narrow" panose="020B0606020202030204" pitchFamily="34" charset="0"/>
            </a:endParaRPr>
          </a:p>
          <a:p>
            <a:pPr algn="ctr"/>
            <a:r>
              <a:rPr lang="en-US" altLang="zh-CN" sz="1100" dirty="0" smtClean="0">
                <a:latin typeface="Arial Narrow" panose="020B0606020202030204" pitchFamily="34" charset="0"/>
              </a:rPr>
              <a:t>(24.25 GHz – 52.6 GHz) </a:t>
            </a:r>
            <a:endParaRPr lang="zh-CN" altLang="en-US" sz="1100" dirty="0">
              <a:latin typeface="Arial Narrow" panose="020B0606020202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31050" y="1142407"/>
            <a:ext cx="1814400" cy="514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 smtClean="0">
                <a:latin typeface="Arial Narrow" panose="020B0606020202030204" pitchFamily="34" charset="0"/>
              </a:rPr>
              <a:t>Above 52.6 GHz</a:t>
            </a:r>
          </a:p>
          <a:p>
            <a:pPr algn="ctr"/>
            <a:r>
              <a:rPr lang="en-US" altLang="zh-CN" sz="1100" dirty="0" smtClean="0">
                <a:latin typeface="Arial Narrow" panose="020B0606020202030204" pitchFamily="34" charset="0"/>
              </a:rPr>
              <a:t>(52.6 GHz – 114.25 GHz) </a:t>
            </a:r>
            <a:endParaRPr lang="zh-CN" altLang="en-US" sz="1100" dirty="0">
              <a:latin typeface="Arial Narrow" panose="020B0606020202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3040" y="1752178"/>
            <a:ext cx="1558810" cy="486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600" dirty="0" err="1">
                <a:latin typeface="Arial Narrow" panose="020B0606020202030204" pitchFamily="34" charset="0"/>
              </a:rPr>
              <a:t>eMBB</a:t>
            </a:r>
            <a:r>
              <a:rPr lang="en-US" altLang="zh-CN" sz="1600" dirty="0">
                <a:latin typeface="Arial Narrow" panose="020B0606020202030204" pitchFamily="34" charset="0"/>
              </a:rPr>
              <a:t> </a:t>
            </a:r>
            <a:r>
              <a:rPr lang="en-US" altLang="zh-CN" sz="1600" dirty="0" err="1">
                <a:latin typeface="Arial Narrow" panose="020B0606020202030204" pitchFamily="34" charset="0"/>
              </a:rPr>
              <a:t>enh</a:t>
            </a:r>
            <a:r>
              <a:rPr lang="en-US" altLang="zh-CN" sz="1600" dirty="0">
                <a:latin typeface="Arial Narrow" panose="020B0606020202030204" pitchFamily="34" charset="0"/>
              </a:rPr>
              <a:t>.</a:t>
            </a:r>
          </a:p>
          <a:p>
            <a:pPr algn="ctr"/>
            <a:r>
              <a:rPr lang="en-US" altLang="zh-CN" sz="1400" dirty="0">
                <a:latin typeface="Arial Narrow" panose="020B0606020202030204" pitchFamily="34" charset="0"/>
              </a:rPr>
              <a:t>(incl. </a:t>
            </a:r>
            <a:r>
              <a:rPr lang="en-US" altLang="zh-CN" sz="1400" dirty="0" err="1">
                <a:latin typeface="Arial Narrow" panose="020B0606020202030204" pitchFamily="34" charset="0"/>
              </a:rPr>
              <a:t>MIMO</a:t>
            </a:r>
            <a:r>
              <a:rPr lang="en-US" altLang="zh-CN" sz="1400" dirty="0">
                <a:latin typeface="Arial Narrow" panose="020B0606020202030204" pitchFamily="34" charset="0"/>
              </a:rPr>
              <a:t>) </a:t>
            </a:r>
            <a:endParaRPr lang="zh-CN" altLang="en-US" sz="1400" dirty="0">
              <a:latin typeface="Arial Narrow" panose="020B0606020202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5352" y="2346284"/>
            <a:ext cx="1674186" cy="486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600" dirty="0" err="1">
                <a:latin typeface="Arial Narrow" panose="020B0606020202030204" pitchFamily="34" charset="0"/>
              </a:rPr>
              <a:t>V2X</a:t>
            </a:r>
            <a:r>
              <a:rPr lang="en-US" altLang="zh-CN" sz="1600" dirty="0">
                <a:latin typeface="Arial Narrow" panose="020B0606020202030204" pitchFamily="34" charset="0"/>
              </a:rPr>
              <a:t> </a:t>
            </a:r>
            <a:r>
              <a:rPr lang="en-US" altLang="zh-CN" sz="1600" dirty="0" err="1">
                <a:latin typeface="Arial Narrow" panose="020B0606020202030204" pitchFamily="34" charset="0"/>
              </a:rPr>
              <a:t>enh</a:t>
            </a:r>
            <a:r>
              <a:rPr lang="en-US" altLang="zh-CN" sz="1600" dirty="0">
                <a:latin typeface="Arial Narrow" panose="020B0606020202030204" pitchFamily="34" charset="0"/>
              </a:rPr>
              <a:t>.</a:t>
            </a:r>
          </a:p>
          <a:p>
            <a:pPr algn="ctr"/>
            <a:r>
              <a:rPr lang="en-US" altLang="zh-CN" sz="1400" dirty="0">
                <a:latin typeface="Arial Narrow" panose="020B0606020202030204" pitchFamily="34" charset="0"/>
              </a:rPr>
              <a:t>(incl. non-</a:t>
            </a:r>
            <a:r>
              <a:rPr lang="en-US" altLang="zh-CN" sz="1400" dirty="0" err="1">
                <a:latin typeface="Arial Narrow" panose="020B0606020202030204" pitchFamily="34" charset="0"/>
              </a:rPr>
              <a:t>V2X</a:t>
            </a:r>
            <a:r>
              <a:rPr lang="en-US" altLang="zh-CN" sz="1400" dirty="0">
                <a:latin typeface="Arial Narrow" panose="020B0606020202030204" pitchFamily="34" charset="0"/>
              </a:rPr>
              <a:t> </a:t>
            </a:r>
            <a:r>
              <a:rPr lang="en-US" altLang="zh-CN" sz="1400" dirty="0" err="1">
                <a:latin typeface="Arial Narrow" panose="020B0606020202030204" pitchFamily="34" charset="0"/>
              </a:rPr>
              <a:t>D2D</a:t>
            </a:r>
            <a:r>
              <a:rPr lang="en-US" altLang="zh-CN" sz="1400" dirty="0">
                <a:latin typeface="Arial Narrow" panose="020B0606020202030204" pitchFamily="34" charset="0"/>
              </a:rPr>
              <a:t>) </a:t>
            </a:r>
            <a:endParaRPr lang="zh-CN" altLang="en-US" sz="1400" dirty="0">
              <a:latin typeface="Arial Narrow" panose="020B0606020202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5352" y="3021677"/>
            <a:ext cx="1674186" cy="4571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 err="1">
                <a:latin typeface="Arial Narrow" panose="020B0606020202030204" pitchFamily="34" charset="0"/>
              </a:rPr>
              <a:t>URLLC</a:t>
            </a:r>
            <a:r>
              <a:rPr lang="en-US" altLang="zh-CN" sz="1600" dirty="0">
                <a:latin typeface="Arial Narrow" panose="020B0606020202030204" pitchFamily="34" charset="0"/>
              </a:rPr>
              <a:t>/</a:t>
            </a:r>
            <a:r>
              <a:rPr lang="en-US" altLang="zh-CN" sz="1600" dirty="0" err="1">
                <a:latin typeface="Arial Narrow" panose="020B0606020202030204" pitchFamily="34" charset="0"/>
              </a:rPr>
              <a:t>IIoT</a:t>
            </a:r>
            <a:r>
              <a:rPr lang="en-US" altLang="zh-CN" sz="1600" dirty="0">
                <a:latin typeface="Arial Narrow" panose="020B0606020202030204" pitchFamily="34" charset="0"/>
              </a:rPr>
              <a:t> </a:t>
            </a:r>
            <a:r>
              <a:rPr lang="en-US" altLang="zh-CN" sz="1600" dirty="0" err="1">
                <a:latin typeface="Arial Narrow" panose="020B0606020202030204" pitchFamily="34" charset="0"/>
              </a:rPr>
              <a:t>enh</a:t>
            </a:r>
            <a:r>
              <a:rPr lang="en-US" altLang="zh-CN" sz="1600" dirty="0">
                <a:latin typeface="Arial Narrow" panose="020B0606020202030204" pitchFamily="34" charset="0"/>
              </a:rPr>
              <a:t>.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5352" y="3629540"/>
            <a:ext cx="1674186" cy="4571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>
                <a:latin typeface="Arial Narrow" panose="020B0606020202030204" pitchFamily="34" charset="0"/>
              </a:rPr>
              <a:t>NRU </a:t>
            </a:r>
            <a:r>
              <a:rPr lang="en-US" altLang="zh-CN" sz="1600" dirty="0" err="1">
                <a:latin typeface="Arial Narrow" panose="020B0606020202030204" pitchFamily="34" charset="0"/>
              </a:rPr>
              <a:t>enh</a:t>
            </a:r>
            <a:r>
              <a:rPr lang="en-US" altLang="zh-CN" sz="1600" dirty="0">
                <a:latin typeface="Arial Narrow" panose="020B0606020202030204" pitchFamily="34" charset="0"/>
              </a:rPr>
              <a:t>.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5352" y="4213016"/>
            <a:ext cx="1674186" cy="4571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 smtClean="0">
                <a:latin typeface="Arial Narrow" panose="020B0606020202030204" pitchFamily="34" charset="0"/>
              </a:rPr>
              <a:t>NR 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IoT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5352" y="5486260"/>
            <a:ext cx="1674186" cy="4571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 smtClean="0">
                <a:latin typeface="Arial Narrow" panose="020B0606020202030204" pitchFamily="34" charset="0"/>
              </a:rPr>
              <a:t>AI/ML in RAN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5352" y="4847979"/>
            <a:ext cx="1674186" cy="45718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dirty="0" smtClean="0">
                <a:latin typeface="Arial Narrow" panose="020B0606020202030204" pitchFamily="34" charset="0"/>
              </a:rPr>
              <a:t>NR WLAN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2627784" y="2416593"/>
            <a:ext cx="3077032" cy="45718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defTabSz="685800"/>
            <a:r>
              <a:rPr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Work item / </a:t>
            </a:r>
            <a:r>
              <a:rPr lang="en-US" altLang="zh-CN" dirty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Study </a:t>
            </a:r>
            <a:r>
              <a:rPr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item</a:t>
            </a:r>
            <a:endParaRPr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2627784" y="3027747"/>
            <a:ext cx="3077032" cy="45718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Work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2627784" y="3625316"/>
            <a:ext cx="3077032" cy="457188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Work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7" name="矩形 56"/>
          <p:cNvSpPr/>
          <p:nvPr/>
        </p:nvSpPr>
        <p:spPr bwMode="auto">
          <a:xfrm>
            <a:off x="2641836" y="4248386"/>
            <a:ext cx="3062980" cy="45670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Study item / Work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8" name="矩形 57"/>
          <p:cNvSpPr/>
          <p:nvPr/>
        </p:nvSpPr>
        <p:spPr bwMode="auto">
          <a:xfrm>
            <a:off x="2641836" y="4860953"/>
            <a:ext cx="3062980" cy="45670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Study item / Work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2641836" y="5458874"/>
            <a:ext cx="5530564" cy="456704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Study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6066968" y="1805808"/>
            <a:ext cx="2105432" cy="286439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 smtClean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Study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2627784" y="1782783"/>
            <a:ext cx="5544616" cy="457188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zh-CN" dirty="0">
                <a:solidFill>
                  <a:srgbClr val="000000"/>
                </a:solidFill>
                <a:latin typeface="Arial Narrow" panose="020B0606020202030204" pitchFamily="34" charset="0"/>
                <a:ea typeface="SimHei" pitchFamily="49" charset="-122"/>
              </a:rPr>
              <a:t>Work item</a:t>
            </a:r>
            <a:endParaRPr kumimoji="1" lang="zh-CN" altLang="en-US" dirty="0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3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119097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en-US" altLang="zh-CN" dirty="0" smtClean="0"/>
              <a:t>bove </a:t>
            </a:r>
            <a:r>
              <a:rPr lang="en-US" altLang="zh-CN" dirty="0"/>
              <a:t>52.6 </a:t>
            </a:r>
            <a:r>
              <a:rPr lang="en-US" altLang="zh-CN" dirty="0" smtClean="0"/>
              <a:t>GHz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9667902"/>
              </p:ext>
            </p:extLst>
          </p:nvPr>
        </p:nvGraphicFramePr>
        <p:xfrm>
          <a:off x="1614642" y="869950"/>
          <a:ext cx="7252802" cy="559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Copyright 2019 FUJITSU LIMITED</a:t>
            </a:r>
            <a:endParaRPr lang="zh-CN" altLang="en-US"/>
          </a:p>
        </p:txBody>
      </p:sp>
      <p:sp>
        <p:nvSpPr>
          <p:cNvPr id="7" name="椭圆 6"/>
          <p:cNvSpPr/>
          <p:nvPr/>
        </p:nvSpPr>
        <p:spPr bwMode="auto">
          <a:xfrm>
            <a:off x="4124512" y="2564904"/>
            <a:ext cx="2233062" cy="2242686"/>
          </a:xfrm>
          <a:prstGeom prst="ellipse">
            <a:avLst/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Abundant</a:t>
            </a:r>
            <a:r>
              <a:rPr kumimoji="1" lang="en-US" altLang="zh-CN" sz="2800" b="0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 resource </a:t>
            </a:r>
          </a:p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on band &gt;52.6 GHz</a:t>
            </a:r>
            <a:endParaRPr kumimoji="1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03201" y="1326331"/>
            <a:ext cx="658614" cy="47329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000000"/>
              </a:solidFill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3200" y="5750731"/>
            <a:ext cx="658614" cy="2556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FR1</a:t>
            </a:r>
            <a:endParaRPr kumimoji="1" lang="zh-CN" alt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203199" y="4094150"/>
            <a:ext cx="658614" cy="10224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FR2</a:t>
            </a:r>
            <a:endParaRPr kumimoji="1" lang="zh-CN" alt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03198" y="1872950"/>
            <a:ext cx="658614" cy="22212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&gt;52.6 </a:t>
            </a:r>
          </a:p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SimHei" pitchFamily="49" charset="-122"/>
              </a:rPr>
              <a:t>GHz</a:t>
            </a:r>
            <a:endParaRPr kumimoji="1" lang="zh-CN" alt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7" name="等腰三角形 16"/>
          <p:cNvSpPr/>
          <p:nvPr/>
        </p:nvSpPr>
        <p:spPr bwMode="auto">
          <a:xfrm rot="16200000">
            <a:off x="861812" y="5966114"/>
            <a:ext cx="105833" cy="80433"/>
          </a:xfrm>
          <a:prstGeom prst="triangl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1215" y="5883219"/>
            <a:ext cx="6030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</a:rPr>
              <a:t>450 MHz</a:t>
            </a:r>
            <a:endParaRPr lang="zh-CN" altLang="en-US" sz="1000" dirty="0">
              <a:latin typeface="Arial Narrow" panose="020B0606020202030204" pitchFamily="34" charset="0"/>
            </a:endParaRPr>
          </a:p>
        </p:txBody>
      </p:sp>
      <p:sp>
        <p:nvSpPr>
          <p:cNvPr id="19" name="等腰三角形 18"/>
          <p:cNvSpPr/>
          <p:nvPr/>
        </p:nvSpPr>
        <p:spPr bwMode="auto">
          <a:xfrm rot="16200000">
            <a:off x="856150" y="5710515"/>
            <a:ext cx="105833" cy="80433"/>
          </a:xfrm>
          <a:prstGeom prst="triangl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4369" y="5627620"/>
            <a:ext cx="6832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</a:rPr>
              <a:t>7.125 GHz</a:t>
            </a:r>
            <a:endParaRPr lang="zh-CN" altLang="en-US" sz="1000" dirty="0">
              <a:latin typeface="Arial Narrow" panose="020B0606020202030204" pitchFamily="34" charset="0"/>
            </a:endParaRPr>
          </a:p>
        </p:txBody>
      </p:sp>
      <p:sp>
        <p:nvSpPr>
          <p:cNvPr id="21" name="等腰三角形 20"/>
          <p:cNvSpPr/>
          <p:nvPr/>
        </p:nvSpPr>
        <p:spPr bwMode="auto">
          <a:xfrm rot="16200000">
            <a:off x="862541" y="5076334"/>
            <a:ext cx="105833" cy="80433"/>
          </a:xfrm>
          <a:prstGeom prst="triangl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0760" y="4993439"/>
            <a:ext cx="6832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</a:rPr>
              <a:t>24.25 GHz</a:t>
            </a:r>
            <a:endParaRPr lang="zh-CN" altLang="en-US" sz="1000" dirty="0">
              <a:latin typeface="Arial Narrow" panose="020B0606020202030204" pitchFamily="34" charset="0"/>
            </a:endParaRPr>
          </a:p>
        </p:txBody>
      </p:sp>
      <p:sp>
        <p:nvSpPr>
          <p:cNvPr id="23" name="等腰三角形 22"/>
          <p:cNvSpPr/>
          <p:nvPr/>
        </p:nvSpPr>
        <p:spPr bwMode="auto">
          <a:xfrm rot="16200000">
            <a:off x="862540" y="4053934"/>
            <a:ext cx="105833" cy="80433"/>
          </a:xfrm>
          <a:prstGeom prst="triangl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4347" y="3971039"/>
            <a:ext cx="625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</a:rPr>
              <a:t>52.6 GHz</a:t>
            </a:r>
            <a:endParaRPr lang="zh-CN" altLang="en-US" sz="1000" dirty="0">
              <a:latin typeface="Arial Narrow" panose="020B0606020202030204" pitchFamily="34" charset="0"/>
            </a:endParaRPr>
          </a:p>
        </p:txBody>
      </p:sp>
      <p:sp>
        <p:nvSpPr>
          <p:cNvPr id="25" name="等腰三角形 24"/>
          <p:cNvSpPr/>
          <p:nvPr/>
        </p:nvSpPr>
        <p:spPr bwMode="auto">
          <a:xfrm rot="16200000">
            <a:off x="862540" y="1832734"/>
            <a:ext cx="105833" cy="80433"/>
          </a:xfrm>
          <a:prstGeom prst="triangl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SimHei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7172" y="1749839"/>
            <a:ext cx="7409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 Narrow" panose="020B0606020202030204" pitchFamily="34" charset="0"/>
              </a:rPr>
              <a:t>114.25 GHz</a:t>
            </a:r>
            <a:endParaRPr lang="zh-CN" altLang="en-US" sz="1000" dirty="0">
              <a:latin typeface="Arial Narrow" panose="020B0606020202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4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42350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Above </a:t>
            </a:r>
            <a:r>
              <a:rPr lang="en-US" altLang="zh-CN" dirty="0"/>
              <a:t>52.6 GHz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339499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接连接符 14"/>
          <p:cNvCxnSpPr/>
          <p:nvPr/>
        </p:nvCxnSpPr>
        <p:spPr bwMode="auto">
          <a:xfrm>
            <a:off x="4604401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接连接符 15"/>
          <p:cNvCxnSpPr/>
          <p:nvPr/>
        </p:nvCxnSpPr>
        <p:spPr bwMode="auto">
          <a:xfrm>
            <a:off x="8801326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直接连接符 19"/>
          <p:cNvCxnSpPr/>
          <p:nvPr/>
        </p:nvCxnSpPr>
        <p:spPr bwMode="auto">
          <a:xfrm>
            <a:off x="2471951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直接连接符 20"/>
          <p:cNvCxnSpPr/>
          <p:nvPr/>
        </p:nvCxnSpPr>
        <p:spPr bwMode="auto">
          <a:xfrm>
            <a:off x="3538175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接连接符 21"/>
          <p:cNvCxnSpPr/>
          <p:nvPr/>
        </p:nvCxnSpPr>
        <p:spPr bwMode="auto">
          <a:xfrm>
            <a:off x="1405725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直接连接符 22"/>
          <p:cNvCxnSpPr/>
          <p:nvPr/>
        </p:nvCxnSpPr>
        <p:spPr bwMode="auto">
          <a:xfrm>
            <a:off x="6702864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直接连接符 23"/>
          <p:cNvCxnSpPr/>
          <p:nvPr/>
        </p:nvCxnSpPr>
        <p:spPr bwMode="auto">
          <a:xfrm>
            <a:off x="7752094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直接连接符 24"/>
          <p:cNvCxnSpPr/>
          <p:nvPr/>
        </p:nvCxnSpPr>
        <p:spPr bwMode="auto">
          <a:xfrm>
            <a:off x="5653632" y="1335522"/>
            <a:ext cx="0" cy="212400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8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26" name="组合 25"/>
          <p:cNvGrpSpPr/>
          <p:nvPr/>
        </p:nvGrpSpPr>
        <p:grpSpPr>
          <a:xfrm>
            <a:off x="382911" y="836713"/>
            <a:ext cx="8418414" cy="264042"/>
            <a:chOff x="4285129" y="1344701"/>
            <a:chExt cx="7593107" cy="510989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4285129" y="1344701"/>
              <a:ext cx="3758581" cy="510989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ctr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dirty="0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  <a:ea typeface="SimHei" pitchFamily="49" charset="-122"/>
                </a:rPr>
                <a:t>2020</a:t>
              </a:r>
              <a:endParaRPr kumimoji="1" lang="zh-CN" alt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SimHei" pitchFamily="49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 bwMode="auto">
            <a:xfrm>
              <a:off x="8119655" y="1344701"/>
              <a:ext cx="3758581" cy="510989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ctr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dirty="0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  <a:ea typeface="SimHei" pitchFamily="49" charset="-122"/>
                </a:rPr>
                <a:t>2021</a:t>
              </a:r>
              <a:endParaRPr kumimoji="1" lang="zh-CN" alt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SimHei" pitchFamily="49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 bwMode="gray">
          <a:xfrm>
            <a:off x="339499" y="1510644"/>
            <a:ext cx="4229482" cy="348403"/>
          </a:xfrm>
          <a:prstGeom prst="roundRect">
            <a:avLst>
              <a:gd name="adj" fmla="val 8548"/>
            </a:avLst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b="0" i="0" u="none" strike="noStrike" cap="none" normalizeH="0" baseline="0" dirty="0" err="1" smtClean="0">
                <a:ln>
                  <a:noFill/>
                </a:ln>
                <a:effectLst/>
                <a:latin typeface="Arial Narrow" panose="020B0606020202030204" pitchFamily="34" charset="0"/>
              </a:rPr>
              <a:t>RAN1</a:t>
            </a:r>
            <a:r>
              <a:rPr lang="en-US" altLang="zh-CN" dirty="0" smtClean="0">
                <a:latin typeface="Arial Narrow" panose="020B0606020202030204" pitchFamily="34" charset="0"/>
              </a:rPr>
              <a:t>-led SI on &gt; </a:t>
            </a:r>
            <a:r>
              <a:rPr lang="en-US" altLang="zh-CN" dirty="0" err="1" smtClean="0">
                <a:latin typeface="Arial Narrow" panose="020B0606020202030204" pitchFamily="34" charset="0"/>
              </a:rPr>
              <a:t>52.6GHz</a:t>
            </a:r>
            <a:endParaRPr kumimoji="1" lang="zh-CN" altLang="en-US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cxnSp>
        <p:nvCxnSpPr>
          <p:cNvPr id="35" name="直接箭头连接符 34"/>
          <p:cNvCxnSpPr/>
          <p:nvPr/>
        </p:nvCxnSpPr>
        <p:spPr bwMode="auto">
          <a:xfrm>
            <a:off x="6702864" y="1377745"/>
            <a:ext cx="675569" cy="0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720225" y="1069968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 err="1" smtClean="0">
                <a:latin typeface="Arial Narrow" panose="020B0606020202030204" pitchFamily="34" charset="0"/>
              </a:rPr>
              <a:t>Rel</a:t>
            </a:r>
            <a:r>
              <a:rPr kumimoji="1" lang="en-US" altLang="zh-CN" sz="1400" dirty="0" smtClean="0">
                <a:latin typeface="Arial Narrow" panose="020B0606020202030204" pitchFamily="34" charset="0"/>
              </a:rPr>
              <a:t>-18</a:t>
            </a:r>
            <a:endParaRPr kumimoji="1" lang="zh-CN" altLang="en-US" sz="1400" dirty="0" smtClean="0">
              <a:latin typeface="Arial Narrow" panose="020B0606020202030204" pitchFamily="34" charset="0"/>
            </a:endParaRPr>
          </a:p>
        </p:txBody>
      </p:sp>
      <p:sp>
        <p:nvSpPr>
          <p:cNvPr id="37" name="圆角矩形 36"/>
          <p:cNvSpPr/>
          <p:nvPr/>
        </p:nvSpPr>
        <p:spPr bwMode="gray">
          <a:xfrm>
            <a:off x="6748019" y="1735428"/>
            <a:ext cx="2505439" cy="198000"/>
          </a:xfrm>
          <a:prstGeom prst="roundRect">
            <a:avLst>
              <a:gd name="adj" fmla="val 8548"/>
            </a:avLst>
          </a:prstGeom>
          <a:ln>
            <a:solidFill>
              <a:schemeClr val="bg2">
                <a:lumMod val="50000"/>
              </a:schemeClr>
            </a:solidFill>
            <a:prstDash val="sysDot"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 dirty="0" err="1" smtClean="0">
                <a:latin typeface="Arial Narrow" panose="020B0606020202030204" pitchFamily="34" charset="0"/>
              </a:rPr>
              <a:t>V2X</a:t>
            </a:r>
            <a:r>
              <a:rPr lang="en-US" altLang="zh-CN" sz="1200" dirty="0" smtClean="0">
                <a:latin typeface="Arial Narrow" panose="020B0606020202030204" pitchFamily="34" charset="0"/>
              </a:rPr>
              <a:t>/</a:t>
            </a:r>
            <a:r>
              <a:rPr lang="en-US" altLang="zh-CN" sz="1200" dirty="0" err="1" smtClean="0">
                <a:latin typeface="Arial Narrow" panose="020B0606020202030204" pitchFamily="34" charset="0"/>
              </a:rPr>
              <a:t>D2D</a:t>
            </a:r>
            <a:r>
              <a:rPr lang="en-US" altLang="zh-CN" sz="1200" dirty="0" smtClean="0">
                <a:latin typeface="Arial Narrow" panose="020B0606020202030204" pitchFamily="34" charset="0"/>
              </a:rPr>
              <a:t> @ &gt;</a:t>
            </a:r>
            <a:r>
              <a:rPr lang="en-US" altLang="zh-CN" sz="1200" dirty="0" err="1" smtClean="0">
                <a:latin typeface="Arial Narrow" panose="020B0606020202030204" pitchFamily="34" charset="0"/>
              </a:rPr>
              <a:t>52.6GHz</a:t>
            </a:r>
            <a:endParaRPr kumimoji="1" lang="zh-CN" altLang="en-US" sz="1200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38" name="圆角矩形 37"/>
          <p:cNvSpPr/>
          <p:nvPr/>
        </p:nvSpPr>
        <p:spPr bwMode="gray">
          <a:xfrm>
            <a:off x="6748019" y="1960146"/>
            <a:ext cx="2505439" cy="198000"/>
          </a:xfrm>
          <a:prstGeom prst="roundRect">
            <a:avLst>
              <a:gd name="adj" fmla="val 8548"/>
            </a:avLst>
          </a:prstGeom>
          <a:ln>
            <a:solidFill>
              <a:schemeClr val="bg2">
                <a:lumMod val="50000"/>
              </a:schemeClr>
            </a:solidFill>
            <a:prstDash val="sysDot"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 dirty="0" smtClean="0">
                <a:latin typeface="Arial Narrow" panose="020B0606020202030204" pitchFamily="34" charset="0"/>
              </a:rPr>
              <a:t>Positioning @ &gt;</a:t>
            </a:r>
            <a:r>
              <a:rPr lang="en-US" altLang="zh-CN" sz="1200" dirty="0" err="1" smtClean="0">
                <a:latin typeface="Arial Narrow" panose="020B0606020202030204" pitchFamily="34" charset="0"/>
              </a:rPr>
              <a:t>52.6GHz</a:t>
            </a:r>
            <a:endParaRPr kumimoji="1" lang="zh-CN" altLang="en-US" sz="1200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39" name="圆角矩形 38"/>
          <p:cNvSpPr/>
          <p:nvPr/>
        </p:nvSpPr>
        <p:spPr bwMode="gray">
          <a:xfrm>
            <a:off x="6748019" y="2184864"/>
            <a:ext cx="2505439" cy="198000"/>
          </a:xfrm>
          <a:prstGeom prst="roundRect">
            <a:avLst>
              <a:gd name="adj" fmla="val 8548"/>
            </a:avLst>
          </a:prstGeom>
          <a:ln>
            <a:solidFill>
              <a:schemeClr val="bg2">
                <a:lumMod val="50000"/>
              </a:schemeClr>
            </a:solidFill>
            <a:prstDash val="sysDot"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 dirty="0" err="1" smtClean="0">
                <a:latin typeface="Arial Narrow" panose="020B0606020202030204" pitchFamily="34" charset="0"/>
              </a:rPr>
              <a:t>IAB</a:t>
            </a:r>
            <a:r>
              <a:rPr lang="en-US" altLang="zh-CN" sz="1200" dirty="0" smtClean="0">
                <a:latin typeface="Arial Narrow" panose="020B0606020202030204" pitchFamily="34" charset="0"/>
              </a:rPr>
              <a:t> @ &gt;</a:t>
            </a:r>
            <a:r>
              <a:rPr lang="en-US" altLang="zh-CN" sz="1200" dirty="0" err="1" smtClean="0">
                <a:latin typeface="Arial Narrow" panose="020B0606020202030204" pitchFamily="34" charset="0"/>
              </a:rPr>
              <a:t>52.6GHz</a:t>
            </a:r>
            <a:endParaRPr kumimoji="1" lang="zh-CN" altLang="en-US" sz="1200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cxnSp>
        <p:nvCxnSpPr>
          <p:cNvPr id="41" name="直接箭头连接符 40"/>
          <p:cNvCxnSpPr/>
          <p:nvPr/>
        </p:nvCxnSpPr>
        <p:spPr bwMode="auto">
          <a:xfrm>
            <a:off x="339499" y="2492896"/>
            <a:ext cx="2126965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直接箭头连接符 64"/>
          <p:cNvCxnSpPr/>
          <p:nvPr/>
        </p:nvCxnSpPr>
        <p:spPr bwMode="auto">
          <a:xfrm>
            <a:off x="2466464" y="2492896"/>
            <a:ext cx="2137937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66" name="文本框 65"/>
          <p:cNvSpPr txBox="1"/>
          <p:nvPr/>
        </p:nvSpPr>
        <p:spPr>
          <a:xfrm>
            <a:off x="438419" y="2610445"/>
            <a:ext cx="2163139" cy="9207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kumimoji="1" lang="en-US" altLang="zh-CN" sz="1400" dirty="0" smtClean="0">
                <a:latin typeface="Arial Narrow" panose="020B0606020202030204" pitchFamily="34" charset="0"/>
              </a:rPr>
              <a:t>SI phase I: Carefully study </a:t>
            </a:r>
            <a:r>
              <a:rPr lang="en-US" altLang="zh-CN" sz="1400" dirty="0" smtClean="0">
                <a:latin typeface="Arial Narrow" panose="020B0606020202030204" pitchFamily="34" charset="0"/>
              </a:rPr>
              <a:t>hardware restrictions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Arial Narrow" panose="020B0606020202030204" pitchFamily="34" charset="0"/>
              </a:rPr>
              <a:t>Phase noise/PA efficiency etc.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627784" y="2610445"/>
            <a:ext cx="1910849" cy="9207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kumimoji="1" lang="en-US" altLang="zh-CN" sz="1400" dirty="0" smtClean="0">
                <a:latin typeface="Arial Narrow" panose="020B0606020202030204" pitchFamily="34" charset="0"/>
              </a:rPr>
              <a:t>SI phase II: Study  w</a:t>
            </a:r>
            <a:r>
              <a:rPr lang="en-US" altLang="zh-CN" sz="1400" dirty="0" smtClean="0">
                <a:latin typeface="Arial Narrow" panose="020B0606020202030204" pitchFamily="34" charset="0"/>
              </a:rPr>
              <a:t>aveform</a:t>
            </a:r>
            <a:r>
              <a:rPr lang="en-US" altLang="zh-CN" sz="1400" dirty="0">
                <a:latin typeface="Arial Narrow" panose="020B0606020202030204" pitchFamily="34" charset="0"/>
              </a:rPr>
              <a:t>/ numerology/ maximum bandwidth of single </a:t>
            </a:r>
            <a:r>
              <a:rPr lang="en-US" altLang="zh-CN" sz="1400" dirty="0" smtClean="0">
                <a:latin typeface="Arial Narrow" panose="020B0606020202030204" pitchFamily="34" charset="0"/>
              </a:rPr>
              <a:t>carrier etc.</a:t>
            </a:r>
          </a:p>
        </p:txBody>
      </p:sp>
      <p:cxnSp>
        <p:nvCxnSpPr>
          <p:cNvPr id="68" name="直接箭头连接符 67"/>
          <p:cNvCxnSpPr/>
          <p:nvPr/>
        </p:nvCxnSpPr>
        <p:spPr bwMode="auto">
          <a:xfrm>
            <a:off x="6717539" y="2492896"/>
            <a:ext cx="3198676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69" name="文本框 68"/>
          <p:cNvSpPr txBox="1"/>
          <p:nvPr/>
        </p:nvSpPr>
        <p:spPr>
          <a:xfrm>
            <a:off x="6748019" y="2636353"/>
            <a:ext cx="1924387" cy="34748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kumimoji="1" lang="en-US" altLang="zh-CN" sz="1600" dirty="0" smtClean="0">
                <a:latin typeface="Arial Narrow" panose="020B0606020202030204" pitchFamily="34" charset="0"/>
              </a:rPr>
              <a:t>Separated </a:t>
            </a:r>
            <a:r>
              <a:rPr kumimoji="1" lang="en-US" altLang="zh-CN" sz="1600" dirty="0" err="1" smtClean="0">
                <a:latin typeface="Arial Narrow" panose="020B0606020202030204" pitchFamily="34" charset="0"/>
              </a:rPr>
              <a:t>WIs</a:t>
            </a:r>
            <a:r>
              <a:rPr kumimoji="1" lang="en-US" altLang="zh-CN" sz="1600" dirty="0" smtClean="0">
                <a:latin typeface="Arial Narrow" panose="020B0606020202030204" pitchFamily="34" charset="0"/>
              </a:rPr>
              <a:t> for specific topics later on.</a:t>
            </a:r>
            <a:endParaRPr lang="en-US" altLang="zh-CN" sz="1600" dirty="0" smtClean="0">
              <a:latin typeface="Arial Narrow" panose="020B0606020202030204" pitchFamily="34" charset="0"/>
            </a:endParaRPr>
          </a:p>
        </p:txBody>
      </p:sp>
      <p:sp>
        <p:nvSpPr>
          <p:cNvPr id="70" name="圆角矩形 69"/>
          <p:cNvSpPr/>
          <p:nvPr/>
        </p:nvSpPr>
        <p:spPr bwMode="gray">
          <a:xfrm>
            <a:off x="6748019" y="1510710"/>
            <a:ext cx="2505439" cy="198000"/>
          </a:xfrm>
          <a:prstGeom prst="roundRect">
            <a:avLst>
              <a:gd name="adj" fmla="val 8548"/>
            </a:avLst>
          </a:prstGeom>
          <a:ln>
            <a:solidFill>
              <a:schemeClr val="bg2">
                <a:lumMod val="50000"/>
              </a:schemeClr>
            </a:solidFill>
            <a:prstDash val="sysDot"/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altLang="zh-CN" sz="1200" dirty="0">
                <a:latin typeface="Arial Narrow" panose="020B0606020202030204" pitchFamily="34" charset="0"/>
              </a:rPr>
              <a:t>NR-U @ </a:t>
            </a:r>
            <a:r>
              <a:rPr lang="en-US" altLang="zh-CN" sz="1200" dirty="0" err="1" smtClean="0">
                <a:latin typeface="Arial Narrow" panose="020B0606020202030204" pitchFamily="34" charset="0"/>
              </a:rPr>
              <a:t>60GHz</a:t>
            </a:r>
            <a:endParaRPr lang="en-US" altLang="zh-CN" sz="1200" dirty="0">
              <a:latin typeface="Arial Narrow" panose="020B060602020203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713516" y="2610445"/>
            <a:ext cx="1709236" cy="9207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kumimoji="1" lang="en-US" altLang="zh-CN" sz="1600" dirty="0" smtClean="0">
                <a:latin typeface="Arial Narrow" panose="020B0606020202030204" pitchFamily="34" charset="0"/>
              </a:rPr>
              <a:t>Design radio access techniques.</a:t>
            </a:r>
          </a:p>
        </p:txBody>
      </p:sp>
      <p:cxnSp>
        <p:nvCxnSpPr>
          <p:cNvPr id="74" name="直接箭头连接符 73"/>
          <p:cNvCxnSpPr/>
          <p:nvPr/>
        </p:nvCxnSpPr>
        <p:spPr bwMode="auto">
          <a:xfrm>
            <a:off x="4584663" y="2492896"/>
            <a:ext cx="2137937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80" name="直接箭头连接符 79"/>
          <p:cNvCxnSpPr/>
          <p:nvPr/>
        </p:nvCxnSpPr>
        <p:spPr bwMode="auto">
          <a:xfrm>
            <a:off x="349823" y="1377745"/>
            <a:ext cx="677449" cy="0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369064" y="1069968"/>
            <a:ext cx="6174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 err="1" smtClean="0">
                <a:latin typeface="Arial Narrow" panose="020B0606020202030204" pitchFamily="34" charset="0"/>
              </a:rPr>
              <a:t>Rel</a:t>
            </a:r>
            <a:r>
              <a:rPr kumimoji="1" lang="en-US" altLang="zh-CN" sz="1400" dirty="0" smtClean="0">
                <a:latin typeface="Arial Narrow" panose="020B0606020202030204" pitchFamily="34" charset="0"/>
              </a:rPr>
              <a:t>-17</a:t>
            </a:r>
            <a:endParaRPr kumimoji="1" lang="zh-CN" altLang="en-US" sz="1400" dirty="0" smtClean="0">
              <a:latin typeface="Arial Narrow" panose="020B0606020202030204" pitchFamily="34" charset="0"/>
            </a:endParaRPr>
          </a:p>
        </p:txBody>
      </p:sp>
      <p:sp>
        <p:nvSpPr>
          <p:cNvPr id="88" name="圆角矩形 87"/>
          <p:cNvSpPr/>
          <p:nvPr/>
        </p:nvSpPr>
        <p:spPr bwMode="gray">
          <a:xfrm>
            <a:off x="349823" y="1988840"/>
            <a:ext cx="6367716" cy="437288"/>
          </a:xfrm>
          <a:prstGeom prst="roundRect">
            <a:avLst>
              <a:gd name="adj" fmla="val 8548"/>
            </a:avLst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WI on </a:t>
            </a:r>
            <a:r>
              <a:rPr kumimoji="1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eMBB</a:t>
            </a:r>
            <a:r>
              <a:rPr kumimoji="1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/</a:t>
            </a:r>
            <a:r>
              <a:rPr kumimoji="1" lang="en-US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MIMO</a:t>
            </a:r>
            <a:r>
              <a:rPr kumimoji="1" lang="en-US" altLang="zh-CN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kumimoji="1" lang="en-US" altLang="zh-CN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enh</a:t>
            </a:r>
            <a:r>
              <a:rPr kumimoji="1" lang="en-US" altLang="zh-CN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  <a:endParaRPr kumimoji="1" lang="zh-CN" altLang="en-US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75" name="圆角矩形 74"/>
          <p:cNvSpPr/>
          <p:nvPr/>
        </p:nvSpPr>
        <p:spPr bwMode="gray">
          <a:xfrm>
            <a:off x="4653844" y="2050092"/>
            <a:ext cx="2033566" cy="333875"/>
          </a:xfrm>
          <a:prstGeom prst="roundRect">
            <a:avLst>
              <a:gd name="adj" fmla="val 854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latin typeface="Arial Narrow" panose="020B0606020202030204" pitchFamily="34" charset="0"/>
              </a:rPr>
              <a:t>WI on &gt; </a:t>
            </a:r>
            <a:r>
              <a:rPr lang="en-US" altLang="zh-CN" dirty="0" err="1" smtClean="0">
                <a:latin typeface="Arial Narrow" panose="020B0606020202030204" pitchFamily="34" charset="0"/>
              </a:rPr>
              <a:t>52.6GHz</a:t>
            </a:r>
            <a:endParaRPr kumimoji="1" lang="zh-CN" altLang="en-US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cxnSp>
        <p:nvCxnSpPr>
          <p:cNvPr id="63" name="直接连接符 62"/>
          <p:cNvCxnSpPr/>
          <p:nvPr/>
        </p:nvCxnSpPr>
        <p:spPr bwMode="auto">
          <a:xfrm flipH="1">
            <a:off x="0" y="3573016"/>
            <a:ext cx="9144000" cy="0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直接连接符 70"/>
          <p:cNvCxnSpPr/>
          <p:nvPr/>
        </p:nvCxnSpPr>
        <p:spPr bwMode="auto">
          <a:xfrm>
            <a:off x="4932040" y="3717032"/>
            <a:ext cx="0" cy="2373296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12700" cap="flat" cmpd="sng" algn="ctr">
            <a:solidFill>
              <a:schemeClr val="bg1">
                <a:lumMod val="6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95" name="组合 94"/>
          <p:cNvGrpSpPr/>
          <p:nvPr/>
        </p:nvGrpSpPr>
        <p:grpSpPr>
          <a:xfrm>
            <a:off x="0" y="3774902"/>
            <a:ext cx="2832097" cy="2592425"/>
            <a:chOff x="0" y="4014800"/>
            <a:chExt cx="2832097" cy="2592425"/>
          </a:xfrm>
        </p:grpSpPr>
        <p:grpSp>
          <p:nvGrpSpPr>
            <p:cNvPr id="73" name="组合 72"/>
            <p:cNvGrpSpPr/>
            <p:nvPr/>
          </p:nvGrpSpPr>
          <p:grpSpPr>
            <a:xfrm>
              <a:off x="0" y="4014800"/>
              <a:ext cx="2832097" cy="2592425"/>
              <a:chOff x="4764239" y="3767026"/>
              <a:chExt cx="2832097" cy="259242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4764239" y="6082452"/>
                <a:ext cx="15899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200" b="1" dirty="0" smtClean="0">
                    <a:latin typeface="Arial Narrow" panose="020B0606020202030204" pitchFamily="34" charset="0"/>
                  </a:rPr>
                  <a:t>Measured phase noise</a:t>
                </a:r>
                <a:endParaRPr kumimoji="1" lang="zh-CN" altLang="en-US" sz="1200" b="1" dirty="0" smtClean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88973" y="3767026"/>
                <a:ext cx="2707363" cy="2237299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>
                <a:off x="6327750" y="6019169"/>
                <a:ext cx="508473" cy="258401"/>
                <a:chOff x="6327750" y="6019169"/>
                <a:chExt cx="508473" cy="258401"/>
              </a:xfrm>
            </p:grpSpPr>
            <p:sp>
              <p:nvSpPr>
                <p:cNvPr id="48" name="テキスト ボックス 17"/>
                <p:cNvSpPr txBox="1"/>
                <p:nvPr/>
              </p:nvSpPr>
              <p:spPr>
                <a:xfrm>
                  <a:off x="6327750" y="6046738"/>
                  <a:ext cx="50847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900" b="1" dirty="0" smtClean="0">
                      <a:latin typeface="Arial Narrow" panose="020B0606020202030204" pitchFamily="34" charset="0"/>
                    </a:rPr>
                    <a:t>100kHz</a:t>
                  </a:r>
                  <a:endParaRPr kumimoji="1" lang="ja-JP" altLang="en-US" sz="9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 bwMode="gray">
                <a:xfrm>
                  <a:off x="6549159" y="6019169"/>
                  <a:ext cx="72008" cy="78912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  <a:extLst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6861608" y="6019169"/>
                <a:ext cx="433132" cy="258401"/>
                <a:chOff x="6861608" y="6019169"/>
                <a:chExt cx="433132" cy="258401"/>
              </a:xfrm>
            </p:grpSpPr>
            <p:sp>
              <p:nvSpPr>
                <p:cNvPr id="55" name="テキスト ボックス 17"/>
                <p:cNvSpPr txBox="1"/>
                <p:nvPr/>
              </p:nvSpPr>
              <p:spPr>
                <a:xfrm>
                  <a:off x="6861608" y="6046738"/>
                  <a:ext cx="43313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900" b="1" dirty="0" err="1" smtClean="0">
                      <a:latin typeface="Arial Narrow" panose="020B0606020202030204" pitchFamily="34" charset="0"/>
                    </a:rPr>
                    <a:t>1MHz</a:t>
                  </a:r>
                  <a:endParaRPr kumimoji="1" lang="ja-JP" altLang="en-US" sz="900" b="1" dirty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 bwMode="gray">
                <a:xfrm>
                  <a:off x="7037408" y="6019169"/>
                  <a:ext cx="72008" cy="78912"/>
                </a:xfrm>
                <a:prstGeom prst="triangle">
                  <a:avLst/>
                </a:prstGeom>
                <a:ln>
                  <a:headEnd type="none" w="med" len="med"/>
                  <a:tailEnd type="none" w="med" len="med"/>
                </a:ln>
                <a:extLst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zh-CN" altLang="en-US" sz="1800" b="0" i="0" u="none" strike="noStrike" cap="none" normalizeH="0" baseline="0" dirty="0" err="1" smtClean="0">
                    <a:ln>
                      <a:noFill/>
                    </a:ln>
                    <a:effectLst/>
                    <a:latin typeface="+mj-lt"/>
                    <a:ea typeface="+mn-ea"/>
                  </a:endParaRPr>
                </a:p>
              </p:txBody>
            </p:sp>
          </p:grpSp>
          <p:sp>
            <p:nvSpPr>
              <p:cNvPr id="78" name="テキスト ボックス 18"/>
              <p:cNvSpPr txBox="1"/>
              <p:nvPr/>
            </p:nvSpPr>
            <p:spPr>
              <a:xfrm>
                <a:off x="5307130" y="5222602"/>
                <a:ext cx="644728" cy="1312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ja-JP"/>
                </a:defPPr>
                <a:lvl1pPr>
                  <a:defRPr sz="900" b="1">
                    <a:latin typeface="Arial Narrow" panose="020B0606020202030204" pitchFamily="34" charset="0"/>
                  </a:defRPr>
                </a:lvl1pPr>
              </a:lstStyle>
              <a:p>
                <a:r>
                  <a:rPr lang="en-US" altLang="ja-JP" dirty="0">
                    <a:solidFill>
                      <a:srgbClr val="FFFF00"/>
                    </a:solidFill>
                  </a:rPr>
                  <a:t>-</a:t>
                </a:r>
                <a:r>
                  <a:rPr lang="en-US" altLang="ja-JP" dirty="0" smtClean="0">
                    <a:solidFill>
                      <a:srgbClr val="FFFF00"/>
                    </a:solidFill>
                  </a:rPr>
                  <a:t>90.04 </a:t>
                </a:r>
                <a:r>
                  <a:rPr lang="en-US" altLang="ja-JP" dirty="0" err="1" smtClean="0">
                    <a:solidFill>
                      <a:srgbClr val="FFFF00"/>
                    </a:solidFill>
                  </a:rPr>
                  <a:t>dBc</a:t>
                </a:r>
                <a:r>
                  <a:rPr lang="en-US" altLang="ja-JP" dirty="0" smtClean="0">
                    <a:solidFill>
                      <a:srgbClr val="FFFF00"/>
                    </a:solidFill>
                  </a:rPr>
                  <a:t>/Hz</a:t>
                </a:r>
                <a:endParaRPr lang="ja-JP" altLang="en-US" dirty="0">
                  <a:solidFill>
                    <a:srgbClr val="FFFF00"/>
                  </a:solidFill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 bwMode="auto">
              <a:xfrm>
                <a:off x="6585622" y="5173362"/>
                <a:ext cx="0" cy="845807"/>
              </a:xfrm>
              <a:prstGeom prst="lin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CACAC7"/>
                  </a:gs>
                </a:gsLst>
                <a:lin ang="5400000" scaled="1"/>
              </a:gradFill>
              <a:ln w="635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3" name="直接连接符 82"/>
              <p:cNvCxnSpPr/>
              <p:nvPr/>
            </p:nvCxnSpPr>
            <p:spPr bwMode="auto">
              <a:xfrm>
                <a:off x="7072652" y="5201622"/>
                <a:ext cx="0" cy="817466"/>
              </a:xfrm>
              <a:prstGeom prst="lin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CACAC7"/>
                  </a:gs>
                </a:gsLst>
                <a:lin ang="5400000" scaled="1"/>
              </a:gradFill>
              <a:ln w="635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4" name="直接连接符 83"/>
              <p:cNvCxnSpPr/>
              <p:nvPr/>
            </p:nvCxnSpPr>
            <p:spPr bwMode="auto">
              <a:xfrm>
                <a:off x="5139287" y="5200981"/>
                <a:ext cx="1933365" cy="0"/>
              </a:xfrm>
              <a:prstGeom prst="lin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CACAC7"/>
                  </a:gs>
                </a:gsLst>
                <a:lin ang="5400000" scaled="1"/>
              </a:gradFill>
              <a:ln w="635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直接连接符 84"/>
              <p:cNvCxnSpPr/>
              <p:nvPr/>
            </p:nvCxnSpPr>
            <p:spPr bwMode="auto">
              <a:xfrm>
                <a:off x="5133303" y="5173362"/>
                <a:ext cx="1454921" cy="0"/>
              </a:xfrm>
              <a:prstGeom prst="lin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CACAC7"/>
                  </a:gs>
                </a:gsLst>
                <a:lin ang="5400000" scaled="1"/>
              </a:gradFill>
              <a:ln w="635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87" name="テキスト ボックス 18"/>
              <p:cNvSpPr txBox="1"/>
              <p:nvPr/>
            </p:nvSpPr>
            <p:spPr>
              <a:xfrm>
                <a:off x="5307135" y="4987562"/>
                <a:ext cx="644728" cy="1312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>
                <a:defPPr>
                  <a:defRPr lang="ja-JP"/>
                </a:defPPr>
                <a:lvl1pPr>
                  <a:defRPr sz="900" b="1">
                    <a:latin typeface="Arial Narrow" panose="020B0606020202030204" pitchFamily="34" charset="0"/>
                  </a:defRPr>
                </a:lvl1pPr>
              </a:lstStyle>
              <a:p>
                <a:r>
                  <a:rPr lang="en-US" altLang="ja-JP" dirty="0" smtClean="0">
                    <a:solidFill>
                      <a:srgbClr val="FFFF00"/>
                    </a:solidFill>
                  </a:rPr>
                  <a:t>-88.36 </a:t>
                </a:r>
                <a:r>
                  <a:rPr lang="en-US" altLang="ja-JP" dirty="0" err="1" smtClean="0">
                    <a:solidFill>
                      <a:srgbClr val="FFFF00"/>
                    </a:solidFill>
                  </a:rPr>
                  <a:t>dBc</a:t>
                </a:r>
                <a:r>
                  <a:rPr lang="en-US" altLang="ja-JP" dirty="0" smtClean="0">
                    <a:solidFill>
                      <a:srgbClr val="FFFF00"/>
                    </a:solidFill>
                  </a:rPr>
                  <a:t>/Hz</a:t>
                </a:r>
                <a:endParaRPr lang="ja-JP" altLang="en-US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7" name="テキスト ボックス 14"/>
              <p:cNvSpPr txBox="1"/>
              <p:nvPr/>
            </p:nvSpPr>
            <p:spPr>
              <a:xfrm>
                <a:off x="6614918" y="4203961"/>
                <a:ext cx="66396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b="1" i="1" dirty="0" smtClean="0">
                    <a:solidFill>
                      <a:srgbClr val="FFFF00"/>
                    </a:solidFill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f</a:t>
                </a:r>
                <a:r>
                  <a:rPr kumimoji="1" lang="en-US" altLang="ja-JP" sz="1050" b="1" i="1" baseline="-25000" dirty="0" smtClean="0">
                    <a:solidFill>
                      <a:srgbClr val="FFFF00"/>
                    </a:solidFill>
                    <a:latin typeface="Arial Narrow" panose="020B0606020202030204" pitchFamily="34" charset="0"/>
                    <a:cs typeface="Times New Roman" panose="02020603050405020304" pitchFamily="18" charset="0"/>
                  </a:rPr>
                  <a:t>0</a:t>
                </a:r>
                <a:r>
                  <a:rPr kumimoji="1" lang="en-US" altLang="ja-JP" sz="1050" b="1" dirty="0" smtClean="0">
                    <a:solidFill>
                      <a:srgbClr val="FFFF00"/>
                    </a:solidFill>
                    <a:latin typeface="Arial Narrow" panose="020B0606020202030204" pitchFamily="34" charset="0"/>
                  </a:rPr>
                  <a:t>=80GHz</a:t>
                </a:r>
                <a:endParaRPr kumimoji="1" lang="ja-JP" altLang="en-US" sz="1050" b="1" dirty="0">
                  <a:solidFill>
                    <a:srgbClr val="FFFF00"/>
                  </a:solidFill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90" name="直接箭头连接符 89"/>
            <p:cNvCxnSpPr/>
            <p:nvPr/>
          </p:nvCxnSpPr>
          <p:spPr bwMode="auto">
            <a:xfrm flipH="1" flipV="1">
              <a:off x="393899" y="5479620"/>
              <a:ext cx="146391" cy="44377"/>
            </a:xfrm>
            <a:prstGeom prst="straightConnector1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2" name="直接箭头连接符 91"/>
            <p:cNvCxnSpPr/>
            <p:nvPr/>
          </p:nvCxnSpPr>
          <p:spPr bwMode="auto">
            <a:xfrm flipH="1">
              <a:off x="391881" y="5335242"/>
              <a:ext cx="151015" cy="42087"/>
            </a:xfrm>
            <a:prstGeom prst="straightConnector1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96" name="文本框 95"/>
          <p:cNvSpPr txBox="1"/>
          <p:nvPr/>
        </p:nvSpPr>
        <p:spPr>
          <a:xfrm>
            <a:off x="2962930" y="5061229"/>
            <a:ext cx="1908443" cy="10320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altLang="zh-CN" sz="1600" dirty="0" smtClean="0">
                <a:latin typeface="Arial Narrow" panose="020B0606020202030204" pitchFamily="34" charset="0"/>
              </a:rPr>
              <a:t>Factors related to 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SCS</a:t>
            </a:r>
            <a:r>
              <a:rPr lang="en-US" altLang="zh-CN" sz="1600" dirty="0" smtClean="0">
                <a:latin typeface="Arial Narrow" panose="020B0606020202030204" pitchFamily="34" charset="0"/>
              </a:rPr>
              <a:t> selection:</a:t>
            </a:r>
          </a:p>
          <a:p>
            <a:pPr marL="108000" indent="-108000" algn="l">
              <a:buFont typeface="Arial" panose="020B0604020202020204" pitchFamily="34" charset="0"/>
              <a:buChar char="•"/>
            </a:pPr>
            <a:r>
              <a:rPr kumimoji="1" lang="en-US" altLang="zh-CN" sz="1600" dirty="0" smtClean="0">
                <a:latin typeface="Arial Narrow" panose="020B0606020202030204" pitchFamily="34" charset="0"/>
              </a:rPr>
              <a:t>Phase noise distribution</a:t>
            </a:r>
          </a:p>
          <a:p>
            <a:pPr marL="108000" indent="-10800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CP overhead</a:t>
            </a:r>
            <a:endParaRPr kumimoji="1" lang="zh-CN" altLang="en-US" sz="1600" dirty="0" smtClean="0">
              <a:latin typeface="Arial Narrow" panose="020B0606020202030204" pitchFamily="34" charset="0"/>
            </a:endParaRPr>
          </a:p>
        </p:txBody>
      </p:sp>
      <p:pic>
        <p:nvPicPr>
          <p:cNvPr id="99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3717032"/>
            <a:ext cx="3088995" cy="237425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35642" y="5061230"/>
            <a:ext cx="2028846" cy="10320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altLang="zh-CN" sz="1600" dirty="0">
                <a:latin typeface="Arial Narrow" panose="020B0606020202030204" pitchFamily="34" charset="0"/>
              </a:rPr>
              <a:t>T</a:t>
            </a:r>
            <a:r>
              <a:rPr lang="en-US" altLang="zh-CN" sz="1600" dirty="0" smtClean="0">
                <a:latin typeface="Arial Narrow" panose="020B0606020202030204" pitchFamily="34" charset="0"/>
              </a:rPr>
              <a:t>o guarantee the coverage, consider:</a:t>
            </a:r>
          </a:p>
          <a:p>
            <a:pPr marL="108000" indent="-10800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Increase antenna </a:t>
            </a:r>
            <a:r>
              <a:rPr lang="en-US" altLang="zh-CN" sz="1600" dirty="0">
                <a:latin typeface="Arial Narrow" panose="020B0606020202030204" pitchFamily="34" charset="0"/>
              </a:rPr>
              <a:t>number.</a:t>
            </a:r>
          </a:p>
          <a:p>
            <a:pPr marL="108000" indent="-10800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Improve PA efficiency.</a:t>
            </a:r>
            <a:endParaRPr lang="zh-CN" altLang="en-US" sz="1600" dirty="0">
              <a:latin typeface="Arial Narrow" panose="020B0606020202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324" y="6140459"/>
            <a:ext cx="6176156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400" dirty="0">
                <a:solidFill>
                  <a:schemeClr val="accent1"/>
                </a:solidFill>
                <a:latin typeface="Arial Narrow" panose="020B0606020202030204" pitchFamily="34" charset="0"/>
                <a:ea typeface="+mn-ea"/>
              </a:rPr>
              <a:t>Carefully study </a:t>
            </a:r>
            <a:r>
              <a:rPr lang="en-US" altLang="zh-CN" sz="2400" dirty="0" smtClean="0">
                <a:solidFill>
                  <a:schemeClr val="accent1"/>
                </a:solidFill>
                <a:latin typeface="Arial Narrow" panose="020B0606020202030204" pitchFamily="34" charset="0"/>
                <a:ea typeface="+mn-ea"/>
              </a:rPr>
              <a:t>of hardware </a:t>
            </a:r>
            <a:r>
              <a:rPr lang="en-US" altLang="zh-CN" sz="2400" dirty="0" smtClean="0">
                <a:solidFill>
                  <a:schemeClr val="accent1"/>
                </a:solidFill>
                <a:latin typeface="Arial Narrow" panose="020B0606020202030204" pitchFamily="34" charset="0"/>
                <a:ea typeface="+mn-ea"/>
              </a:rPr>
              <a:t>restrictions is </a:t>
            </a:r>
            <a:r>
              <a:rPr lang="en-US" altLang="zh-CN" sz="2400" dirty="0" smtClean="0">
                <a:solidFill>
                  <a:schemeClr val="accent1"/>
                </a:solidFill>
                <a:latin typeface="Arial Narrow" panose="020B0606020202030204" pitchFamily="34" charset="0"/>
                <a:ea typeface="+mn-ea"/>
              </a:rPr>
              <a:t>necessary</a:t>
            </a:r>
            <a:endParaRPr lang="en-US" altLang="zh-CN" sz="2400" dirty="0">
              <a:solidFill>
                <a:schemeClr val="accent1"/>
              </a:solidFill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76" name="等腰三角形 75"/>
          <p:cNvSpPr/>
          <p:nvPr/>
        </p:nvSpPr>
        <p:spPr bwMode="gray">
          <a:xfrm flipV="1">
            <a:off x="1784324" y="5054704"/>
            <a:ext cx="72008" cy="78912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  <a:headEnd type="none" w="med" len="med"/>
            <a:tailEnd type="none" w="med" len="med"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dirty="0" err="1" smtClean="0">
              <a:ln>
                <a:noFill/>
              </a:ln>
              <a:effectLst/>
              <a:latin typeface="+mj-lt"/>
              <a:ea typeface="+mn-ea"/>
            </a:endParaRPr>
          </a:p>
        </p:txBody>
      </p:sp>
      <p:sp>
        <p:nvSpPr>
          <p:cNvPr id="77" name="等腰三角形 76"/>
          <p:cNvSpPr/>
          <p:nvPr/>
        </p:nvSpPr>
        <p:spPr bwMode="gray">
          <a:xfrm flipV="1">
            <a:off x="2272004" y="5095344"/>
            <a:ext cx="72008" cy="78912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  <a:headEnd type="none" w="med" len="med"/>
            <a:tailEnd type="none" w="med" len="med"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dirty="0" err="1" smtClean="0">
              <a:ln>
                <a:noFill/>
              </a:ln>
              <a:effectLst/>
              <a:latin typeface="+mj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5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20715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NR-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Copyright 2019 FUJITSU LIMITED</a:t>
            </a:r>
            <a:endParaRPr lang="zh-CN" altLang="en-US"/>
          </a:p>
        </p:txBody>
      </p:sp>
      <p:cxnSp>
        <p:nvCxnSpPr>
          <p:cNvPr id="52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>
            <a:off x="169863" y="2920672"/>
            <a:ext cx="87884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251520" y="2674038"/>
            <a:ext cx="3312000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58" name="矩形 57"/>
          <p:cNvSpPr/>
          <p:nvPr/>
        </p:nvSpPr>
        <p:spPr bwMode="gray">
          <a:xfrm>
            <a:off x="1432363" y="1988840"/>
            <a:ext cx="1044000" cy="6475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NR-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IoT</a:t>
            </a:r>
            <a:endParaRPr kumimoji="1" lang="zh-CN" altLang="en-US" sz="14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238214" y="2674451"/>
            <a:ext cx="17203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Capability/cost of </a:t>
            </a:r>
            <a:r>
              <a:rPr lang="en-US" altLang="zh-CN" sz="1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devices</a:t>
            </a:r>
            <a:endParaRPr kumimoji="1" lang="zh-CN" altLang="en-US" sz="1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矩形 63"/>
          <p:cNvSpPr/>
          <p:nvPr/>
        </p:nvSpPr>
        <p:spPr bwMode="gray">
          <a:xfrm>
            <a:off x="2555776" y="2220962"/>
            <a:ext cx="900000" cy="415403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URLLC</a:t>
            </a:r>
            <a:r>
              <a:rPr lang="en-US" altLang="zh-CN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/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IIoT</a:t>
            </a:r>
            <a:endParaRPr kumimoji="1" lang="zh-CN" altLang="en-US" sz="14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67" name="矩形 66"/>
          <p:cNvSpPr/>
          <p:nvPr/>
        </p:nvSpPr>
        <p:spPr bwMode="gray">
          <a:xfrm>
            <a:off x="313879" y="2427818"/>
            <a:ext cx="828000" cy="18931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NB-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IoT</a:t>
            </a:r>
            <a:endParaRPr kumimoji="1" lang="zh-CN" altLang="en-US" sz="14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sp>
        <p:nvSpPr>
          <p:cNvPr id="68" name="矩形 67"/>
          <p:cNvSpPr/>
          <p:nvPr/>
        </p:nvSpPr>
        <p:spPr bwMode="gray">
          <a:xfrm>
            <a:off x="575632" y="2220962"/>
            <a:ext cx="792000" cy="189310"/>
          </a:xfrm>
          <a:prstGeom prst="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n-ea"/>
              </a:rPr>
              <a:t>eMTC</a:t>
            </a:r>
            <a:endParaRPr kumimoji="1" lang="zh-CN" altLang="en-US" sz="14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705927" y="828261"/>
            <a:ext cx="2599698" cy="950822"/>
            <a:chOff x="5716718" y="1661621"/>
            <a:chExt cx="2599698" cy="950822"/>
          </a:xfrm>
        </p:grpSpPr>
        <p:grpSp>
          <p:nvGrpSpPr>
            <p:cNvPr id="73" name="组合 72"/>
            <p:cNvGrpSpPr/>
            <p:nvPr/>
          </p:nvGrpSpPr>
          <p:grpSpPr>
            <a:xfrm>
              <a:off x="5796136" y="1785324"/>
              <a:ext cx="2419979" cy="798244"/>
              <a:chOff x="4744309" y="1931509"/>
              <a:chExt cx="2419979" cy="798244"/>
            </a:xfrm>
          </p:grpSpPr>
          <p:pic>
            <p:nvPicPr>
              <p:cNvPr id="75" name="Picture 11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781204" y="1991407"/>
                <a:ext cx="541906" cy="308325"/>
              </a:xfrm>
              <a:prstGeom prst="rect">
                <a:avLst/>
              </a:prstGeom>
            </p:spPr>
          </p:pic>
          <p:pic>
            <p:nvPicPr>
              <p:cNvPr id="76" name="Picture 8">
                <a:extLst>
                  <a:ext uri="{FF2B5EF4-FFF2-40B4-BE49-F238E27FC236}">
                    <a16:creationId xmlns:a16="http://schemas.microsoft.com/office/drawing/2014/main" xmlns="" id="{D2929B82-7D5B-7749-9E43-072E9221C6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8991" y="1944661"/>
                <a:ext cx="401816" cy="401816"/>
              </a:xfrm>
              <a:prstGeom prst="rect">
                <a:avLst/>
              </a:prstGeom>
            </p:spPr>
          </p:pic>
          <p:pic>
            <p:nvPicPr>
              <p:cNvPr id="77" name="Picture 2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6547599" y="1931509"/>
                <a:ext cx="428121" cy="428121"/>
              </a:xfrm>
              <a:prstGeom prst="rect">
                <a:avLst/>
              </a:prstGeom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4744309" y="2348880"/>
                <a:ext cx="2419979" cy="380873"/>
                <a:chOff x="4744309" y="2348880"/>
                <a:chExt cx="2419979" cy="380873"/>
              </a:xfrm>
            </p:grpSpPr>
            <p:sp>
              <p:nvSpPr>
                <p:cNvPr id="79" name="文本框 78"/>
                <p:cNvSpPr txBox="1"/>
                <p:nvPr/>
              </p:nvSpPr>
              <p:spPr>
                <a:xfrm>
                  <a:off x="4744309" y="2361695"/>
                  <a:ext cx="184217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1200" dirty="0" smtClean="0">
                      <a:latin typeface="Arial Narrow" panose="020B0606020202030204" pitchFamily="34" charset="0"/>
                    </a:rPr>
                    <a:t>Manufacturing | Surveillance</a:t>
                  </a: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 |</a:t>
                  </a:r>
                  <a:endParaRPr kumimoji="1" lang="zh-CN" altLang="en-US" sz="1200" dirty="0" smtClean="0"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80" name="文本框 79"/>
                <p:cNvSpPr txBox="1"/>
                <p:nvPr/>
              </p:nvSpPr>
              <p:spPr>
                <a:xfrm>
                  <a:off x="6441590" y="2348880"/>
                  <a:ext cx="722698" cy="38087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>
                    <a:lnSpc>
                      <a:spcPct val="75000"/>
                    </a:lnSpc>
                  </a:pP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Wearable</a:t>
                  </a:r>
                </a:p>
                <a:p>
                  <a:pPr algn="l">
                    <a:lnSpc>
                      <a:spcPct val="75000"/>
                    </a:lnSpc>
                  </a:pPr>
                  <a:r>
                    <a:rPr lang="en-US" altLang="zh-CN" sz="1200" dirty="0" smtClean="0">
                      <a:latin typeface="Arial Narrow" panose="020B0606020202030204" pitchFamily="34" charset="0"/>
                    </a:rPr>
                    <a:t>devices</a:t>
                  </a:r>
                  <a:endParaRPr kumimoji="1" lang="zh-CN" altLang="en-US" sz="1200" dirty="0" smtClean="0">
                    <a:latin typeface="Arial Narrow" panose="020B0606020202030204" pitchFamily="34" charset="0"/>
                  </a:endParaRPr>
                </a:p>
              </p:txBody>
            </p:sp>
          </p:grpSp>
        </p:grpSp>
        <p:sp>
          <p:nvSpPr>
            <p:cNvPr id="74" name="圆角矩形标注 73"/>
            <p:cNvSpPr/>
            <p:nvPr/>
          </p:nvSpPr>
          <p:spPr bwMode="gray">
            <a:xfrm>
              <a:off x="5716718" y="1661621"/>
              <a:ext cx="2599698" cy="950822"/>
            </a:xfrm>
            <a:prstGeom prst="wedgeRoundRectCallout">
              <a:avLst>
                <a:gd name="adj1" fmla="val -38060"/>
                <a:gd name="adj2" fmla="val 62462"/>
                <a:gd name="adj3" fmla="val 16667"/>
              </a:avLst>
            </a:prstGeom>
            <a:noFill/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+mn-ea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4812010" y="1366932"/>
            <a:ext cx="3384376" cy="14047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altLang="zh-CN" dirty="0" smtClean="0">
                <a:latin typeface="Arial Narrow" panose="020B0606020202030204" pitchFamily="34" charset="0"/>
              </a:rPr>
              <a:t>NR-</a:t>
            </a:r>
            <a:r>
              <a:rPr lang="en-US" altLang="zh-CN" dirty="0" err="1" smtClean="0">
                <a:latin typeface="Arial Narrow" panose="020B0606020202030204" pitchFamily="34" charset="0"/>
              </a:rPr>
              <a:t>IoT</a:t>
            </a:r>
            <a:r>
              <a:rPr lang="en-US" altLang="zh-CN" dirty="0" smtClean="0">
                <a:latin typeface="Arial Narrow" panose="020B0606020202030204" pitchFamily="34" charset="0"/>
              </a:rPr>
              <a:t> in </a:t>
            </a:r>
            <a:r>
              <a:rPr lang="en-US" altLang="zh-CN" dirty="0" err="1" smtClean="0">
                <a:latin typeface="Arial Narrow" panose="020B0606020202030204" pitchFamily="34" charset="0"/>
              </a:rPr>
              <a:t>Rel</a:t>
            </a:r>
            <a:r>
              <a:rPr lang="en-US" altLang="zh-CN" dirty="0" smtClean="0">
                <a:latin typeface="Arial Narrow" panose="020B0606020202030204" pitchFamily="34" charset="0"/>
              </a:rPr>
              <a:t>-17: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Arial Narrow" panose="020B0606020202030204" pitchFamily="34" charset="0"/>
              </a:rPr>
              <a:t>Provide solution with acceptable device cost for the </a:t>
            </a:r>
            <a:r>
              <a:rPr lang="en-US" altLang="zh-CN" dirty="0" err="1" smtClean="0">
                <a:latin typeface="Arial Narrow" panose="020B0606020202030204" pitchFamily="34" charset="0"/>
              </a:rPr>
              <a:t>IoT</a:t>
            </a:r>
            <a:r>
              <a:rPr lang="en-US" altLang="zh-CN" dirty="0" smtClean="0">
                <a:latin typeface="Arial Narrow" panose="020B0606020202030204" pitchFamily="34" charset="0"/>
              </a:rPr>
              <a:t> application area between </a:t>
            </a:r>
            <a:r>
              <a:rPr lang="en-US" altLang="zh-CN" dirty="0" err="1" smtClean="0">
                <a:latin typeface="Arial Narrow" panose="020B0606020202030204" pitchFamily="34" charset="0"/>
              </a:rPr>
              <a:t>LPWA</a:t>
            </a:r>
            <a:r>
              <a:rPr lang="en-US" altLang="zh-CN" dirty="0" smtClean="0">
                <a:latin typeface="Arial Narrow" panose="020B0606020202030204" pitchFamily="34" charset="0"/>
              </a:rPr>
              <a:t> and </a:t>
            </a:r>
            <a:r>
              <a:rPr lang="en-US" altLang="zh-CN" dirty="0" err="1" smtClean="0">
                <a:latin typeface="Arial Narrow" panose="020B0606020202030204" pitchFamily="34" charset="0"/>
              </a:rPr>
              <a:t>URLLC</a:t>
            </a:r>
            <a:r>
              <a:rPr lang="en-US" altLang="zh-CN" dirty="0" smtClean="0">
                <a:latin typeface="Arial Narrow" panose="020B0606020202030204" pitchFamily="34" charset="0"/>
              </a:rPr>
              <a:t>.</a:t>
            </a:r>
            <a:endParaRPr lang="en-US" altLang="zh-CN" dirty="0">
              <a:latin typeface="Arial Narrow" panose="020B060602020203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217032" y="3073233"/>
            <a:ext cx="8461827" cy="3617262"/>
            <a:chOff x="3133165" y="1152571"/>
            <a:chExt cx="5724198" cy="3617262"/>
          </a:xfrm>
        </p:grpSpPr>
        <p:cxnSp>
          <p:nvCxnSpPr>
            <p:cNvPr id="89" name="直接连接符 88"/>
            <p:cNvCxnSpPr/>
            <p:nvPr/>
          </p:nvCxnSpPr>
          <p:spPr bwMode="auto">
            <a:xfrm>
              <a:off x="3133165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直接连接符 89"/>
            <p:cNvCxnSpPr/>
            <p:nvPr/>
          </p:nvCxnSpPr>
          <p:spPr bwMode="auto">
            <a:xfrm>
              <a:off x="6018256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1" name="直接连接符 90"/>
            <p:cNvCxnSpPr/>
            <p:nvPr/>
          </p:nvCxnSpPr>
          <p:spPr bwMode="auto">
            <a:xfrm>
              <a:off x="8857363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2" name="直接连接符 91"/>
            <p:cNvCxnSpPr/>
            <p:nvPr/>
          </p:nvCxnSpPr>
          <p:spPr bwMode="auto">
            <a:xfrm>
              <a:off x="4575711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直接连接符 92"/>
            <p:cNvCxnSpPr/>
            <p:nvPr/>
          </p:nvCxnSpPr>
          <p:spPr bwMode="auto">
            <a:xfrm>
              <a:off x="5296983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直接连接符 93"/>
            <p:cNvCxnSpPr/>
            <p:nvPr/>
          </p:nvCxnSpPr>
          <p:spPr bwMode="auto">
            <a:xfrm>
              <a:off x="3854438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直接连接符 94"/>
            <p:cNvCxnSpPr/>
            <p:nvPr/>
          </p:nvCxnSpPr>
          <p:spPr bwMode="auto">
            <a:xfrm>
              <a:off x="7437810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 bwMode="auto">
            <a:xfrm>
              <a:off x="8147586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 bwMode="auto">
            <a:xfrm>
              <a:off x="6728033" y="1945950"/>
              <a:ext cx="0" cy="2823883"/>
            </a:xfrm>
            <a:prstGeom prst="lin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ACAC7"/>
                </a:gs>
              </a:gsLst>
              <a:lin ang="5400000" scaled="1"/>
            </a:gradFill>
            <a:ln w="12700" cap="flat" cmpd="sng" algn="ctr">
              <a:solidFill>
                <a:schemeClr val="bg1">
                  <a:lumMod val="8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98" name="组合 97"/>
            <p:cNvGrpSpPr/>
            <p:nvPr/>
          </p:nvGrpSpPr>
          <p:grpSpPr>
            <a:xfrm>
              <a:off x="3162532" y="1152571"/>
              <a:ext cx="5694830" cy="383242"/>
              <a:chOff x="4285129" y="1344701"/>
              <a:chExt cx="7593107" cy="510989"/>
            </a:xfrm>
          </p:grpSpPr>
          <p:sp>
            <p:nvSpPr>
              <p:cNvPr id="99" name="圆角矩形 98"/>
              <p:cNvSpPr/>
              <p:nvPr/>
            </p:nvSpPr>
            <p:spPr bwMode="auto">
              <a:xfrm>
                <a:off x="4285129" y="1344701"/>
                <a:ext cx="3758581" cy="510989"/>
              </a:xfrm>
              <a:prstGeom prst="roundRect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none" lIns="68580" tIns="34290" rIns="68580" bIns="3429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Arial Narrow" panose="020B0606020202030204" pitchFamily="34" charset="0"/>
                    <a:ea typeface="SimHei" pitchFamily="49" charset="-122"/>
                  </a:rPr>
                  <a:t>2020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  <a:ea typeface="SimHei" pitchFamily="49" charset="-122"/>
                </a:endParaRPr>
              </a:p>
            </p:txBody>
          </p:sp>
          <p:sp>
            <p:nvSpPr>
              <p:cNvPr id="100" name="圆角矩形 99"/>
              <p:cNvSpPr/>
              <p:nvPr/>
            </p:nvSpPr>
            <p:spPr bwMode="auto">
              <a:xfrm>
                <a:off x="8119655" y="1344701"/>
                <a:ext cx="3758581" cy="510989"/>
              </a:xfrm>
              <a:prstGeom prst="roundRect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none" lIns="68580" tIns="34290" rIns="68580" bIns="34290" numCol="1" rtlCol="0" anchor="ctr" anchorCtr="0" compatLnSpc="1">
                <a:prstTxWarp prst="textNoShape">
                  <a:avLst/>
                </a:prstTxWarp>
              </a:bodyPr>
              <a:lstStyle/>
              <a:p>
                <a:pPr defTabSz="685800"/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latin typeface="Arial Narrow" panose="020B0606020202030204" pitchFamily="34" charset="0"/>
                    <a:ea typeface="SimHei" pitchFamily="49" charset="-122"/>
                  </a:rPr>
                  <a:t>2021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  <a:ea typeface="SimHei" pitchFamily="49" charset="-122"/>
                </a:endParaRPr>
              </a:p>
            </p:txBody>
          </p:sp>
        </p:grpSp>
      </p:grpSp>
      <p:sp>
        <p:nvSpPr>
          <p:cNvPr id="101" name="圆角矩形 100"/>
          <p:cNvSpPr/>
          <p:nvPr/>
        </p:nvSpPr>
        <p:spPr bwMode="gray">
          <a:xfrm>
            <a:off x="217032" y="4002074"/>
            <a:ext cx="2126965" cy="540000"/>
          </a:xfrm>
          <a:prstGeom prst="roundRect">
            <a:avLst>
              <a:gd name="adj" fmla="val 8548"/>
            </a:avLst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1600" b="0" i="0" u="none" strike="noStrike" cap="none" normalizeH="0" baseline="0" dirty="0" err="1" smtClean="0">
                <a:ln>
                  <a:noFill/>
                </a:ln>
                <a:effectLst/>
                <a:latin typeface="Arial Narrow" panose="020B0606020202030204" pitchFamily="34" charset="0"/>
              </a:rPr>
              <a:t>RAN1</a:t>
            </a:r>
            <a:r>
              <a:rPr lang="en-US" altLang="zh-CN" sz="1600" dirty="0" smtClean="0">
                <a:latin typeface="Arial Narrow" panose="020B0606020202030204" pitchFamily="34" charset="0"/>
              </a:rPr>
              <a:t>-led SI on NR-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IoT</a:t>
            </a:r>
            <a:endParaRPr kumimoji="1" lang="zh-CN" altLang="en-US" sz="1600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cxnSp>
        <p:nvCxnSpPr>
          <p:cNvPr id="102" name="直接箭头连接符 101"/>
          <p:cNvCxnSpPr/>
          <p:nvPr/>
        </p:nvCxnSpPr>
        <p:spPr bwMode="auto">
          <a:xfrm>
            <a:off x="6578517" y="3865321"/>
            <a:ext cx="677449" cy="0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6567301" y="3522494"/>
            <a:ext cx="6783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err="1" smtClean="0">
                <a:latin typeface="Arial Narrow" panose="020B0606020202030204" pitchFamily="34" charset="0"/>
              </a:rPr>
              <a:t>Rel</a:t>
            </a:r>
            <a:r>
              <a:rPr kumimoji="1" lang="en-US" altLang="zh-CN" sz="1600" dirty="0" smtClean="0">
                <a:latin typeface="Arial Narrow" panose="020B0606020202030204" pitchFamily="34" charset="0"/>
              </a:rPr>
              <a:t>-18</a:t>
            </a:r>
            <a:endParaRPr kumimoji="1" lang="zh-CN" altLang="en-US" sz="1600" dirty="0" smtClean="0">
              <a:latin typeface="Arial Narrow" panose="020B0606020202030204" pitchFamily="34" charset="0"/>
            </a:endParaRPr>
          </a:p>
        </p:txBody>
      </p:sp>
      <p:cxnSp>
        <p:nvCxnSpPr>
          <p:cNvPr id="107" name="直接箭头连接符 106"/>
          <p:cNvCxnSpPr/>
          <p:nvPr/>
        </p:nvCxnSpPr>
        <p:spPr bwMode="auto">
          <a:xfrm>
            <a:off x="217032" y="4729956"/>
            <a:ext cx="2126965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108" name="直接箭头连接符 107"/>
          <p:cNvCxnSpPr/>
          <p:nvPr/>
        </p:nvCxnSpPr>
        <p:spPr bwMode="auto">
          <a:xfrm>
            <a:off x="2343997" y="4729956"/>
            <a:ext cx="2137937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109" name="文本框 108"/>
          <p:cNvSpPr txBox="1"/>
          <p:nvPr/>
        </p:nvSpPr>
        <p:spPr>
          <a:xfrm>
            <a:off x="315952" y="5000249"/>
            <a:ext cx="8454630" cy="9207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kumimoji="1" lang="en-US" altLang="zh-CN" sz="1600" dirty="0" smtClean="0">
                <a:latin typeface="Arial Narrow" panose="020B0606020202030204" pitchFamily="34" charset="0"/>
              </a:rPr>
              <a:t>Scopes of NR-</a:t>
            </a:r>
            <a:r>
              <a:rPr kumimoji="1" lang="en-US" altLang="zh-CN" sz="1600" dirty="0" err="1" smtClean="0">
                <a:latin typeface="Arial Narrow" panose="020B0606020202030204" pitchFamily="34" charset="0"/>
              </a:rPr>
              <a:t>IoT</a:t>
            </a:r>
            <a:r>
              <a:rPr kumimoji="1" lang="en-US" altLang="zh-CN" sz="1600" dirty="0" smtClean="0">
                <a:latin typeface="Arial Narrow" panose="020B0606020202030204" pitchFamily="34" charset="0"/>
              </a:rPr>
              <a:t> SI, including: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Carefully identify use cases and the corresponding performance requirements.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Study how to reduce the complexity/cost of the NR-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IoT</a:t>
            </a:r>
            <a:r>
              <a:rPr lang="en-US" altLang="zh-CN" sz="1600" dirty="0" smtClean="0">
                <a:latin typeface="Arial Narrow" panose="020B0606020202030204" pitchFamily="34" charset="0"/>
              </a:rPr>
              <a:t> devices.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Arial Narrow" panose="020B0606020202030204" pitchFamily="34" charset="0"/>
              </a:rPr>
              <a:t>Study how to increase the battery life of the NR-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IoT</a:t>
            </a:r>
            <a:r>
              <a:rPr lang="en-US" altLang="zh-CN" sz="1600" dirty="0" smtClean="0">
                <a:latin typeface="Arial Narrow" panose="020B0606020202030204" pitchFamily="34" charset="0"/>
              </a:rPr>
              <a:t> devices.</a:t>
            </a:r>
          </a:p>
        </p:txBody>
      </p:sp>
      <p:cxnSp>
        <p:nvCxnSpPr>
          <p:cNvPr id="115" name="直接箭头连接符 114"/>
          <p:cNvCxnSpPr/>
          <p:nvPr/>
        </p:nvCxnSpPr>
        <p:spPr bwMode="auto">
          <a:xfrm>
            <a:off x="4462196" y="4729956"/>
            <a:ext cx="2137937" cy="0"/>
          </a:xfrm>
          <a:prstGeom prst="straightConnector1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116" name="直接箭头连接符 115"/>
          <p:cNvCxnSpPr/>
          <p:nvPr/>
        </p:nvCxnSpPr>
        <p:spPr bwMode="auto">
          <a:xfrm>
            <a:off x="227356" y="3865321"/>
            <a:ext cx="677449" cy="0"/>
          </a:xfrm>
          <a:prstGeom prst="straightConnector1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文本框 116"/>
          <p:cNvSpPr txBox="1"/>
          <p:nvPr/>
        </p:nvSpPr>
        <p:spPr>
          <a:xfrm>
            <a:off x="216140" y="3522494"/>
            <a:ext cx="6783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err="1" smtClean="0">
                <a:latin typeface="Arial Narrow" panose="020B0606020202030204" pitchFamily="34" charset="0"/>
              </a:rPr>
              <a:t>Rel</a:t>
            </a:r>
            <a:r>
              <a:rPr kumimoji="1" lang="en-US" altLang="zh-CN" sz="1600" dirty="0" smtClean="0">
                <a:latin typeface="Arial Narrow" panose="020B0606020202030204" pitchFamily="34" charset="0"/>
              </a:rPr>
              <a:t>-17</a:t>
            </a:r>
            <a:endParaRPr kumimoji="1" lang="zh-CN" altLang="en-US" sz="1600" dirty="0" smtClean="0">
              <a:latin typeface="Arial Narrow" panose="020B0606020202030204" pitchFamily="34" charset="0"/>
            </a:endParaRPr>
          </a:p>
        </p:txBody>
      </p:sp>
      <p:sp>
        <p:nvSpPr>
          <p:cNvPr id="118" name="圆角矩形 117"/>
          <p:cNvSpPr/>
          <p:nvPr/>
        </p:nvSpPr>
        <p:spPr bwMode="gray">
          <a:xfrm>
            <a:off x="2398558" y="4002074"/>
            <a:ext cx="4136681" cy="540000"/>
          </a:xfrm>
          <a:prstGeom prst="roundRect">
            <a:avLst>
              <a:gd name="adj" fmla="val 854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600" dirty="0" smtClean="0">
                <a:latin typeface="Arial Narrow" panose="020B0606020202030204" pitchFamily="34" charset="0"/>
              </a:rPr>
              <a:t>Work item on NR-</a:t>
            </a:r>
            <a:r>
              <a:rPr lang="en-US" altLang="zh-CN" sz="1600" dirty="0" err="1" smtClean="0">
                <a:latin typeface="Arial Narrow" panose="020B0606020202030204" pitchFamily="34" charset="0"/>
              </a:rPr>
              <a:t>IoT</a:t>
            </a:r>
            <a:endParaRPr kumimoji="1" lang="zh-CN" altLang="en-US" sz="1600" b="0" i="0" u="none" strike="noStrike" cap="none" normalizeH="0" baseline="0" dirty="0" err="1" smtClean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6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15362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386080" name="Rectangle 3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ja-JP" dirty="0" smtClean="0"/>
          </a:p>
          <a:p>
            <a:pPr lvl="1"/>
            <a:r>
              <a:rPr lang="en-US" altLang="ja-JP" b="1" dirty="0">
                <a:solidFill>
                  <a:srgbClr val="FF0000"/>
                </a:solidFill>
              </a:rPr>
              <a:t>Problem Statement</a:t>
            </a:r>
          </a:p>
          <a:p>
            <a:pPr lvl="2"/>
            <a:r>
              <a:rPr lang="en-US" altLang="ja-JP" dirty="0"/>
              <a:t>Rel-15 </a:t>
            </a:r>
            <a:r>
              <a:rPr lang="en-US" altLang="ja-JP" dirty="0" smtClean="0"/>
              <a:t>NR-WLAN </a:t>
            </a:r>
            <a:r>
              <a:rPr lang="en-US" altLang="ja-JP" dirty="0"/>
              <a:t>integration: </a:t>
            </a:r>
            <a:r>
              <a:rPr lang="en-US" altLang="ja-JP" dirty="0" smtClean="0"/>
              <a:t>only supporting NW-level integration</a:t>
            </a:r>
          </a:p>
          <a:p>
            <a:pPr lvl="3"/>
            <a:r>
              <a:rPr lang="en-US" altLang="ja-JP" dirty="0" smtClean="0"/>
              <a:t>Difficulty in sophisticated RAN operation (quasi-zero error rate, fast mobility support)</a:t>
            </a:r>
            <a:endParaRPr lang="en-US" altLang="ja-JP" b="1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b="1" dirty="0" smtClean="0">
                <a:solidFill>
                  <a:srgbClr val="FF0000"/>
                </a:solidFill>
              </a:rPr>
              <a:t>Requirement</a:t>
            </a:r>
          </a:p>
          <a:p>
            <a:pPr lvl="2"/>
            <a:r>
              <a:rPr lang="en-US" altLang="ja-JP" dirty="0" smtClean="0"/>
              <a:t>RAN-level integration: Already </a:t>
            </a:r>
            <a:r>
              <a:rPr lang="en-US" altLang="ja-JP" dirty="0"/>
              <a:t>deployed WLAN </a:t>
            </a:r>
            <a:r>
              <a:rPr lang="en-US" altLang="ja-JP" dirty="0" smtClean="0"/>
              <a:t>system into </a:t>
            </a:r>
            <a:r>
              <a:rPr lang="en-US" altLang="ja-JP" dirty="0" err="1"/>
              <a:t>5G</a:t>
            </a:r>
            <a:r>
              <a:rPr lang="en-US" altLang="ja-JP" dirty="0"/>
              <a:t>-NR </a:t>
            </a:r>
            <a:r>
              <a:rPr lang="en-US" altLang="ja-JP" dirty="0" smtClean="0"/>
              <a:t>with small impacts</a:t>
            </a:r>
          </a:p>
          <a:p>
            <a:endParaRPr lang="en-US" altLang="ja-JP" dirty="0" smtClean="0"/>
          </a:p>
          <a:p>
            <a:pPr lvl="1"/>
            <a:r>
              <a:rPr lang="en-US" altLang="ja-JP" b="1" dirty="0" smtClean="0">
                <a:solidFill>
                  <a:srgbClr val="FF0000"/>
                </a:solidFill>
              </a:rPr>
              <a:t>Concept: RAN-edge (</a:t>
            </a:r>
            <a:r>
              <a:rPr lang="en-US" altLang="ja-JP" b="1" dirty="0" err="1" smtClean="0">
                <a:solidFill>
                  <a:srgbClr val="FF0000"/>
                </a:solidFill>
              </a:rPr>
              <a:t>gNB</a:t>
            </a:r>
            <a:r>
              <a:rPr lang="en-US" altLang="ja-JP" b="1" dirty="0" smtClean="0">
                <a:solidFill>
                  <a:srgbClr val="FF0000"/>
                </a:solidFill>
              </a:rPr>
              <a:t>) processing for XA control</a:t>
            </a:r>
          </a:p>
          <a:p>
            <a:pPr lvl="2"/>
            <a:r>
              <a:rPr lang="en-US" altLang="ja-JP" dirty="0" smtClean="0"/>
              <a:t>(1) New I/F </a:t>
            </a:r>
            <a:r>
              <a:rPr lang="en-US" altLang="ja-JP" dirty="0"/>
              <a:t>for </a:t>
            </a:r>
            <a:r>
              <a:rPr lang="en-US" altLang="ja-JP" dirty="0" smtClean="0"/>
              <a:t>integration  (2) Data distribution/duplication (DDD)  (3) 0 loss/</a:t>
            </a:r>
            <a:r>
              <a:rPr lang="en-US" altLang="ja-JP" dirty="0" err="1" smtClean="0"/>
              <a:t>ms</a:t>
            </a:r>
            <a:r>
              <a:rPr lang="en-US" altLang="ja-JP" dirty="0" smtClean="0"/>
              <a:t> mobility (OLM)  </a:t>
            </a:r>
          </a:p>
        </p:txBody>
      </p:sp>
      <p:sp>
        <p:nvSpPr>
          <p:cNvPr id="386089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NR-WLAN RAN-level integration (NW-RI)</a:t>
            </a:r>
            <a:endParaRPr lang="en-US" altLang="ja-JP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168275" y="872546"/>
            <a:ext cx="8868221" cy="396214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XA (X-Automation)</a:t>
            </a:r>
          </a:p>
        </p:txBody>
      </p:sp>
      <p:sp>
        <p:nvSpPr>
          <p:cNvPr id="9" name="角丸四角形 8"/>
          <p:cNvSpPr/>
          <p:nvPr/>
        </p:nvSpPr>
        <p:spPr bwMode="auto">
          <a:xfrm>
            <a:off x="179512" y="3068960"/>
            <a:ext cx="8868221" cy="396214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ja-JP" b="1" dirty="0">
                <a:solidFill>
                  <a:schemeClr val="bg1"/>
                </a:solidFill>
                <a:latin typeface="Arial Narrow" panose="020B060602020203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NW-RI (NR-WLAN RAN-level integration)</a:t>
            </a:r>
            <a:endParaRPr kumimoji="1" lang="en-US" altLang="ja-JP" b="1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035" y="4221088"/>
            <a:ext cx="415184" cy="624670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65" y="5245773"/>
            <a:ext cx="804422" cy="804422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311" y="5245773"/>
            <a:ext cx="804422" cy="804422"/>
          </a:xfrm>
          <a:prstGeom prst="rect">
            <a:avLst/>
          </a:prstGeom>
        </p:spPr>
      </p:pic>
      <p:sp>
        <p:nvSpPr>
          <p:cNvPr id="63" name="平行四辺形 62"/>
          <p:cNvSpPr/>
          <p:nvPr/>
        </p:nvSpPr>
        <p:spPr bwMode="gray">
          <a:xfrm>
            <a:off x="1002656" y="6165304"/>
            <a:ext cx="6565344" cy="379000"/>
          </a:xfrm>
          <a:prstGeom prst="parallelogram">
            <a:avLst>
              <a:gd name="adj" fmla="val 91990"/>
            </a:avLst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rgbClr val="B1B1A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dirty="0" err="1" smtClean="0">
              <a:ln>
                <a:noFill/>
              </a:ln>
              <a:effectLst/>
              <a:latin typeface="+mj-lt"/>
              <a:ea typeface="+mn-ea"/>
            </a:endParaRPr>
          </a:p>
        </p:txBody>
      </p:sp>
      <p:sp>
        <p:nvSpPr>
          <p:cNvPr id="132" name="正方形/長方形 131"/>
          <p:cNvSpPr/>
          <p:nvPr/>
        </p:nvSpPr>
        <p:spPr bwMode="auto">
          <a:xfrm>
            <a:off x="827585" y="4187659"/>
            <a:ext cx="6939412" cy="2433896"/>
          </a:xfrm>
          <a:prstGeom prst="rect">
            <a:avLst/>
          </a:prstGeom>
          <a:noFill/>
          <a:ln w="9525" cap="flat" cmpd="sng" algn="ctr">
            <a:solidFill>
              <a:srgbClr val="57564F"/>
            </a:solidFill>
            <a:prstDash val="lg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8" name="雲 137"/>
          <p:cNvSpPr/>
          <p:nvPr/>
        </p:nvSpPr>
        <p:spPr bwMode="auto">
          <a:xfrm>
            <a:off x="7859641" y="4174910"/>
            <a:ext cx="1176855" cy="694250"/>
          </a:xfrm>
          <a:prstGeom prst="cloud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5GC</a:t>
            </a:r>
            <a:endParaRPr kumimoji="1" lang="ja-JP" altLang="en-US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anose="020B0606020202030204" pitchFamily="34" charset="0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39" name="直線コネクタ 138"/>
          <p:cNvCxnSpPr>
            <a:stCxn id="138" idx="2"/>
            <a:endCxn id="20" idx="3"/>
          </p:cNvCxnSpPr>
          <p:nvPr/>
        </p:nvCxnSpPr>
        <p:spPr bwMode="auto">
          <a:xfrm flipH="1">
            <a:off x="5212219" y="4522035"/>
            <a:ext cx="2651072" cy="11388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pic>
        <p:nvPicPr>
          <p:cNvPr id="145" name="図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26106"/>
            <a:ext cx="963572" cy="687070"/>
          </a:xfrm>
          <a:prstGeom prst="rect">
            <a:avLst/>
          </a:prstGeom>
        </p:spPr>
      </p:pic>
      <p:cxnSp>
        <p:nvCxnSpPr>
          <p:cNvPr id="55" name="直線コネクタ 54"/>
          <p:cNvCxnSpPr>
            <a:stCxn id="20" idx="2"/>
            <a:endCxn id="45" idx="0"/>
          </p:cNvCxnSpPr>
          <p:nvPr/>
        </p:nvCxnSpPr>
        <p:spPr bwMode="auto">
          <a:xfrm flipH="1">
            <a:off x="2030576" y="4845758"/>
            <a:ext cx="2974051" cy="400015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58" name="直線コネクタ 57"/>
          <p:cNvCxnSpPr>
            <a:stCxn id="20" idx="2"/>
          </p:cNvCxnSpPr>
          <p:nvPr/>
        </p:nvCxnSpPr>
        <p:spPr bwMode="auto">
          <a:xfrm flipH="1">
            <a:off x="4283938" y="4845758"/>
            <a:ext cx="720689" cy="515124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cxnSp>
        <p:nvCxnSpPr>
          <p:cNvPr id="61" name="直線コネクタ 60"/>
          <p:cNvCxnSpPr>
            <a:stCxn id="20" idx="2"/>
            <a:endCxn id="47" idx="0"/>
          </p:cNvCxnSpPr>
          <p:nvPr/>
        </p:nvCxnSpPr>
        <p:spPr bwMode="auto">
          <a:xfrm>
            <a:off x="5004627" y="4845758"/>
            <a:ext cx="1537895" cy="400015"/>
          </a:xfrm>
          <a:prstGeom prst="line">
            <a:avLst/>
          </a:prstGeom>
          <a:gradFill rotWithShape="0">
            <a:gsLst>
              <a:gs pos="0">
                <a:srgbClr val="FFFFFF"/>
              </a:gs>
              <a:gs pos="100000">
                <a:srgbClr val="CACAC7"/>
              </a:gs>
            </a:gsLst>
            <a:lin ang="5400000" scaled="1"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386091" name="フリーフォーム 386090"/>
          <p:cNvSpPr/>
          <p:nvPr/>
        </p:nvSpPr>
        <p:spPr bwMode="gray">
          <a:xfrm>
            <a:off x="4998072" y="5022270"/>
            <a:ext cx="284608" cy="881381"/>
          </a:xfrm>
          <a:custGeom>
            <a:avLst/>
            <a:gdLst>
              <a:gd name="connsiteX0" fmla="*/ 0 w 242863"/>
              <a:gd name="connsiteY0" fmla="*/ 932155 h 932155"/>
              <a:gd name="connsiteX1" fmla="*/ 239697 w 242863"/>
              <a:gd name="connsiteY1" fmla="*/ 435006 h 932155"/>
              <a:gd name="connsiteX2" fmla="*/ 115409 w 242863"/>
              <a:gd name="connsiteY2" fmla="*/ 0 h 932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63" h="932155">
                <a:moveTo>
                  <a:pt x="0" y="932155"/>
                </a:moveTo>
                <a:cubicBezTo>
                  <a:pt x="110231" y="761260"/>
                  <a:pt x="220462" y="590365"/>
                  <a:pt x="239697" y="435006"/>
                </a:cubicBezTo>
                <a:cubicBezTo>
                  <a:pt x="258932" y="279647"/>
                  <a:pt x="187170" y="139823"/>
                  <a:pt x="115409" y="0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70" name="正方形/長方形 169"/>
          <p:cNvSpPr/>
          <p:nvPr/>
        </p:nvSpPr>
        <p:spPr bwMode="gray">
          <a:xfrm>
            <a:off x="5368376" y="5157192"/>
            <a:ext cx="499768" cy="13799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5G NR</a:t>
            </a:r>
            <a:endParaRPr kumimoji="1" lang="ja-JP" altLang="en-US" sz="1000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7704" y="6021288"/>
            <a:ext cx="809338" cy="434182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91325" y="6237775"/>
            <a:ext cx="152350" cy="295656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67677" y="6237667"/>
            <a:ext cx="152350" cy="295656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62662" y="6021288"/>
            <a:ext cx="809338" cy="434182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874" y="6020580"/>
            <a:ext cx="318070" cy="360748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2742" y="6163170"/>
            <a:ext cx="809338" cy="434182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954" y="6162462"/>
            <a:ext cx="318070" cy="360748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72820" y="5877980"/>
            <a:ext cx="809338" cy="434182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877272"/>
            <a:ext cx="318070" cy="360748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1872" y="6021288"/>
            <a:ext cx="809338" cy="434182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5493" y="6237775"/>
            <a:ext cx="152350" cy="295656"/>
          </a:xfrm>
          <a:prstGeom prst="rect">
            <a:avLst/>
          </a:prstGeom>
        </p:spPr>
      </p:pic>
      <p:pic>
        <p:nvPicPr>
          <p:cNvPr id="70" name="図 6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71845" y="6237667"/>
            <a:ext cx="152350" cy="295656"/>
          </a:xfrm>
          <a:prstGeom prst="rect">
            <a:avLst/>
          </a:prstGeom>
        </p:spPr>
      </p:pic>
      <p:sp>
        <p:nvSpPr>
          <p:cNvPr id="2" name="フリーフォーム 1"/>
          <p:cNvSpPr/>
          <p:nvPr/>
        </p:nvSpPr>
        <p:spPr bwMode="gray">
          <a:xfrm>
            <a:off x="2340581" y="5050580"/>
            <a:ext cx="439419" cy="907014"/>
          </a:xfrm>
          <a:custGeom>
            <a:avLst/>
            <a:gdLst>
              <a:gd name="connsiteX0" fmla="*/ 0 w 1367161"/>
              <a:gd name="connsiteY0" fmla="*/ 834501 h 834501"/>
              <a:gd name="connsiteX1" fmla="*/ 266330 w 1367161"/>
              <a:gd name="connsiteY1" fmla="*/ 239697 h 834501"/>
              <a:gd name="connsiteX2" fmla="*/ 1367161 w 1367161"/>
              <a:gd name="connsiteY2" fmla="*/ 0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7161" h="834501">
                <a:moveTo>
                  <a:pt x="0" y="834501"/>
                </a:moveTo>
                <a:cubicBezTo>
                  <a:pt x="19235" y="606640"/>
                  <a:pt x="38470" y="378780"/>
                  <a:pt x="266330" y="239697"/>
                </a:cubicBezTo>
                <a:cubicBezTo>
                  <a:pt x="494190" y="100614"/>
                  <a:pt x="930675" y="50307"/>
                  <a:pt x="1367161" y="0"/>
                </a:cubicBezTo>
              </a:path>
            </a:pathLst>
          </a:custGeom>
          <a:noFill/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 bwMode="gray">
          <a:xfrm>
            <a:off x="2435254" y="5717255"/>
            <a:ext cx="446819" cy="143500"/>
          </a:xfrm>
          <a:prstGeom prst="rect">
            <a:avLst/>
          </a:prstGeom>
          <a:solidFill>
            <a:srgbClr val="00B0F0"/>
          </a:solidFill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WLAN</a:t>
            </a:r>
            <a:endParaRPr kumimoji="1" lang="ja-JP" altLang="en-US" sz="1000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 bwMode="gray">
          <a:xfrm>
            <a:off x="2541005" y="5454124"/>
            <a:ext cx="446819" cy="143500"/>
          </a:xfrm>
          <a:prstGeom prst="rect">
            <a:avLst/>
          </a:prstGeom>
          <a:solidFill>
            <a:srgbClr val="00B0F0"/>
          </a:solidFill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WLAN</a:t>
            </a:r>
            <a:endParaRPr kumimoji="1" lang="ja-JP" altLang="en-US" sz="1000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4" name="フリーフォーム 73"/>
          <p:cNvSpPr/>
          <p:nvPr/>
        </p:nvSpPr>
        <p:spPr bwMode="gray">
          <a:xfrm flipH="1">
            <a:off x="6542521" y="5055274"/>
            <a:ext cx="653455" cy="894744"/>
          </a:xfrm>
          <a:custGeom>
            <a:avLst/>
            <a:gdLst>
              <a:gd name="connsiteX0" fmla="*/ 0 w 1367161"/>
              <a:gd name="connsiteY0" fmla="*/ 834501 h 834501"/>
              <a:gd name="connsiteX1" fmla="*/ 266330 w 1367161"/>
              <a:gd name="connsiteY1" fmla="*/ 239697 h 834501"/>
              <a:gd name="connsiteX2" fmla="*/ 1367161 w 1367161"/>
              <a:gd name="connsiteY2" fmla="*/ 0 h 83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7161" h="834501">
                <a:moveTo>
                  <a:pt x="0" y="834501"/>
                </a:moveTo>
                <a:cubicBezTo>
                  <a:pt x="19235" y="606640"/>
                  <a:pt x="38470" y="378780"/>
                  <a:pt x="266330" y="239697"/>
                </a:cubicBezTo>
                <a:cubicBezTo>
                  <a:pt x="494190" y="100614"/>
                  <a:pt x="930675" y="50307"/>
                  <a:pt x="1367161" y="0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78" name="フリーフォーム 77"/>
          <p:cNvSpPr/>
          <p:nvPr/>
        </p:nvSpPr>
        <p:spPr bwMode="gray">
          <a:xfrm>
            <a:off x="3760787" y="5050579"/>
            <a:ext cx="747986" cy="835316"/>
          </a:xfrm>
          <a:custGeom>
            <a:avLst/>
            <a:gdLst>
              <a:gd name="connsiteX0" fmla="*/ 551953 w 702873"/>
              <a:gd name="connsiteY0" fmla="*/ 754602 h 754602"/>
              <a:gd name="connsiteX1" fmla="*/ 1537 w 702873"/>
              <a:gd name="connsiteY1" fmla="*/ 479394 h 754602"/>
              <a:gd name="connsiteX2" fmla="*/ 702873 w 702873"/>
              <a:gd name="connsiteY2" fmla="*/ 0 h 75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2873" h="754602">
                <a:moveTo>
                  <a:pt x="551953" y="754602"/>
                </a:moveTo>
                <a:cubicBezTo>
                  <a:pt x="264168" y="679881"/>
                  <a:pt x="-23616" y="605161"/>
                  <a:pt x="1537" y="479394"/>
                </a:cubicBezTo>
                <a:cubicBezTo>
                  <a:pt x="26690" y="353627"/>
                  <a:pt x="364781" y="176813"/>
                  <a:pt x="702873" y="0"/>
                </a:cubicBezTo>
              </a:path>
            </a:pathLst>
          </a:custGeom>
          <a:noFill/>
          <a:ln w="762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5" name="フリーフォーム 14"/>
          <p:cNvSpPr/>
          <p:nvPr/>
        </p:nvSpPr>
        <p:spPr bwMode="gray">
          <a:xfrm>
            <a:off x="4323944" y="4797152"/>
            <a:ext cx="1328176" cy="186539"/>
          </a:xfrm>
          <a:custGeom>
            <a:avLst/>
            <a:gdLst>
              <a:gd name="connsiteX0" fmla="*/ 0 w 2157274"/>
              <a:gd name="connsiteY0" fmla="*/ 0 h 363993"/>
              <a:gd name="connsiteX1" fmla="*/ 1118586 w 2157274"/>
              <a:gd name="connsiteY1" fmla="*/ 363984 h 363993"/>
              <a:gd name="connsiteX2" fmla="*/ 2157274 w 2157274"/>
              <a:gd name="connsiteY2" fmla="*/ 8878 h 36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7274" h="363993">
                <a:moveTo>
                  <a:pt x="0" y="0"/>
                </a:moveTo>
                <a:cubicBezTo>
                  <a:pt x="379520" y="181252"/>
                  <a:pt x="759040" y="362504"/>
                  <a:pt x="1118586" y="363984"/>
                </a:cubicBezTo>
                <a:cubicBezTo>
                  <a:pt x="1478132" y="365464"/>
                  <a:pt x="1817703" y="187171"/>
                  <a:pt x="2157274" y="8878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pic>
        <p:nvPicPr>
          <p:cNvPr id="83" name="図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727" y="5288874"/>
            <a:ext cx="804422" cy="804422"/>
          </a:xfrm>
          <a:prstGeom prst="rect">
            <a:avLst/>
          </a:prstGeom>
        </p:spPr>
      </p:pic>
      <p:sp>
        <p:nvSpPr>
          <p:cNvPr id="84" name="正方形/長方形 83"/>
          <p:cNvSpPr/>
          <p:nvPr/>
        </p:nvSpPr>
        <p:spPr bwMode="gray">
          <a:xfrm>
            <a:off x="3670490" y="4653136"/>
            <a:ext cx="613478" cy="232231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(1)I/F</a:t>
            </a:r>
            <a:endParaRPr kumimoji="1" lang="ja-JP" altLang="en-US" sz="12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 bwMode="gray">
          <a:xfrm>
            <a:off x="4300538" y="5733256"/>
            <a:ext cx="698466" cy="232231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(2)DDD</a:t>
            </a:r>
            <a:endParaRPr kumimoji="1" lang="ja-JP" altLang="en-US" sz="12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 bwMode="gray">
          <a:xfrm>
            <a:off x="5440384" y="5379235"/>
            <a:ext cx="499768" cy="13799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5G NR</a:t>
            </a:r>
            <a:endParaRPr kumimoji="1" lang="ja-JP" altLang="en-US" sz="1000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/>
          <p:cNvSpPr/>
          <p:nvPr/>
        </p:nvSpPr>
        <p:spPr bwMode="gray">
          <a:xfrm>
            <a:off x="5296368" y="5601278"/>
            <a:ext cx="499768" cy="13799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5G NR</a:t>
            </a:r>
            <a:endParaRPr kumimoji="1" lang="ja-JP" altLang="en-US" sz="1000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 bwMode="gray">
          <a:xfrm>
            <a:off x="7430552" y="5731674"/>
            <a:ext cx="698466" cy="232231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</a:t>
            </a:r>
            <a:r>
              <a:rPr lang="en-US" altLang="ja-JP" sz="1200" b="1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kumimoji="1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)OLM</a:t>
            </a:r>
            <a:endParaRPr kumimoji="1" lang="ja-JP" altLang="en-US" sz="12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05112"/>
            <a:ext cx="980580" cy="691320"/>
          </a:xfrm>
          <a:prstGeom prst="rect">
            <a:avLst/>
          </a:prstGeom>
        </p:spPr>
      </p:pic>
      <p:sp>
        <p:nvSpPr>
          <p:cNvPr id="50" name="角丸四角形 49"/>
          <p:cNvSpPr/>
          <p:nvPr/>
        </p:nvSpPr>
        <p:spPr bwMode="auto">
          <a:xfrm>
            <a:off x="6615187" y="4616962"/>
            <a:ext cx="1269181" cy="396214"/>
          </a:xfrm>
          <a:prstGeom prst="roundRect">
            <a:avLst/>
          </a:prstGeom>
          <a:solidFill>
            <a:schemeClr val="tx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XA control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7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217288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AI/ML in </a:t>
            </a:r>
            <a:r>
              <a:rPr lang="en-US" altLang="zh-CN" dirty="0"/>
              <a:t>the RAN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ja-JP" smtClean="0"/>
              <a:t>Copyright 2019 FUJITSU LIMITED</a:t>
            </a:r>
            <a:endParaRPr lang="de-DE" altLang="ja-JP" dirty="0"/>
          </a:p>
        </p:txBody>
      </p:sp>
      <p:sp>
        <p:nvSpPr>
          <p:cNvPr id="11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169862" y="836712"/>
            <a:ext cx="8146554" cy="8639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Use cases of</a:t>
            </a:r>
          </a:p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artificial intelligence and machine learning (AI/ML) in the RAN</a:t>
            </a:r>
          </a:p>
        </p:txBody>
      </p:sp>
      <p:sp>
        <p:nvSpPr>
          <p:cNvPr id="3" name="矩形 2"/>
          <p:cNvSpPr/>
          <p:nvPr/>
        </p:nvSpPr>
        <p:spPr>
          <a:xfrm>
            <a:off x="179959" y="1988840"/>
            <a:ext cx="25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Assistance for coordination </a:t>
            </a:r>
            <a:r>
              <a:rPr lang="en-US" altLang="zh-CN" dirty="0">
                <a:solidFill>
                  <a:schemeClr val="tx1"/>
                </a:solidFill>
                <a:latin typeface="Arial Narrow" panose="020B0606020202030204" pitchFamily="34" charset="0"/>
              </a:rPr>
              <a:t>between the management, </a:t>
            </a:r>
            <a:r>
              <a:rPr lang="en-US" altLang="zh-CN" dirty="0" err="1">
                <a:solidFill>
                  <a:schemeClr val="tx1"/>
                </a:solidFill>
                <a:latin typeface="Arial Narrow" panose="020B0606020202030204" pitchFamily="34" charset="0"/>
              </a:rPr>
              <a:t>5GC</a:t>
            </a:r>
            <a:r>
              <a:rPr lang="en-US" altLang="zh-CN" dirty="0">
                <a:solidFill>
                  <a:schemeClr val="tx1"/>
                </a:solidFill>
                <a:latin typeface="Arial Narrow" panose="020B0606020202030204" pitchFamily="34" charset="0"/>
              </a:rPr>
              <a:t> and NG-RAN </a:t>
            </a:r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domains.</a:t>
            </a:r>
            <a:endParaRPr lang="en-US" altLang="zh-CN" baseline="30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5816" y="1988840"/>
            <a:ext cx="25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Support for AI/ML-based </a:t>
            </a:r>
            <a:r>
              <a:rPr lang="en-US" altLang="zh-CN" dirty="0">
                <a:solidFill>
                  <a:schemeClr val="tx1"/>
                </a:solidFill>
                <a:latin typeface="Arial Narrow" panose="020B0606020202030204" pitchFamily="34" charset="0"/>
              </a:rPr>
              <a:t>high layer control of RAN </a:t>
            </a:r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operations.</a:t>
            </a:r>
            <a:endParaRPr lang="en-US" altLang="zh-CN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4088" y="1988840"/>
            <a:ext cx="3672000" cy="100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Support for AI/ML-based RAN </a:t>
            </a:r>
            <a:r>
              <a:rPr lang="en-US" altLang="zh-CN" dirty="0">
                <a:solidFill>
                  <a:schemeClr val="tx1"/>
                </a:solidFill>
                <a:latin typeface="Arial Narrow" panose="020B0606020202030204" pitchFamily="34" charset="0"/>
              </a:rPr>
              <a:t>level traffic </a:t>
            </a:r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prediction to </a:t>
            </a:r>
            <a:r>
              <a:rPr lang="en-US" altLang="zh-CN" dirty="0">
                <a:solidFill>
                  <a:schemeClr val="tx1"/>
                </a:solidFill>
                <a:latin typeface="Arial Narrow" panose="020B0606020202030204" pitchFamily="34" charset="0"/>
              </a:rPr>
              <a:t>enhance device power saving and </a:t>
            </a:r>
            <a:r>
              <a:rPr lang="en-US" altLang="zh-CN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improve paging performance.</a:t>
            </a:r>
          </a:p>
        </p:txBody>
      </p:sp>
      <p:cxnSp>
        <p:nvCxnSpPr>
          <p:cNvPr id="16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>
            <a:off x="243137" y="3284984"/>
            <a:ext cx="857733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 flipV="1">
            <a:off x="2771800" y="1916832"/>
            <a:ext cx="0" cy="10080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8">
            <a:extLst>
              <a:ext uri="{FF2B5EF4-FFF2-40B4-BE49-F238E27FC236}">
                <a16:creationId xmlns:a16="http://schemas.microsoft.com/office/drawing/2014/main" xmlns="" id="{70BBD00A-2473-5C45-BA52-89544385E393}"/>
              </a:ext>
            </a:extLst>
          </p:cNvPr>
          <p:cNvCxnSpPr>
            <a:cxnSpLocks/>
          </p:cNvCxnSpPr>
          <p:nvPr/>
        </p:nvCxnSpPr>
        <p:spPr>
          <a:xfrm flipV="1">
            <a:off x="5292080" y="1916832"/>
            <a:ext cx="0" cy="100800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31">
            <a:extLst>
              <a:ext uri="{FF2B5EF4-FFF2-40B4-BE49-F238E27FC236}">
                <a16:creationId xmlns:a16="http://schemas.microsoft.com/office/drawing/2014/main" xmlns="" id="{4EFDE465-50AA-D549-8919-7ECC8A8DDC22}"/>
              </a:ext>
            </a:extLst>
          </p:cNvPr>
          <p:cNvSpPr txBox="1"/>
          <p:nvPr/>
        </p:nvSpPr>
        <p:spPr>
          <a:xfrm>
            <a:off x="229662" y="3356992"/>
            <a:ext cx="3348000" cy="36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Standardization impacts</a:t>
            </a:r>
            <a:endParaRPr lang="en-US" sz="2400" b="1" baseline="30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4149080"/>
            <a:ext cx="8496944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F</a:t>
            </a:r>
            <a:r>
              <a:rPr lang="en-US" altLang="ja-JP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or </a:t>
            </a: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data collection to support </a:t>
            </a:r>
            <a:r>
              <a:rPr lang="en-US" altLang="ja-JP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AI/ML: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Identification </a:t>
            </a: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of relevant measurement quantities, events and faults for collection and utilization.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New procedures for configuration and collection of </a:t>
            </a:r>
            <a:r>
              <a:rPr lang="en-US" altLang="ja-JP" dirty="0" err="1">
                <a:solidFill>
                  <a:schemeClr val="tx1"/>
                </a:solidFill>
                <a:latin typeface="Arial Narrow" panose="020B0606020202030204" pitchFamily="34" charset="0"/>
              </a:rPr>
              <a:t>UE</a:t>
            </a: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 measurements, RAN node measurements and signaling procedures for distributed and central </a:t>
            </a:r>
            <a:r>
              <a:rPr lang="en-US" altLang="ja-JP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analyses</a:t>
            </a: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.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Study the data formats for suitable applying machine learning in the RAN.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New schemes to assure the privacy and security of data.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schemeClr val="tx1"/>
                </a:solidFill>
                <a:latin typeface="Arial Narrow" panose="020B0606020202030204" pitchFamily="34" charset="0"/>
              </a:rPr>
              <a:t>New procedures and information exchange required for the different use cases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B87E1-F9DF-4BEE-B07D-635D26011F4B}" type="slidenum">
              <a:rPr lang="de-DE" altLang="ja-JP" smtClean="0"/>
              <a:pPr/>
              <a:t>8</a:t>
            </a:fld>
            <a:endParaRPr lang="de-DE" altLang="ja-JP"/>
          </a:p>
        </p:txBody>
      </p:sp>
    </p:spTree>
    <p:extLst>
      <p:ext uri="{BB962C8B-B14F-4D97-AF65-F5344CB8AC3E}">
        <p14:creationId xmlns:p14="http://schemas.microsoft.com/office/powerpoint/2010/main" val="342668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EFORMAT" val="-1"/>
</p:tagLst>
</file>

<file path=ppt/theme/theme1.xml><?xml version="1.0" encoding="utf-8"?>
<a:theme xmlns:a="http://schemas.openxmlformats.org/drawingml/2006/main" name="F_Tool_2_EN_R">
  <a:themeElements>
    <a:clrScheme name="集团配色">
      <a:dk1>
        <a:srgbClr val="000000"/>
      </a:dk1>
      <a:lt1>
        <a:srgbClr val="FFFFFF"/>
      </a:lt1>
      <a:dk2>
        <a:srgbClr val="65645E"/>
      </a:dk2>
      <a:lt2>
        <a:srgbClr val="CFCECB"/>
      </a:lt2>
      <a:accent1>
        <a:srgbClr val="FF0000"/>
      </a:accent1>
      <a:accent2>
        <a:srgbClr val="A30B1A"/>
      </a:accent2>
      <a:accent3>
        <a:srgbClr val="7A0813"/>
      </a:accent3>
      <a:accent4>
        <a:srgbClr val="51050C"/>
      </a:accent4>
      <a:accent5>
        <a:srgbClr val="262626"/>
      </a:accent5>
      <a:accent6>
        <a:srgbClr val="3F3F3F"/>
      </a:accent6>
      <a:hlink>
        <a:srgbClr val="105D9C"/>
      </a:hlink>
      <a:folHlink>
        <a:srgbClr val="FF0000"/>
      </a:folHlink>
    </a:clrScheme>
    <a:fontScheme name="F_Tool_2_JA_R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rgbClr val="DAD9D6"/>
        </a:solidFill>
        <a:ln w="9525" cap="flat" cmpd="sng" algn="ctr">
          <a:solidFill>
            <a:srgbClr val="B1B1AC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dirty="0" err="1" smtClean="0">
            <a:ln>
              <a:noFill/>
            </a:ln>
            <a:effectLst/>
            <a:latin typeface="+mj-lt"/>
            <a:ea typeface="+mn-ea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FF"/>
            </a:gs>
            <a:gs pos="100000">
              <a:srgbClr val="CACAC7"/>
            </a:gs>
          </a:gsLst>
          <a:lin ang="5400000" scaled="1"/>
        </a:gradFill>
        <a:ln w="9525" cap="flat" cmpd="sng" algn="ctr">
          <a:solidFill>
            <a:srgbClr val="57564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ＭＳ Ｐゴシック" pitchFamily="50" charset="-128"/>
            <a:ea typeface="ＭＳ Ｐゴシック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kumimoji="1" dirty="0" smtClean="0">
            <a:latin typeface="+mn-lt"/>
          </a:defRPr>
        </a:defPPr>
      </a:lstStyle>
    </a:txDef>
  </a:objectDefaults>
  <a:extraClrSchemeLst>
    <a:extraClrScheme>
      <a:clrScheme name="F_Tool_2_JA_R 1">
        <a:dk1>
          <a:srgbClr val="000000"/>
        </a:dk1>
        <a:lt1>
          <a:srgbClr val="FFFFFF"/>
        </a:lt1>
        <a:dk2>
          <a:srgbClr val="000000"/>
        </a:dk2>
        <a:lt2>
          <a:srgbClr val="B1B1AC"/>
        </a:lt2>
        <a:accent1>
          <a:srgbClr val="F8C6C5"/>
        </a:accent1>
        <a:accent2>
          <a:srgbClr val="B22B30"/>
        </a:accent2>
        <a:accent3>
          <a:srgbClr val="FFFFFF"/>
        </a:accent3>
        <a:accent4>
          <a:srgbClr val="000000"/>
        </a:accent4>
        <a:accent5>
          <a:srgbClr val="FBDFDF"/>
        </a:accent5>
        <a:accent6>
          <a:srgbClr val="A1262A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1574</Words>
  <Application>Microsoft Office PowerPoint</Application>
  <PresentationFormat>On-screen Show (4:3)</PresentationFormat>
  <Paragraphs>296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Meiryo UI</vt:lpstr>
      <vt:lpstr>MS PGothic</vt:lpstr>
      <vt:lpstr>SimHei</vt:lpstr>
      <vt:lpstr>Arial</vt:lpstr>
      <vt:lpstr>Arial Narrow</vt:lpstr>
      <vt:lpstr>Times New Roman</vt:lpstr>
      <vt:lpstr>Wingdings</vt:lpstr>
      <vt:lpstr>F_Tool_2_EN_R</vt:lpstr>
      <vt:lpstr>FUJITSU Views on Rel-17 RAN Enhancements</vt:lpstr>
      <vt:lpstr>Timeline of Rel-17</vt:lpstr>
      <vt:lpstr>FUJITSU views on Rel-17</vt:lpstr>
      <vt:lpstr>Overview of potential Rel-17 SIs/WIs</vt:lpstr>
      <vt:lpstr>Above 52.6 GHz</vt:lpstr>
      <vt:lpstr>Above 52.6 GHz</vt:lpstr>
      <vt:lpstr>NR-IoT</vt:lpstr>
      <vt:lpstr>NR-WLAN RAN-level integration (NW-RI)</vt:lpstr>
      <vt:lpstr>AI/ML in the RAN</vt:lpstr>
      <vt:lpstr>PowerPoint Presentation</vt:lpstr>
      <vt:lpstr>Summary</vt:lpstr>
      <vt:lpstr>PowerPoint Presentation</vt:lpstr>
      <vt:lpstr>Appendix : Details of Proposed Potential SIs/WIs</vt:lpstr>
      <vt:lpstr>Study item/work item of beyond 52.6 GHz</vt:lpstr>
      <vt:lpstr>Study item/work item of NR-IoT</vt:lpstr>
      <vt:lpstr>Study item/work item of NW-RI</vt:lpstr>
      <vt:lpstr>WIs for continuing topics in Rel-17</vt:lpstr>
      <vt:lpstr>WIs for continuing topics in Rel-17 (Cont’)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Fujitsu Standard Tool</dc:title>
  <dc:creator/>
  <cp:lastModifiedBy/>
  <cp:revision>0</cp:revision>
  <dcterms:created xsi:type="dcterms:W3CDTF">2005-05-17T00:06:03Z</dcterms:created>
  <dcterms:modified xsi:type="dcterms:W3CDTF">2019-05-27T13:45:52Z</dcterms:modified>
</cp:coreProperties>
</file>