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5"/>
  </p:notesMasterIdLst>
  <p:handoutMasterIdLst>
    <p:handoutMasterId r:id="rId36"/>
  </p:handoutMasterIdLst>
  <p:sldIdLst>
    <p:sldId id="452" r:id="rId2"/>
    <p:sldId id="890" r:id="rId3"/>
    <p:sldId id="872" r:id="rId4"/>
    <p:sldId id="883" r:id="rId5"/>
    <p:sldId id="847" r:id="rId6"/>
    <p:sldId id="894" r:id="rId7"/>
    <p:sldId id="863" r:id="rId8"/>
    <p:sldId id="857" r:id="rId9"/>
    <p:sldId id="867" r:id="rId10"/>
    <p:sldId id="892" r:id="rId11"/>
    <p:sldId id="879" r:id="rId12"/>
    <p:sldId id="876" r:id="rId13"/>
    <p:sldId id="893" r:id="rId14"/>
    <p:sldId id="895" r:id="rId15"/>
    <p:sldId id="896" r:id="rId16"/>
    <p:sldId id="897" r:id="rId17"/>
    <p:sldId id="898" r:id="rId18"/>
    <p:sldId id="887" r:id="rId19"/>
    <p:sldId id="839" r:id="rId20"/>
    <p:sldId id="874" r:id="rId21"/>
    <p:sldId id="899" r:id="rId22"/>
    <p:sldId id="878" r:id="rId23"/>
    <p:sldId id="900" r:id="rId24"/>
    <p:sldId id="866" r:id="rId25"/>
    <p:sldId id="901" r:id="rId26"/>
    <p:sldId id="902" r:id="rId27"/>
    <p:sldId id="906" r:id="rId28"/>
    <p:sldId id="903" r:id="rId29"/>
    <p:sldId id="429" r:id="rId30"/>
    <p:sldId id="904" r:id="rId31"/>
    <p:sldId id="905" r:id="rId32"/>
    <p:sldId id="353" r:id="rId33"/>
    <p:sldId id="848" r:id="rId3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864" autoAdjust="0"/>
    <p:restoredTop sz="94660" autoAdjust="0"/>
  </p:normalViewPr>
  <p:slideViewPr>
    <p:cSldViewPr snapToGrid="0">
      <p:cViewPr varScale="1">
        <p:scale>
          <a:sx n="113" d="100"/>
          <a:sy n="113" d="100"/>
        </p:scale>
        <p:origin x="-15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3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372</c:v>
                </c:pt>
                <c:pt idx="1">
                  <c:v>324</c:v>
                </c:pt>
                <c:pt idx="2">
                  <c:v>387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5757824"/>
        <c:axId val="139277952"/>
      </c:barChart>
      <c:catAx>
        <c:axId val="95757824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277952"/>
        <c:crosses val="autoZero"/>
        <c:auto val="1"/>
        <c:lblAlgn val="ctr"/>
        <c:lblOffset val="100"/>
        <c:noMultiLvlLbl val="0"/>
      </c:catAx>
      <c:valAx>
        <c:axId val="13927795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575782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3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764736"/>
        <c:axId val="139279680"/>
      </c:barChart>
      <c:catAx>
        <c:axId val="9976473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279680"/>
        <c:crosses val="autoZero"/>
        <c:auto val="1"/>
        <c:lblAlgn val="ctr"/>
        <c:lblOffset val="100"/>
        <c:noMultiLvlLbl val="0"/>
      </c:catAx>
      <c:valAx>
        <c:axId val="1392796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976473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6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21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25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28</a:t>
            </a:fld>
            <a:endParaRPr kumimoji="0" lang="en-GB" altLang="ja-JP" sz="1100"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2019     RP-190783 RAN4 Status Report to RAN#84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598285" y="4096574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#84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#84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RP-190783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i="1" dirty="0" smtClean="0">
                <a:latin typeface="Arial" charset="0"/>
                <a:cs typeface="Times New Roman" pitchFamily="18" charset="0"/>
              </a:rPr>
              <a:t>Newport Beach California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, US, 13– 17 May, 2019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Rel-15 NR – Tasked by 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96" y="1175663"/>
            <a:ext cx="8229600" cy="5756366"/>
          </a:xfrm>
        </p:spPr>
        <p:txBody>
          <a:bodyPr/>
          <a:lstStyle/>
          <a:p>
            <a:r>
              <a:rPr lang="en-US" sz="2400" dirty="0" smtClean="0"/>
              <a:t>Maximum duty cycle for FR2</a:t>
            </a:r>
          </a:p>
          <a:p>
            <a:pPr lvl="1"/>
            <a:r>
              <a:rPr lang="en-US" sz="2000" dirty="0"/>
              <a:t>As in LS (R4-1907458) to RAN2 and RAN5, </a:t>
            </a:r>
            <a:r>
              <a:rPr lang="en-GB" sz="2000" dirty="0"/>
              <a:t>15 % value should be allowed for UE capability maxUplinkDutyCycle-FR2 in addition to values what were in WF from </a:t>
            </a:r>
            <a:r>
              <a:rPr lang="en-GB" sz="2000" dirty="0" smtClean="0"/>
              <a:t>plenary, i.e</a:t>
            </a:r>
            <a:r>
              <a:rPr lang="en-GB" sz="2000" dirty="0"/>
              <a:t>. possible declarable values are 15%, 20%, 25%, 30%, 40%, 50%, 60%, 70%, 80%, 90% and 100%</a:t>
            </a:r>
          </a:p>
          <a:p>
            <a:pPr lvl="1"/>
            <a:r>
              <a:rPr lang="en-GB" sz="2000" dirty="0"/>
              <a:t>Further conclusions including evaluation period and UE behaviour were also captured in above LS. </a:t>
            </a:r>
          </a:p>
          <a:p>
            <a:pPr lvl="1"/>
            <a:endParaRPr lang="en-US" sz="16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 smtClean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4936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Rel-15 NR – Feature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96" y="1175663"/>
            <a:ext cx="8229600" cy="5756366"/>
          </a:xfrm>
        </p:spPr>
        <p:txBody>
          <a:bodyPr/>
          <a:lstStyle/>
          <a:p>
            <a:r>
              <a:rPr lang="en-US" dirty="0" smtClean="0"/>
              <a:t> Updated UE feature list was also discussed in RAN4 #91. Latest updated UE feature list was approved in RAN4. The major updates are </a:t>
            </a:r>
          </a:p>
          <a:p>
            <a:pPr lvl="1"/>
            <a:r>
              <a:rPr lang="en-US" dirty="0" smtClean="0"/>
              <a:t>Maximum uplink duty cycle </a:t>
            </a:r>
          </a:p>
          <a:p>
            <a:pPr lvl="1"/>
            <a:r>
              <a:rPr lang="en-US" dirty="0" smtClean="0"/>
              <a:t>FG2-9 (UE power class)</a:t>
            </a:r>
            <a:endParaRPr lang="en-US" dirty="0"/>
          </a:p>
          <a:p>
            <a:r>
              <a:rPr lang="en-US" dirty="0" smtClean="0"/>
              <a:t>Further discussion on “TSG-RAN decision” column is expected in RAN #84 </a:t>
            </a:r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 smtClean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 smtClean="0"/>
          </a:p>
          <a:p>
            <a:pPr lvl="1"/>
            <a:endParaRPr lang="ja-JP" altLang="en-US" sz="1800" dirty="0"/>
          </a:p>
          <a:p>
            <a:pPr lvl="2"/>
            <a:endParaRPr lang="en-US" sz="1800" dirty="0" smtClean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354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NR – NR-U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sz="2000" dirty="0"/>
              <a:t>Initial agreements on band plan for 5GHz was approved, i.e., defining 20MHz, 40 MHz, 80 MHz, 100MHz CBW for band n46. </a:t>
            </a:r>
          </a:p>
          <a:p>
            <a:pPr lvl="1" fontAlgn="ctr"/>
            <a:r>
              <a:rPr lang="en-US" sz="1800" dirty="0" smtClean="0"/>
              <a:t>Other bandwidth options (10MHz, 60MHz and 160MHz) and mandatory support  of 100MHz are FFS. </a:t>
            </a:r>
          </a:p>
          <a:p>
            <a:pPr fontAlgn="ctr"/>
            <a:r>
              <a:rPr lang="en-US" sz="2200" dirty="0" smtClean="0"/>
              <a:t>No consensus reached for 6GHz band plan </a:t>
            </a:r>
          </a:p>
          <a:p>
            <a:pPr fontAlgn="ctr"/>
            <a:r>
              <a:rPr lang="en-US" sz="2000" dirty="0" smtClean="0"/>
              <a:t>Response LS to RAN1 on request of introducing </a:t>
            </a:r>
            <a:r>
              <a:rPr lang="en-US" sz="2000" dirty="0"/>
              <a:t>10MHz with some restrictions </a:t>
            </a:r>
            <a:r>
              <a:rPr lang="en-US" sz="2000" dirty="0" smtClean="0"/>
              <a:t>in NR-U WI was approved.</a:t>
            </a:r>
          </a:p>
          <a:p>
            <a:pPr fontAlgn="ctr"/>
            <a:r>
              <a:rPr lang="en-US" sz="2000" dirty="0" smtClean="0"/>
              <a:t>LS to ETSI on in carrier leakage requirements was approved in R4-1907850</a:t>
            </a:r>
          </a:p>
          <a:p>
            <a:pPr fontAlgn="ctr"/>
            <a:r>
              <a:rPr lang="en-US" sz="2000" dirty="0" smtClean="0"/>
              <a:t>For SS raster, consensus on below common understanding was reached. </a:t>
            </a:r>
          </a:p>
          <a:p>
            <a:pPr lvl="1" fontAlgn="ctr"/>
            <a:r>
              <a:rPr lang="en-US" sz="1800" dirty="0"/>
              <a:t>It is agreed to define NR-U sync raster based on the global NR raster design in Rel-15.  </a:t>
            </a:r>
          </a:p>
          <a:p>
            <a:pPr lvl="1" fontAlgn="ctr"/>
            <a:r>
              <a:rPr lang="en-GB" sz="1800" dirty="0"/>
              <a:t>RAN4 intension is to reduce the number of SS entry per 20MHz for NR-U</a:t>
            </a:r>
          </a:p>
          <a:p>
            <a:pPr lvl="1" fontAlgn="ctr"/>
            <a:r>
              <a:rPr lang="en-GB" sz="1800" dirty="0" smtClean="0"/>
              <a:t>Whether </a:t>
            </a:r>
            <a:r>
              <a:rPr lang="en-GB" sz="1800" dirty="0"/>
              <a:t>to restrict the SSB placement in the middle or edge will be defined in RAN4 considering the cell search </a:t>
            </a:r>
            <a:r>
              <a:rPr lang="en-GB" sz="1800" dirty="0" smtClean="0"/>
              <a:t>performance</a:t>
            </a:r>
          </a:p>
          <a:p>
            <a:pPr fontAlgn="ctr"/>
            <a:r>
              <a:rPr lang="en-GB" sz="2000" dirty="0" smtClean="0"/>
              <a:t>WF for RRM requirements for NR-U was approved </a:t>
            </a:r>
            <a:endParaRPr lang="en-US" sz="2000" dirty="0"/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 smtClean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 smtClean="0"/>
          </a:p>
          <a:p>
            <a:pPr lvl="1"/>
            <a:endParaRPr lang="ja-JP" altLang="en-US" sz="1050" dirty="0"/>
          </a:p>
          <a:p>
            <a:pPr lvl="2"/>
            <a:endParaRPr lang="en-US" sz="1050" dirty="0" smtClean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654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CLI and 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Based on the co-existence study, RAN4 concluded summary and recommendation for CLI operation in different scenarios. </a:t>
            </a:r>
          </a:p>
          <a:p>
            <a:r>
              <a:rPr lang="en-US" dirty="0" smtClean="0"/>
              <a:t>Initial agreements for RRM requirements for SRS-RSRP and CLI-RSSI  </a:t>
            </a:r>
          </a:p>
          <a:p>
            <a:r>
              <a:rPr lang="en-US" dirty="0" smtClean="0"/>
              <a:t>TR </a:t>
            </a:r>
            <a:r>
              <a:rPr lang="en-US" dirty="0"/>
              <a:t>for co-existence study (RP-191357) are </a:t>
            </a:r>
            <a:r>
              <a:rPr lang="en-US" dirty="0" smtClean="0"/>
              <a:t>submitted in RAN #84 </a:t>
            </a:r>
            <a:r>
              <a:rPr lang="en-US" dirty="0"/>
              <a:t>for approval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22523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NR mobility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Feasibility study for handover with simultaneous Rx/</a:t>
            </a:r>
            <a:r>
              <a:rPr lang="en-US" dirty="0" err="1" smtClean="0"/>
              <a:t>Tx</a:t>
            </a:r>
            <a:r>
              <a:rPr lang="en-US" dirty="0" smtClean="0"/>
              <a:t> and RACH-less handover have been concluded</a:t>
            </a:r>
          </a:p>
          <a:p>
            <a:r>
              <a:rPr lang="en-US" dirty="0" smtClean="0"/>
              <a:t>Progress on handover delay for conditional handover.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5319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5G V2X and NR </a:t>
            </a:r>
            <a:r>
              <a:rPr lang="en-GB" dirty="0" err="1" smtClean="0"/>
              <a:t>sidelink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Simulation scenarios and parameters for NR V2X have been agreed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Response to RAN1 on feasible AGC settling time performance. No consensus reached for IBE model </a:t>
            </a:r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Some initial agreements for NR V2X RRM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8000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IAB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667" y="1380067"/>
            <a:ext cx="8229600" cy="4525963"/>
          </a:xfrm>
        </p:spPr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RAN4 agreed to introduce dedicated specification for IAB at least for RF and EMC. FFS on </a:t>
            </a:r>
            <a:r>
              <a:rPr lang="en-US" altLang="ko-KR" sz="2800" dirty="0" smtClean="0">
                <a:ea typeface="+mn-ea"/>
                <a:cs typeface="+mn-cs"/>
              </a:rPr>
              <a:t>whether </a:t>
            </a:r>
            <a:r>
              <a:rPr lang="en-US" altLang="ko-KR" sz="2800" dirty="0">
                <a:ea typeface="+mn-ea"/>
                <a:cs typeface="+mn-cs"/>
              </a:rPr>
              <a:t>to include RRM in dedicated IAB spec or existing RRM spec  </a:t>
            </a:r>
            <a:endParaRPr lang="en-US" altLang="ko-KR" sz="2800" dirty="0" smtClean="0">
              <a:ea typeface="+mn-ea"/>
              <a:cs typeface="+mn-cs"/>
            </a:endParaRPr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RAN4 agreed that no impact to existing UE and BS RF requirements and performance requirements due to introduction of IAB</a:t>
            </a:r>
            <a:endParaRPr lang="en-US" altLang="ko-KR" sz="2800" dirty="0">
              <a:ea typeface="+mn-ea"/>
              <a:cs typeface="+mn-cs"/>
            </a:endParaRPr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>
                <a:ea typeface="+mn-ea"/>
                <a:cs typeface="+mn-cs"/>
              </a:rPr>
              <a:t>Simulation assumptions for IAB co-existence study </a:t>
            </a:r>
            <a:endParaRPr lang="en-US" altLang="ko-KR" sz="2800" dirty="0" smtClean="0">
              <a:ea typeface="+mn-ea"/>
              <a:cs typeface="+mn-cs"/>
            </a:endParaRPr>
          </a:p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WID will be revised by adding new spec and removing existing UE and BS spec from impacted specs (RP-191036)</a:t>
            </a:r>
            <a:endParaRPr lang="en-US" altLang="ko-KR" sz="2800" dirty="0"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5191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2" indent="-342900">
              <a:buBlip>
                <a:blip r:embed="rId2"/>
              </a:buBlip>
            </a:pPr>
            <a:r>
              <a:rPr lang="en-US" altLang="ko-KR" sz="2800" dirty="0" smtClean="0">
                <a:ea typeface="+mn-ea"/>
                <a:cs typeface="+mn-cs"/>
              </a:rPr>
              <a:t>UE power saving </a:t>
            </a:r>
          </a:p>
          <a:p>
            <a:pPr lvl="1"/>
            <a:r>
              <a:rPr lang="en-US" altLang="ko-KR" dirty="0"/>
              <a:t>Initial agreements on switching delay and interruption time for MIMO layer </a:t>
            </a:r>
            <a:r>
              <a:rPr lang="en-US" altLang="ko-KR" dirty="0" smtClean="0"/>
              <a:t>adaption</a:t>
            </a:r>
          </a:p>
          <a:p>
            <a:r>
              <a:rPr lang="en-US" altLang="ko-KR" dirty="0" smtClean="0"/>
              <a:t>MR-DC</a:t>
            </a:r>
          </a:p>
          <a:p>
            <a:pPr lvl="1"/>
            <a:r>
              <a:rPr lang="en-US" altLang="ko-KR" dirty="0" smtClean="0"/>
              <a:t>No input for RF in Q2. </a:t>
            </a:r>
          </a:p>
          <a:p>
            <a:pPr lvl="1"/>
            <a:r>
              <a:rPr lang="en-US" altLang="ko-KR" dirty="0" smtClean="0"/>
              <a:t>No TU allocated for RRM in Q2.  </a:t>
            </a:r>
          </a:p>
          <a:p>
            <a:r>
              <a:rPr lang="en-US" altLang="ko-KR" dirty="0" smtClean="0"/>
              <a:t>FR2 DL 256QAM</a:t>
            </a:r>
          </a:p>
          <a:p>
            <a:pPr lvl="1"/>
            <a:r>
              <a:rPr lang="en-US" altLang="ko-KR" dirty="0" smtClean="0"/>
              <a:t>Simulation assumptions for feasibility study was approved</a:t>
            </a:r>
            <a:endParaRPr lang="en-US" altLang="ko-KR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3602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NR –Spectrum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77834"/>
            <a:ext cx="8561600" cy="5756366"/>
          </a:xfrm>
        </p:spPr>
        <p:txBody>
          <a:bodyPr/>
          <a:lstStyle/>
          <a:p>
            <a:pPr fontAlgn="ctr"/>
            <a:r>
              <a:rPr lang="en-US" sz="2400" dirty="0" smtClean="0"/>
              <a:t>Spectrum-related WIs including basket WIs  were going well in Q2. </a:t>
            </a:r>
          </a:p>
          <a:p>
            <a:pPr fontAlgn="ctr"/>
            <a:r>
              <a:rPr lang="en-US" sz="2400" dirty="0"/>
              <a:t>Completed items are summarized in slide 7 </a:t>
            </a:r>
          </a:p>
          <a:p>
            <a:pPr fontAlgn="ctr"/>
            <a:r>
              <a:rPr lang="en-US" sz="2400" dirty="0"/>
              <a:t>Band n259</a:t>
            </a:r>
          </a:p>
          <a:p>
            <a:pPr lvl="1" fontAlgn="ctr"/>
            <a:r>
              <a:rPr lang="en-US" sz="2000" dirty="0" smtClean="0">
                <a:ea typeface="MS PGothic" panose="020B0600070205080204" pitchFamily="50" charset="-128"/>
              </a:rPr>
              <a:t>Band plan for n259 is 39.5 GHz – 43.5 GHz</a:t>
            </a:r>
          </a:p>
          <a:p>
            <a:pPr lvl="1" fontAlgn="ctr"/>
            <a:r>
              <a:rPr lang="en-GB" sz="2000" dirty="0"/>
              <a:t>Intra-band CA requirements shall apply for inter-band CA configurations between n260 and n259 including intra-band </a:t>
            </a:r>
            <a:r>
              <a:rPr lang="en-GB" sz="2000" dirty="0" smtClean="0"/>
              <a:t>capabilities</a:t>
            </a:r>
          </a:p>
          <a:p>
            <a:pPr fontAlgn="ctr"/>
            <a:r>
              <a:rPr lang="en-GB" sz="2400" dirty="0" smtClean="0">
                <a:ea typeface="MS PGothic" panose="020B0600070205080204" pitchFamily="50" charset="-128"/>
              </a:rPr>
              <a:t>Spectrum sharing for band 41/n41</a:t>
            </a:r>
          </a:p>
          <a:p>
            <a:pPr lvl="1" fontAlgn="ctr"/>
            <a:r>
              <a:rPr lang="en-GB" sz="2000" dirty="0" smtClean="0">
                <a:ea typeface="MS PGothic" panose="020B0600070205080204" pitchFamily="50" charset="-128"/>
              </a:rPr>
              <a:t>It was concluded to introduce new NR band (n90) to achieve spectrum sharing in 2496 MHz – 2690 MHz</a:t>
            </a:r>
          </a:p>
          <a:p>
            <a:pPr lvl="1" fontAlgn="ctr"/>
            <a:r>
              <a:rPr lang="en-GB" sz="2000" dirty="0" smtClean="0">
                <a:ea typeface="MS PGothic" panose="020B0600070205080204" pitchFamily="50" charset="-128"/>
              </a:rPr>
              <a:t>Agreement on RF requirements for new band  </a:t>
            </a:r>
          </a:p>
          <a:p>
            <a:pPr fontAlgn="ctr"/>
            <a:r>
              <a:rPr lang="en-GB" dirty="0">
                <a:ea typeface="MS PGothic" panose="020B0600070205080204" pitchFamily="50" charset="-128"/>
              </a:rPr>
              <a:t> </a:t>
            </a:r>
            <a:r>
              <a:rPr lang="en-GB" sz="2400" dirty="0">
                <a:ea typeface="MS PGothic" panose="020B0600070205080204" pitchFamily="50" charset="-128"/>
              </a:rPr>
              <a:t>Power class 2 for EN-DC (TDD+TDD)</a:t>
            </a:r>
          </a:p>
          <a:p>
            <a:pPr lvl="1" fontAlgn="ctr"/>
            <a:r>
              <a:rPr lang="en-GB" sz="2000" dirty="0">
                <a:ea typeface="MS PGothic" panose="020B0600070205080204" pitchFamily="50" charset="-128"/>
              </a:rPr>
              <a:t>Agreements on RF requirements for PC2 for EN-DC</a:t>
            </a: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 smtClean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436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 smtClean="0"/>
              <a:t>Rel-16 NR Basket WI Status Report</a:t>
            </a: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r>
              <a:rPr lang="en-US" altLang="ja-JP" sz="2400" dirty="0" smtClean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 smtClean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19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7567"/>
              </p:ext>
            </p:extLst>
          </p:nvPr>
        </p:nvGraphicFramePr>
        <p:xfrm>
          <a:off x="296335" y="1430866"/>
          <a:ext cx="8381999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/>
                <a:gridCol w="1283291"/>
                <a:gridCol w="1291413"/>
              </a:tblGrid>
              <a:tr h="413712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 Report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Revised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WID</a:t>
                      </a:r>
                      <a:endParaRPr lang="en-US" sz="1600" dirty="0"/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RP-191194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RP-191352</a:t>
                      </a: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RP-191152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RP-191153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RP-191317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RP-191316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RP-191124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RP-191204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RP-191205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6 bands DL with 2 bands UL (5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RP-191152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RP-191349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RP-191350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956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LTE inter-band CA for up to 4 bands DL with 1 band UL + NR inter-band CA for 1 band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RP-190950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RP-190949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831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 SUL, NSA SUL, NSA SUL with ULSUP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032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– Rel-15 NR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2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087060"/>
            <a:ext cx="8901131" cy="545727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ko-KR" sz="2000" dirty="0" smtClean="0"/>
              <a:t>With significant TUs spent in Q2, all </a:t>
            </a:r>
            <a:r>
              <a:rPr lang="en-US" altLang="ko-KR" sz="2000" dirty="0"/>
              <a:t>open issues for Rel-15 (including the late drop) core requirements as captured in the NR exception sheet were </a:t>
            </a:r>
            <a:r>
              <a:rPr lang="en-US" altLang="ko-KR" sz="2000" dirty="0" smtClean="0"/>
              <a:t>completed. </a:t>
            </a:r>
            <a:endParaRPr lang="en-US" altLang="ko-KR" sz="2000" dirty="0"/>
          </a:p>
          <a:p>
            <a:r>
              <a:rPr lang="en-US" altLang="ko-KR" sz="2000" dirty="0"/>
              <a:t>For performance part of Rel-15 </a:t>
            </a:r>
            <a:r>
              <a:rPr lang="en-US" altLang="ko-KR" sz="2000" dirty="0" smtClean="0"/>
              <a:t>SA and NSA, </a:t>
            </a:r>
            <a:r>
              <a:rPr lang="en-US" altLang="ko-KR" sz="2000" dirty="0"/>
              <a:t>significant progress was achieved in </a:t>
            </a:r>
            <a:r>
              <a:rPr lang="en-US" altLang="ko-KR" sz="2000" dirty="0" smtClean="0"/>
              <a:t>Q2. </a:t>
            </a:r>
            <a:endParaRPr lang="en-US" altLang="ko-KR" sz="2000" dirty="0"/>
          </a:p>
          <a:p>
            <a:pPr lvl="1"/>
            <a:r>
              <a:rPr lang="en-US" altLang="ko-KR" sz="1800" dirty="0"/>
              <a:t>Most of TBDs are removed from the </a:t>
            </a:r>
            <a:r>
              <a:rPr lang="en-US" altLang="ko-KR" sz="1800" dirty="0" smtClean="0"/>
              <a:t>specifications(38.101-1, 38.104 and 38.133), </a:t>
            </a:r>
            <a:r>
              <a:rPr lang="en-US" altLang="ko-KR" sz="1800" dirty="0"/>
              <a:t>while there still are </a:t>
            </a:r>
            <a:r>
              <a:rPr lang="en-US" altLang="ko-KR" sz="1800" dirty="0" smtClean="0"/>
              <a:t>remaining TBDs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especially for RRM test cases. </a:t>
            </a:r>
            <a:endParaRPr lang="en-US" altLang="ko-KR" sz="1800" dirty="0"/>
          </a:p>
          <a:p>
            <a:r>
              <a:rPr lang="en-US" altLang="ko-KR" sz="2000" dirty="0" smtClean="0"/>
              <a:t>Performance </a:t>
            </a:r>
            <a:r>
              <a:rPr lang="en-US" altLang="ko-KR" sz="2000" dirty="0"/>
              <a:t>part of Rel-15 late drop will start in the next quarter according to RAN-agreed </a:t>
            </a:r>
            <a:r>
              <a:rPr lang="en-US" altLang="ko-KR" sz="2000" dirty="0" smtClean="0"/>
              <a:t>schedule</a:t>
            </a:r>
          </a:p>
          <a:p>
            <a:r>
              <a:rPr lang="en-US" altLang="ko-KR" sz="2000" dirty="0" smtClean="0"/>
              <a:t>As tasked by RAN, beam correspondence and maximum uplink duty cycle have been concluded in RAN4 in Q2.  </a:t>
            </a:r>
          </a:p>
          <a:p>
            <a:r>
              <a:rPr lang="en-US" altLang="ko-KR" sz="2000" dirty="0" smtClean="0"/>
              <a:t>Further updated RAN4 feature list by capturing the latest RAN4 decisions are supposed to be discussed and approved in RAN #84</a:t>
            </a:r>
          </a:p>
          <a:p>
            <a:pPr marL="457200" lvl="1" indent="0" eaLnBrk="1" fontAlgn="b" hangingPunct="1">
              <a:buNone/>
            </a:pPr>
            <a:endParaRPr lang="en-US" sz="1600" kern="0" dirty="0" smtClean="0"/>
          </a:p>
          <a:p>
            <a:pPr eaLnBrk="1" fontAlgn="b" hangingPunct="1"/>
            <a:endParaRPr lang="en-US" altLang="zh-CN" sz="2000" kern="0" dirty="0" smtClean="0"/>
          </a:p>
          <a:p>
            <a:pPr lvl="1" eaLnBrk="1" fontAlgn="b" hangingPunct="1"/>
            <a:endParaRPr lang="en-US" sz="1600" kern="0" dirty="0" smtClean="0"/>
          </a:p>
          <a:p>
            <a:pPr lvl="1" eaLnBrk="1" fontAlgn="b" hangingPunct="1"/>
            <a:endParaRPr lang="fi-FI" altLang="ja-JP" sz="1600" kern="0" dirty="0" smtClean="0"/>
          </a:p>
          <a:p>
            <a:pPr lvl="1" eaLnBrk="1" fontAlgn="b" hangingPunct="1"/>
            <a:endParaRPr lang="en-US" sz="1600" kern="0" dirty="0" smtClean="0"/>
          </a:p>
          <a:p>
            <a:pPr lvl="1" eaLnBrk="1" fontAlgn="b" hangingPunct="1"/>
            <a:endParaRPr lang="en-US" altLang="ja-JP" sz="16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altLang="zh-CN" sz="1600" kern="0" dirty="0" smtClean="0"/>
          </a:p>
          <a:p>
            <a:pPr lvl="1" eaLnBrk="1" fontAlgn="b" hangingPunct="1"/>
            <a:endParaRPr lang="en-GB" sz="16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18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404434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NR –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 smtClean="0"/>
              <a:t>7-24 GHz </a:t>
            </a:r>
          </a:p>
          <a:p>
            <a:pPr lvl="1" fontAlgn="ctr"/>
            <a:r>
              <a:rPr lang="en-US" sz="1600" dirty="0" smtClean="0"/>
              <a:t>Initial analysis on RF technologies feasibility study</a:t>
            </a:r>
          </a:p>
          <a:p>
            <a:pPr lvl="1" fontAlgn="ctr"/>
            <a:r>
              <a:rPr lang="en-US" sz="1600" dirty="0" smtClean="0"/>
              <a:t>Agreements on WF for BS RF requirements, UE RF requirements and BS EMC</a:t>
            </a:r>
          </a:p>
          <a:p>
            <a:pPr lvl="1" fontAlgn="ctr"/>
            <a:r>
              <a:rPr lang="en-US" sz="1600" dirty="0" smtClean="0"/>
              <a:t>Example frequency ranges and example frequencies were selected</a:t>
            </a:r>
          </a:p>
          <a:p>
            <a:pPr lvl="1" fontAlgn="ctr"/>
            <a:r>
              <a:rPr lang="en-US" sz="1600" dirty="0" smtClean="0"/>
              <a:t>Initial agreements on set of deployment scenarios </a:t>
            </a:r>
          </a:p>
          <a:p>
            <a:pPr fontAlgn="ctr"/>
            <a:r>
              <a:rPr lang="en-US" sz="2000" dirty="0" smtClean="0"/>
              <a:t>MIMO OTA</a:t>
            </a:r>
          </a:p>
          <a:p>
            <a:pPr lvl="1" fontAlgn="ctr"/>
            <a:r>
              <a:rPr lang="en-US" sz="1600" dirty="0" smtClean="0"/>
              <a:t>Approved channel model for FR1 and FR2 </a:t>
            </a:r>
          </a:p>
          <a:p>
            <a:pPr lvl="1" fontAlgn="ctr"/>
            <a:r>
              <a:rPr lang="en-US" sz="1600" dirty="0" smtClean="0"/>
              <a:t>Initial agreements for environmental condition for FR1 and FR2 </a:t>
            </a:r>
          </a:p>
          <a:p>
            <a:pPr lvl="1"/>
            <a:r>
              <a:rPr lang="en-US" sz="1600" dirty="0"/>
              <a:t>Initial agreements for test </a:t>
            </a:r>
            <a:r>
              <a:rPr lang="en-US" sz="1600" dirty="0" smtClean="0"/>
              <a:t>methodologies</a:t>
            </a:r>
          </a:p>
          <a:p>
            <a:r>
              <a:rPr lang="en-US" sz="2000" dirty="0" smtClean="0"/>
              <a:t>High power for EN-DC (FDD + TDD) </a:t>
            </a:r>
          </a:p>
          <a:p>
            <a:pPr lvl="1"/>
            <a:r>
              <a:rPr lang="en-US" sz="1600" dirty="0" smtClean="0"/>
              <a:t>RAN4 agreed to start with LTE max 23 </a:t>
            </a:r>
            <a:r>
              <a:rPr lang="en-US" sz="1600" dirty="0" err="1" smtClean="0"/>
              <a:t>dBm</a:t>
            </a:r>
            <a:r>
              <a:rPr lang="en-US" sz="1600" dirty="0" smtClean="0"/>
              <a:t> + NR max 23dBm for study. Different solutions are proposed for further study  </a:t>
            </a:r>
          </a:p>
          <a:p>
            <a:pPr lvl="1"/>
            <a:r>
              <a:rPr lang="en-US" sz="1600" dirty="0" smtClean="0"/>
              <a:t>Completion level (45%) is behind the schedule (100%)</a:t>
            </a:r>
          </a:p>
          <a:p>
            <a:pPr lvl="1"/>
            <a:r>
              <a:rPr lang="en-US" sz="1600" dirty="0" smtClean="0"/>
              <a:t>2 quarters extension are requested.  </a:t>
            </a:r>
          </a:p>
          <a:p>
            <a:endParaRPr lang="en-US" sz="2000" dirty="0"/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 smtClean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32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LTE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LTE – </a:t>
            </a:r>
            <a:r>
              <a:rPr lang="en-GB" dirty="0" err="1" smtClean="0"/>
              <a:t>eMTC</a:t>
            </a:r>
            <a:r>
              <a:rPr lang="en-GB" dirty="0" smtClean="0"/>
              <a:t> and NB-</a:t>
            </a:r>
            <a:r>
              <a:rPr lang="en-GB" dirty="0" err="1" smtClean="0"/>
              <a:t>IoT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 smtClean="0"/>
              <a:t>eMTC5 – sets of agreements for </a:t>
            </a:r>
          </a:p>
          <a:p>
            <a:pPr lvl="1" fontAlgn="ctr"/>
            <a:r>
              <a:rPr lang="en-US" sz="1800" dirty="0"/>
              <a:t>C</a:t>
            </a:r>
            <a:r>
              <a:rPr lang="en-US" sz="1800" dirty="0" smtClean="0"/>
              <a:t>o-existence with NR </a:t>
            </a:r>
          </a:p>
          <a:p>
            <a:pPr lvl="1" fontAlgn="ctr"/>
            <a:r>
              <a:rPr lang="en-US" sz="1800" dirty="0" smtClean="0"/>
              <a:t>Support of quality report in Msg3 and connected mode</a:t>
            </a:r>
          </a:p>
          <a:p>
            <a:pPr lvl="1" fontAlgn="ctr"/>
            <a:r>
              <a:rPr lang="en-US" sz="1800" dirty="0" smtClean="0"/>
              <a:t>UE-group WUS</a:t>
            </a:r>
          </a:p>
          <a:p>
            <a:pPr lvl="1" fontAlgn="ctr"/>
            <a:r>
              <a:rPr lang="en-US" sz="1800" dirty="0" smtClean="0"/>
              <a:t>MPDCCH performance improvement </a:t>
            </a:r>
          </a:p>
          <a:p>
            <a:pPr lvl="1" fontAlgn="ctr"/>
            <a:r>
              <a:rPr lang="en-US" sz="1800" dirty="0" smtClean="0"/>
              <a:t>Preconfigured UL resources</a:t>
            </a:r>
          </a:p>
          <a:p>
            <a:pPr lvl="1" fontAlgn="ctr"/>
            <a:r>
              <a:rPr lang="en-US" sz="1800" dirty="0" smtClean="0"/>
              <a:t>Mobility enhancement</a:t>
            </a:r>
          </a:p>
          <a:p>
            <a:pPr lvl="1" fontAlgn="ctr"/>
            <a:r>
              <a:rPr lang="en-US" sz="1800" dirty="0" smtClean="0"/>
              <a:t>Use of RSS for measurement improvement </a:t>
            </a:r>
            <a:endParaRPr lang="en-US" sz="1800" dirty="0"/>
          </a:p>
          <a:p>
            <a:pPr fontAlgn="ctr"/>
            <a:r>
              <a:rPr lang="en-US" sz="2000" dirty="0"/>
              <a:t>NB-IOTenh3 </a:t>
            </a:r>
            <a:r>
              <a:rPr lang="en-US" sz="2000" dirty="0" smtClean="0"/>
              <a:t>- sets </a:t>
            </a:r>
            <a:r>
              <a:rPr lang="en-US" sz="2000" dirty="0"/>
              <a:t>of agreements for </a:t>
            </a:r>
          </a:p>
          <a:p>
            <a:pPr lvl="1" fontAlgn="ctr"/>
            <a:r>
              <a:rPr lang="en-US" sz="1600" dirty="0" smtClean="0"/>
              <a:t>Co-existence </a:t>
            </a:r>
            <a:r>
              <a:rPr lang="en-US" sz="1600" dirty="0"/>
              <a:t>with NR </a:t>
            </a:r>
          </a:p>
          <a:p>
            <a:pPr lvl="1" fontAlgn="ctr"/>
            <a:r>
              <a:rPr lang="en-US" sz="1600" dirty="0"/>
              <a:t>UE-group WUS</a:t>
            </a:r>
          </a:p>
          <a:p>
            <a:pPr lvl="1" fontAlgn="ctr"/>
            <a:r>
              <a:rPr lang="en-US" sz="1600" dirty="0" smtClean="0"/>
              <a:t>Multi-carrier operation</a:t>
            </a:r>
          </a:p>
          <a:p>
            <a:pPr lvl="1" fontAlgn="ctr"/>
            <a:r>
              <a:rPr lang="en-US" sz="1600" dirty="0" smtClean="0"/>
              <a:t>Preconfigured UL resources</a:t>
            </a: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581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LTE – 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 smtClean="0"/>
              <a:t>DL MIMO efficiency enhancement </a:t>
            </a:r>
          </a:p>
          <a:p>
            <a:pPr lvl="1" fontAlgn="ctr"/>
            <a:r>
              <a:rPr lang="en-US" sz="1800" dirty="0" smtClean="0"/>
              <a:t>Response LS on transient period for antenna switching or frequency </a:t>
            </a:r>
            <a:r>
              <a:rPr lang="en-US" sz="1800" dirty="0" err="1" smtClean="0"/>
              <a:t>hoppiong</a:t>
            </a:r>
            <a:r>
              <a:rPr lang="en-US" sz="1800" dirty="0" smtClean="0"/>
              <a:t> was approved </a:t>
            </a:r>
          </a:p>
          <a:p>
            <a:pPr fontAlgn="ctr"/>
            <a:r>
              <a:rPr lang="en-US" sz="2000" dirty="0" smtClean="0"/>
              <a:t>Even further mobility enhancement </a:t>
            </a:r>
          </a:p>
          <a:p>
            <a:pPr lvl="1" fontAlgn="ctr"/>
            <a:r>
              <a:rPr lang="en-US" sz="1600" dirty="0" smtClean="0"/>
              <a:t>WF on handover delay requirements </a:t>
            </a:r>
            <a:endParaRPr lang="en-US" sz="1600" dirty="0"/>
          </a:p>
          <a:p>
            <a:pPr fontAlgn="ctr"/>
            <a:r>
              <a:rPr lang="en-US" sz="2000" dirty="0" smtClean="0"/>
              <a:t>LTE high speed </a:t>
            </a:r>
            <a:endParaRPr lang="en-US" sz="2000" dirty="0"/>
          </a:p>
          <a:p>
            <a:pPr lvl="1" fontAlgn="ctr"/>
            <a:r>
              <a:rPr lang="en-US" sz="1600" dirty="0" smtClean="0"/>
              <a:t>WF for RRM requirements, UE </a:t>
            </a:r>
            <a:r>
              <a:rPr lang="en-US" sz="1600" dirty="0" err="1" smtClean="0"/>
              <a:t>demod</a:t>
            </a:r>
            <a:r>
              <a:rPr lang="en-US" sz="1600" dirty="0" smtClean="0"/>
              <a:t> performance and BS </a:t>
            </a:r>
            <a:r>
              <a:rPr lang="en-US" sz="1600" dirty="0" err="1" smtClean="0"/>
              <a:t>demod</a:t>
            </a:r>
            <a:r>
              <a:rPr lang="en-US" sz="1600" dirty="0" smtClean="0"/>
              <a:t> performance </a:t>
            </a:r>
          </a:p>
          <a:p>
            <a:pPr lvl="1" fontAlgn="ctr"/>
            <a:r>
              <a:rPr lang="en-US" sz="1600" dirty="0" smtClean="0"/>
              <a:t>LS to RAN2 on capability and signaling  for LTE high speed </a:t>
            </a:r>
          </a:p>
          <a:p>
            <a:pPr lvl="1" fontAlgn="ctr"/>
            <a:r>
              <a:rPr lang="en-US" sz="1600" dirty="0" smtClean="0"/>
              <a:t>LS to RAN2 on UE demodulation performance enhancement indicator for HST-SFN scenario</a:t>
            </a: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2340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 smtClean="0"/>
              <a:t> Rel-16 LTE Spectrum related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 smtClean="0"/>
              <a:t>410 – 430MHz E-UTRA FDD band(s) WI is completed </a:t>
            </a:r>
          </a:p>
          <a:p>
            <a:r>
              <a:rPr lang="en-US" sz="2400" dirty="0" smtClean="0"/>
              <a:t>Power class 2 UE for LTE band 31 and 72</a:t>
            </a:r>
          </a:p>
          <a:p>
            <a:pPr lvl="1"/>
            <a:r>
              <a:rPr lang="en-US" sz="2000" dirty="0" smtClean="0"/>
              <a:t>Scope is changed to cover only HD-FDD UE categories M1 and M2 </a:t>
            </a:r>
          </a:p>
          <a:p>
            <a:r>
              <a:rPr lang="en-US" sz="2400" dirty="0" smtClean="0"/>
              <a:t>Rel-16 LTE Basket WI Status Report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 smtClean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 smtClean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2000" dirty="0" smtClean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1800" dirty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24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879428"/>
              </p:ext>
            </p:extLst>
          </p:nvPr>
        </p:nvGraphicFramePr>
        <p:xfrm>
          <a:off x="397936" y="2590802"/>
          <a:ext cx="8229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/>
                <a:gridCol w="1259959"/>
                <a:gridCol w="1267932"/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 Report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Revised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WID</a:t>
                      </a:r>
                      <a:endParaRPr lang="en-US" sz="1600" dirty="0"/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RP-191193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RP-191084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RP-191085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RP-191119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RP-191120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RP-190907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RP-190906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RP-191121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RP-191122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RP-190947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RP-190946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RP-190951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RP-190952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4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MSR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329430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Rel-16 MSR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pPr fontAlgn="ctr"/>
            <a:r>
              <a:rPr lang="en-US" sz="2000" dirty="0"/>
              <a:t>Introduction of GSM, UTRA, E-UTRA and NR capability set(s) to the MSR specs </a:t>
            </a:r>
            <a:endParaRPr lang="en-US" sz="2000" dirty="0" smtClean="0"/>
          </a:p>
          <a:p>
            <a:pPr lvl="1" fontAlgn="ctr"/>
            <a:r>
              <a:rPr lang="en-US" sz="1600" dirty="0" smtClean="0"/>
              <a:t>Work plan is approved </a:t>
            </a:r>
          </a:p>
          <a:p>
            <a:pPr lvl="1" fontAlgn="ctr"/>
            <a:r>
              <a:rPr lang="en-US" sz="1600" dirty="0" smtClean="0"/>
              <a:t>Draft CRs for core part was endorsed </a:t>
            </a:r>
          </a:p>
          <a:p>
            <a:pPr lvl="1" fontAlgn="ctr"/>
            <a:r>
              <a:rPr lang="en-US" sz="1600" dirty="0" smtClean="0"/>
              <a:t>WF on capability set was agreed for performance part</a:t>
            </a: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 smtClean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endParaRPr lang="en-US" sz="1100" dirty="0" smtClean="0"/>
          </a:p>
          <a:p>
            <a:pPr lvl="1"/>
            <a:endParaRPr lang="ja-JP" altLang="en-US" sz="1100" dirty="0"/>
          </a:p>
          <a:p>
            <a:pPr lvl="2"/>
            <a:endParaRPr lang="en-US" sz="1100" dirty="0" smtClean="0"/>
          </a:p>
          <a:p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1601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to RAN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It was proposed to maintain the UTRA FDD specifications for BS co-existence requirements for frequency range of NR bands in RAN #83 in RP-190683</a:t>
            </a:r>
          </a:p>
          <a:p>
            <a:r>
              <a:rPr lang="en-US" sz="2400" dirty="0" smtClean="0"/>
              <a:t>The confirmation was somehow missing in the meeting report of RAN #83. </a:t>
            </a:r>
          </a:p>
          <a:p>
            <a:r>
              <a:rPr lang="en-US" sz="2400" dirty="0" smtClean="0"/>
              <a:t>Re-confirmation of stopping maintain UTRA FDD specification due to introduction of NR bands is needed in RAN #84</a:t>
            </a:r>
            <a:endParaRPr lang="en-US" sz="2400" dirty="0"/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=&gt; ACTION: In REL-16 and future releases, RAN4 will no longer define BS co-existence requirements in RAN4 UTRA FDD specifications for frequency ranges of NR bands. Is this ok for RAN?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6127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New Rel-16 Proposals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2792391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dirty="0"/>
              <a:t>N</a:t>
            </a:r>
            <a:r>
              <a:rPr lang="fi-FI" altLang="en-US" dirty="0" smtClean="0"/>
              <a:t>ew WI/SI proposals – Spectrum 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732315"/>
            <a:ext cx="8293375" cy="503348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 smtClean="0">
                <a:ea typeface="+mn-ea"/>
                <a:cs typeface="+mn-cs"/>
              </a:rPr>
              <a:t>Spectrum related proposal for NR (</a:t>
            </a:r>
            <a:r>
              <a:rPr lang="en-US" altLang="zh-CN" dirty="0">
                <a:ea typeface="+mn-ea"/>
                <a:cs typeface="+mn-cs"/>
              </a:rPr>
              <a:t>8</a:t>
            </a:r>
            <a:r>
              <a:rPr lang="en-US" altLang="zh-CN" dirty="0" smtClean="0">
                <a:ea typeface="+mn-ea"/>
                <a:cs typeface="+mn-cs"/>
              </a:rPr>
              <a:t>) </a:t>
            </a:r>
          </a:p>
          <a:p>
            <a:pPr lvl="1"/>
            <a:r>
              <a:rPr lang="en-US" sz="1600" dirty="0" smtClean="0"/>
              <a:t>WI: Introduction of 30MHz BW in band n1 (Huawei) </a:t>
            </a:r>
          </a:p>
          <a:p>
            <a:pPr lvl="1"/>
            <a:r>
              <a:rPr lang="en-US" sz="1600" dirty="0" smtClean="0"/>
              <a:t>WI: Introduction </a:t>
            </a:r>
            <a:r>
              <a:rPr lang="en-US" sz="1600" dirty="0"/>
              <a:t>of 1900MHz SUL band for NR </a:t>
            </a:r>
            <a:r>
              <a:rPr lang="en-US" sz="1600" dirty="0" smtClean="0"/>
              <a:t>(Huawei) </a:t>
            </a:r>
          </a:p>
          <a:p>
            <a:pPr lvl="1"/>
            <a:r>
              <a:rPr lang="en-US" sz="1600" dirty="0"/>
              <a:t>WI: Dual Connectivity (EN-DC) with x (x=3,4,5, 6) bands DL (max.3 NR) and 3 bands UL (max. 2 NR) (ZTE) </a:t>
            </a:r>
          </a:p>
          <a:p>
            <a:pPr lvl="1"/>
            <a:r>
              <a:rPr lang="en-US" sz="1600" dirty="0" smtClean="0"/>
              <a:t>WI: </a:t>
            </a:r>
            <a:r>
              <a:rPr lang="en-US" sz="1600" dirty="0"/>
              <a:t>RF requirements for EN-DC with equal to or larger than 3 uplink CCs </a:t>
            </a:r>
            <a:r>
              <a:rPr lang="en-US" sz="1600" dirty="0" smtClean="0"/>
              <a:t>(Huawei) </a:t>
            </a:r>
          </a:p>
          <a:p>
            <a:pPr lvl="1"/>
            <a:r>
              <a:rPr lang="en-US" sz="1600" dirty="0" smtClean="0"/>
              <a:t>WI:  </a:t>
            </a:r>
            <a:r>
              <a:rPr lang="en-US" sz="1600" dirty="0"/>
              <a:t>NR inter-band Carrier Aggregation for 4 bands DL with 1 band UL </a:t>
            </a:r>
            <a:r>
              <a:rPr lang="en-US" sz="1600" dirty="0" smtClean="0"/>
              <a:t>(Ericsson)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WI: </a:t>
            </a:r>
            <a:r>
              <a:rPr lang="en-US" sz="1600" dirty="0"/>
              <a:t>Introduction of NR supplementary DL band n29 </a:t>
            </a:r>
            <a:r>
              <a:rPr lang="en-US" sz="1600" dirty="0" smtClean="0"/>
              <a:t>(DISH)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WI: </a:t>
            </a:r>
            <a:r>
              <a:rPr lang="en-GB" sz="1600" dirty="0"/>
              <a:t>SUL+SDL paired bands and corresponding EN-DC band combinations (Vodafone)</a:t>
            </a:r>
            <a:endParaRPr lang="en-US" sz="1600" dirty="0"/>
          </a:p>
          <a:p>
            <a:pPr lvl="1"/>
            <a:r>
              <a:rPr lang="en-US" altLang="zh-CN" sz="1600" dirty="0" smtClean="0"/>
              <a:t>SI</a:t>
            </a:r>
            <a:r>
              <a:rPr lang="en-US" altLang="zh-CN" sz="1600" dirty="0"/>
              <a:t>: </a:t>
            </a:r>
            <a:r>
              <a:rPr lang="en-US" sz="1600" dirty="0"/>
              <a:t>Study on new NR band 6.425-7.125GHz (Huawei) </a:t>
            </a:r>
          </a:p>
          <a:p>
            <a:r>
              <a:rPr lang="en-US" altLang="zh-CN" dirty="0" smtClean="0"/>
              <a:t>Spectrum related proposals for LTE (1) </a:t>
            </a:r>
          </a:p>
          <a:p>
            <a:pPr lvl="1"/>
            <a:r>
              <a:rPr lang="en-US" altLang="zh-CN" sz="1600" dirty="0" smtClean="0"/>
              <a:t>WI: </a:t>
            </a:r>
            <a:r>
              <a:rPr lang="en-US" sz="1600" dirty="0" smtClean="0"/>
              <a:t>LTE-LAA </a:t>
            </a:r>
            <a:r>
              <a:rPr lang="en-US" sz="1600" dirty="0"/>
              <a:t>based Access in 6GHz Spectrum</a:t>
            </a:r>
            <a:endParaRPr lang="en-US" altLang="zh-CN" sz="1600" dirty="0"/>
          </a:p>
          <a:p>
            <a:pPr marL="457200" lvl="1" indent="0">
              <a:buNone/>
            </a:pPr>
            <a:endParaRPr lang="en-US" sz="1600" dirty="0" smtClean="0"/>
          </a:p>
          <a:p>
            <a:pPr marL="742950" lvl="2" indent="-342900"/>
            <a:endParaRPr lang="en-GB" altLang="zh-CN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– Rel-16 NR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3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0793"/>
            <a:ext cx="8901131" cy="545727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en-US" sz="2000" dirty="0" smtClean="0"/>
              <a:t>Good progress in Rel-16 NR WI/SI for both spectrum and non-spectrum. </a:t>
            </a:r>
          </a:p>
          <a:p>
            <a:pPr lvl="1" eaLnBrk="1" fontAlgn="b" hangingPunct="1"/>
            <a:r>
              <a:rPr lang="en-US" altLang="en-US" sz="2000" kern="0" dirty="0" smtClean="0"/>
              <a:t>Most of other WG led Rel-16 WI with RAN4 core requirements impacts have been started in RAN4. </a:t>
            </a:r>
          </a:p>
          <a:p>
            <a:pPr lvl="1" eaLnBrk="1" fontAlgn="b" hangingPunct="1"/>
            <a:r>
              <a:rPr lang="en-US" altLang="en-US" sz="2000" kern="0" dirty="0" smtClean="0"/>
              <a:t>The following RAN4 led Rel-16 WIs approved in RAN #83 are on hold in Q2 </a:t>
            </a:r>
          </a:p>
          <a:p>
            <a:pPr lvl="2"/>
            <a:r>
              <a:rPr lang="en-US" altLang="en-US" sz="1800" dirty="0"/>
              <a:t>RF requirements for </a:t>
            </a:r>
            <a:r>
              <a:rPr lang="en-US" altLang="en-US" sz="1800" dirty="0" smtClean="0"/>
              <a:t>FR1</a:t>
            </a:r>
            <a:endParaRPr lang="en-US" altLang="en-US" sz="1800" dirty="0"/>
          </a:p>
          <a:p>
            <a:pPr lvl="2"/>
            <a:r>
              <a:rPr lang="en-US" altLang="en-US" sz="1800" dirty="0"/>
              <a:t>RF requirements for </a:t>
            </a:r>
            <a:r>
              <a:rPr lang="en-US" altLang="en-US" sz="1800" dirty="0" smtClean="0"/>
              <a:t>FR2</a:t>
            </a:r>
            <a:endParaRPr lang="en-US" altLang="en-US" sz="1800" dirty="0"/>
          </a:p>
          <a:p>
            <a:pPr lvl="1" eaLnBrk="1" fontAlgn="b" hangingPunct="1"/>
            <a:r>
              <a:rPr lang="en-US" altLang="en-US" sz="2000" kern="0" dirty="0" smtClean="0"/>
              <a:t>For </a:t>
            </a:r>
            <a:r>
              <a:rPr lang="en-US" altLang="en-US" sz="2000" kern="0" dirty="0"/>
              <a:t>other WG led Rel-16 items, If RAN4 impact is identified and no RAN4 TU </a:t>
            </a:r>
            <a:r>
              <a:rPr lang="en-US" altLang="en-US" sz="2000" kern="0" dirty="0" smtClean="0"/>
              <a:t>for 2019 Q3 and 2020 Q1 was </a:t>
            </a:r>
            <a:r>
              <a:rPr lang="en-US" altLang="en-US" sz="2000" kern="0" dirty="0"/>
              <a:t>requested before, early request for RAN4 TU are </a:t>
            </a:r>
            <a:r>
              <a:rPr lang="en-US" altLang="en-US" sz="2000" kern="0" dirty="0" smtClean="0"/>
              <a:t>encouraged</a:t>
            </a:r>
          </a:p>
          <a:p>
            <a:pPr lvl="1" eaLnBrk="1" fontAlgn="b" hangingPunct="1"/>
            <a:r>
              <a:rPr lang="en-US" altLang="en-US" sz="2000" kern="0" dirty="0" smtClean="0"/>
              <a:t>For spectrum related items including basket items, RAN4 has agreed CRs to Rel-16 38 series Technical specifications. CR packs to Rel-16 NR specifications have been submitted for approval in RAN #84 as scheduled. </a:t>
            </a:r>
          </a:p>
          <a:p>
            <a:pPr marL="457200" lvl="1" indent="0" eaLnBrk="1" fontAlgn="b" hangingPunct="1">
              <a:buNone/>
            </a:pPr>
            <a:endParaRPr lang="en-US" sz="1100" kern="0" dirty="0" smtClean="0"/>
          </a:p>
          <a:p>
            <a:pPr eaLnBrk="1" fontAlgn="b" hangingPunct="1"/>
            <a:endParaRPr lang="en-US" altLang="zh-CN" sz="1400" kern="0" dirty="0" smtClean="0"/>
          </a:p>
          <a:p>
            <a:pPr lvl="1" eaLnBrk="1" fontAlgn="b" hangingPunct="1"/>
            <a:endParaRPr lang="en-US" sz="1100" kern="0" dirty="0" smtClean="0"/>
          </a:p>
          <a:p>
            <a:pPr lvl="1" eaLnBrk="1" fontAlgn="b" hangingPunct="1"/>
            <a:endParaRPr lang="fi-FI" altLang="ja-JP" sz="1100" kern="0" dirty="0" smtClean="0"/>
          </a:p>
          <a:p>
            <a:pPr lvl="1" eaLnBrk="1" fontAlgn="b" hangingPunct="1"/>
            <a:endParaRPr lang="en-US" sz="1100" kern="0" dirty="0" smtClean="0"/>
          </a:p>
          <a:p>
            <a:pPr lvl="1" eaLnBrk="1" fontAlgn="b" hangingPunct="1"/>
            <a:endParaRPr lang="en-US" altLang="ja-JP" sz="11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100" kern="0" dirty="0" smtClean="0"/>
          </a:p>
          <a:p>
            <a:pPr lvl="1" eaLnBrk="1" fontAlgn="b" hangingPunct="1"/>
            <a:endParaRPr lang="en-GB" altLang="zh-CN" sz="1100" kern="0" dirty="0" smtClean="0"/>
          </a:p>
          <a:p>
            <a:pPr lvl="1" eaLnBrk="1" fontAlgn="b" hangingPunct="1"/>
            <a:endParaRPr lang="en-GB" altLang="zh-CN" sz="1100" kern="0" dirty="0" smtClean="0"/>
          </a:p>
          <a:p>
            <a:pPr lvl="1" eaLnBrk="1" fontAlgn="b" hangingPunct="1"/>
            <a:endParaRPr lang="en-GB" sz="11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80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12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2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2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2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6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6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200" kern="0" dirty="0" smtClean="0"/>
          </a:p>
        </p:txBody>
      </p:sp>
    </p:spTree>
    <p:extLst>
      <p:ext uri="{BB962C8B-B14F-4D97-AF65-F5344CB8AC3E}">
        <p14:creationId xmlns:p14="http://schemas.microsoft.com/office/powerpoint/2010/main" val="95201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577321" y="107421"/>
            <a:ext cx="6834187" cy="1143001"/>
          </a:xfrm>
        </p:spPr>
        <p:txBody>
          <a:bodyPr/>
          <a:lstStyle/>
          <a:p>
            <a:r>
              <a:rPr lang="fi-FI" altLang="en-US" dirty="0"/>
              <a:t>N</a:t>
            </a:r>
            <a:r>
              <a:rPr lang="fi-FI" altLang="en-US" dirty="0" smtClean="0"/>
              <a:t>ew WI/SI proposals – Non-Spectrum 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32559" y="1257248"/>
            <a:ext cx="8293375" cy="5033485"/>
          </a:xfrm>
        </p:spPr>
        <p:txBody>
          <a:bodyPr/>
          <a:lstStyle/>
          <a:p>
            <a:r>
              <a:rPr lang="en-US" sz="2400" dirty="0" smtClean="0"/>
              <a:t>The following items were discussed in RAN #83. RAN tasked RAN4 to further discuss the scope by e-mail before RAN #84 </a:t>
            </a:r>
          </a:p>
          <a:p>
            <a:pPr lvl="1"/>
            <a:r>
              <a:rPr lang="en-US" sz="2000" dirty="0" smtClean="0"/>
              <a:t>WI: Rel-16 RRM </a:t>
            </a:r>
          </a:p>
          <a:p>
            <a:pPr lvl="2"/>
            <a:r>
              <a:rPr lang="en-US" sz="1200" dirty="0" smtClean="0"/>
              <a:t>E-mail discussion on the scope is summarized in RP-191024</a:t>
            </a:r>
          </a:p>
          <a:p>
            <a:pPr lvl="1"/>
            <a:r>
              <a:rPr lang="en-US" sz="2000" dirty="0" smtClean="0"/>
              <a:t>WI: Rel-16 </a:t>
            </a:r>
            <a:r>
              <a:rPr lang="en-US" sz="2000" dirty="0" err="1" smtClean="0"/>
              <a:t>Demod</a:t>
            </a:r>
            <a:r>
              <a:rPr lang="en-US" sz="2000" dirty="0" smtClean="0"/>
              <a:t> and CSI </a:t>
            </a:r>
          </a:p>
          <a:p>
            <a:pPr lvl="2"/>
            <a:r>
              <a:rPr lang="en-US" sz="1200" dirty="0"/>
              <a:t>E-mail discussion on the scope is summarized in </a:t>
            </a:r>
            <a:r>
              <a:rPr lang="en-US" sz="1200" dirty="0" smtClean="0"/>
              <a:t>RP-191025</a:t>
            </a:r>
            <a:endParaRPr lang="en-US" sz="1200" dirty="0"/>
          </a:p>
          <a:p>
            <a:pPr lvl="1"/>
            <a:r>
              <a:rPr lang="en-US" sz="2000" dirty="0" smtClean="0"/>
              <a:t>WI: NR support for High speed train scenario </a:t>
            </a:r>
          </a:p>
          <a:p>
            <a:pPr lvl="2"/>
            <a:r>
              <a:rPr lang="en-US" sz="1200" dirty="0"/>
              <a:t>E-mail discussion on the scope is summarized in </a:t>
            </a:r>
            <a:r>
              <a:rPr lang="en-US" sz="1200" dirty="0" smtClean="0"/>
              <a:t>RP-191026</a:t>
            </a:r>
            <a:endParaRPr lang="en-US" sz="1200" dirty="0"/>
          </a:p>
          <a:p>
            <a:r>
              <a:rPr lang="en-US" sz="2400" dirty="0" smtClean="0"/>
              <a:t>Other proposals </a:t>
            </a:r>
          </a:p>
          <a:p>
            <a:pPr lvl="1"/>
            <a:r>
              <a:rPr lang="en-US" sz="2000" dirty="0" smtClean="0"/>
              <a:t>WI: Power class 5 for FR2 </a:t>
            </a:r>
          </a:p>
          <a:p>
            <a:pPr lvl="1"/>
            <a:r>
              <a:rPr lang="en-US" sz="2000" dirty="0" smtClean="0"/>
              <a:t>SI: Enhanced test methods for NR FR2 </a:t>
            </a:r>
          </a:p>
          <a:p>
            <a:pPr lvl="1"/>
            <a:r>
              <a:rPr lang="en-US" sz="2000" dirty="0" smtClean="0"/>
              <a:t>SI: Measurement gap enhancement for NR 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 smtClean="0"/>
          </a:p>
          <a:p>
            <a:pPr marL="742950" lvl="2" indent="-342900"/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06749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RAN4 TU summary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41526"/>
              </p:ext>
            </p:extLst>
          </p:nvPr>
        </p:nvGraphicFramePr>
        <p:xfrm>
          <a:off x="116835" y="1189400"/>
          <a:ext cx="8756225" cy="3175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999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  <a:gridCol w="546875"/>
              </a:tblGrid>
              <a:tr h="180523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Q3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Q4 2019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Q1 2020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2020 Q2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2020 Q3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6446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Total NR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Rel-15 NR Core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Rel-15 NR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Rel-16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13.1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052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Available TU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for NR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-1.8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23.25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23.75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F0"/>
                    </a:solidFill>
                  </a:tcPr>
                </a:tc>
              </a:tr>
              <a:tr h="18901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Total LTE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901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Maintenance LTE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148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Rel-16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76597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Available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TUs for LTE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48485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-1.8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맑은 고딕"/>
                        </a:rPr>
                        <a:t>-0.1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12.15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5.5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25.75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26.25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31</a:t>
            </a:fld>
            <a:endParaRPr lang="en-GB" alt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19859" y="4571948"/>
            <a:ext cx="8581241" cy="1003351"/>
          </a:xfrm>
        </p:spPr>
        <p:txBody>
          <a:bodyPr/>
          <a:lstStyle/>
          <a:p>
            <a:r>
              <a:rPr lang="en-US" sz="2400" dirty="0" smtClean="0"/>
              <a:t>RAN4 led Rel-16 for RD can be started in Q3 with prioritization on RRM core </a:t>
            </a:r>
          </a:p>
          <a:p>
            <a:r>
              <a:rPr lang="en-US" sz="2400" dirty="0" smtClean="0"/>
              <a:t>RAN4 led Rel-16 for non-spectrum related RF can be started in Q4 assuming spectrum related proposals will be approved as usual </a:t>
            </a:r>
            <a:endParaRPr lang="en-US" sz="2400" dirty="0"/>
          </a:p>
          <a:p>
            <a:pPr marL="457200" lvl="1" indent="0">
              <a:buNone/>
            </a:pPr>
            <a:endParaRPr lang="en-US" sz="1800" dirty="0" smtClean="0"/>
          </a:p>
          <a:p>
            <a:pPr marL="742950" lvl="2" indent="-342900"/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4234186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308381"/>
              </p:ext>
            </p:extLst>
          </p:nvPr>
        </p:nvGraphicFramePr>
        <p:xfrm>
          <a:off x="775453" y="1004078"/>
          <a:ext cx="7074438" cy="2014944"/>
        </p:xfrm>
        <a:graphic>
          <a:graphicData uri="http://schemas.openxmlformats.org/drawingml/2006/table">
            <a:tbl>
              <a:tblPr/>
              <a:tblGrid>
                <a:gridCol w="1967747"/>
                <a:gridCol w="2328817"/>
                <a:gridCol w="1576756"/>
                <a:gridCol w="120111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 RAN4-AH-1906 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(Cancelled)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 – 28 Jun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TBD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SimSun" pitchFamily="2" charset="-122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3GPPRAN4#92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 – 30 Aug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Ljubijana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3GPPRAN4#92bis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Oct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8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3GPPRAN4#93</a:t>
                      </a:r>
                      <a:endParaRPr kumimoji="0" lang="en-US" altLang="zh-CN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18 -22 Nov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 in 2019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63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7" name="Rectangle 3"/>
          <p:cNvSpPr txBox="1">
            <a:spLocks/>
          </p:cNvSpPr>
          <p:nvPr/>
        </p:nvSpPr>
        <p:spPr>
          <a:xfrm>
            <a:off x="251931" y="2026739"/>
            <a:ext cx="8515607" cy="257156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4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en-US" altLang="en-US" sz="2000" kern="0" dirty="0" smtClean="0"/>
          </a:p>
          <a:p>
            <a:pPr lvl="1">
              <a:lnSpc>
                <a:spcPct val="80000"/>
              </a:lnSpc>
              <a:spcBef>
                <a:spcPct val="15000"/>
              </a:spcBef>
            </a:pPr>
            <a:endParaRPr lang="sv-SE" altLang="en-US" sz="1600" kern="0" dirty="0"/>
          </a:p>
          <a:p>
            <a:pPr marL="342900" lvl="1" indent="-342900">
              <a:lnSpc>
                <a:spcPct val="80000"/>
              </a:lnSpc>
              <a:spcBef>
                <a:spcPct val="15000"/>
              </a:spcBef>
              <a:buBlip>
                <a:blip r:embed="rId2"/>
              </a:buBlip>
            </a:pPr>
            <a:endParaRPr lang="en-US" altLang="en-US" sz="3200" kern="0" dirty="0"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30153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 smtClean="0"/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NR specifications rapporteturs and their companies for their extraordinary effort of coordinating the RAN4 discussions and also editing RAN4 NR specifications: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Ville Vintola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(Qualcomm): 38.101-1/2/3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Johan Sköld 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(Ericsson): 38.104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Yang Tang (Intel): 38.133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Haijie Qiu (Samsung): 38.101-4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Steven </a:t>
            </a:r>
            <a:r>
              <a:rPr lang="en-US" altLang="en-US" sz="1800" b="1" kern="1200" dirty="0">
                <a:latin typeface="Calibri" pitchFamily="34" charset="0"/>
                <a:ea typeface="MS PGothic" pitchFamily="34" charset="-128"/>
              </a:rPr>
              <a:t>Chen (Huawei): 38.141-1/2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Aijun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Cao and </a:t>
            </a:r>
            <a:r>
              <a:rPr lang="en-US" altLang="en-US" sz="1800" b="1" kern="1200" dirty="0" err="1" smtClean="0">
                <a:latin typeface="Calibri" pitchFamily="34" charset="0"/>
                <a:ea typeface="MS PGothic" pitchFamily="34" charset="-128"/>
              </a:rPr>
              <a:t>Rui</a:t>
            </a: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 Zhou (ZTE): 38.113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Christian Bergljung (Ericsson): 38.124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b="1" kern="1200" dirty="0" smtClean="0">
                <a:latin typeface="Calibri" pitchFamily="34" charset="0"/>
                <a:ea typeface="MS PGothic" pitchFamily="34" charset="-128"/>
              </a:rPr>
              <a:t>Petri Vasenkari (Nokia): 38.307</a:t>
            </a:r>
            <a:endParaRPr lang="en-US" altLang="en-US" sz="1800" b="1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 smtClean="0"/>
              <a:t>Vice </a:t>
            </a:r>
            <a:r>
              <a:rPr lang="sv-SE" altLang="en-US" sz="1800" dirty="0"/>
              <a:t>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Kyoungseok Oh for 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AH chairs and WI rapporteurs for coordinating the offline/ad-hoc discussions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800" dirty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dirty="0" smtClean="0"/>
              <a:t>CF3 and NF3 for </a:t>
            </a:r>
            <a:r>
              <a:rPr lang="sv-SE" altLang="en-US" sz="1800" dirty="0"/>
              <a:t>meeting hosting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 smtClean="0"/>
              <a:t>Executive Summary – LTE &amp; MSR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5DB0B-C0D7-4C62-A89C-F6E83EC7A4B0}" type="slidenum">
              <a:rPr lang="en-GB" altLang="en-US" smtClean="0"/>
              <a:pPr/>
              <a:t>4</a:t>
            </a:fld>
            <a:endParaRPr lang="en-GB" altLang="en-US"/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00794"/>
            <a:ext cx="8901131" cy="511544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GB" altLang="ja-JP" sz="2400" kern="0" dirty="0" smtClean="0"/>
              <a:t>LTE maintenance up to Rel-15 and Rel-15 performance </a:t>
            </a:r>
            <a:endParaRPr lang="en-GB" altLang="ja-JP" sz="2400" kern="0" dirty="0"/>
          </a:p>
          <a:p>
            <a:pPr lvl="1" eaLnBrk="1" fontAlgn="b" hangingPunct="1"/>
            <a:r>
              <a:rPr lang="en-GB" altLang="ja-JP" sz="1800" kern="0" dirty="0" smtClean="0"/>
              <a:t>Number of maintenance CRs for Rel-15 WI performance parts has been reduced. </a:t>
            </a:r>
          </a:p>
          <a:p>
            <a:pPr eaLnBrk="1" fontAlgn="b" hangingPunct="1"/>
            <a:r>
              <a:rPr lang="en-GB" altLang="ja-JP" sz="2400" kern="0" dirty="0" smtClean="0"/>
              <a:t>Rel-16 LTE &amp; MSR</a:t>
            </a:r>
          </a:p>
          <a:p>
            <a:pPr lvl="1" eaLnBrk="1" fontAlgn="b" hangingPunct="1"/>
            <a:r>
              <a:rPr lang="en-GB" altLang="ja-JP" sz="1800" kern="0" dirty="0" smtClean="0"/>
              <a:t>Good progress in Rel-16 LTE and MSR items including spectrum and non-spectrum items</a:t>
            </a:r>
          </a:p>
          <a:p>
            <a:pPr lvl="1" eaLnBrk="1" fontAlgn="b" hangingPunct="1"/>
            <a:endParaRPr lang="en-US" sz="1800" kern="0" dirty="0" smtClean="0"/>
          </a:p>
          <a:p>
            <a:pPr eaLnBrk="1" fontAlgn="b" hangingPunct="1"/>
            <a:endParaRPr lang="en-US" altLang="zh-CN" sz="2400" kern="0" dirty="0" smtClean="0"/>
          </a:p>
          <a:p>
            <a:pPr lvl="1" eaLnBrk="1" fontAlgn="b" hangingPunct="1"/>
            <a:endParaRPr lang="en-US" sz="1800" kern="0" dirty="0" smtClean="0"/>
          </a:p>
          <a:p>
            <a:pPr lvl="1" eaLnBrk="1" fontAlgn="b" hangingPunct="1"/>
            <a:endParaRPr lang="fi-FI" altLang="ja-JP" sz="1800" kern="0" dirty="0" smtClean="0"/>
          </a:p>
          <a:p>
            <a:pPr lvl="1" eaLnBrk="1" fontAlgn="b" hangingPunct="1"/>
            <a:endParaRPr lang="en-US" sz="1800" kern="0" dirty="0" smtClean="0"/>
          </a:p>
          <a:p>
            <a:pPr lvl="1" eaLnBrk="1" fontAlgn="b" hangingPunct="1"/>
            <a:endParaRPr lang="en-US" altLang="ja-JP" sz="18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</a:endParaRPr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altLang="zh-CN" sz="1800" kern="0" dirty="0" smtClean="0"/>
          </a:p>
          <a:p>
            <a:pPr lvl="1" eaLnBrk="1" fontAlgn="b" hangingPunct="1"/>
            <a:endParaRPr lang="en-GB" sz="18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kern="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ja-JP" sz="2000" b="1" kern="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kern="0" dirty="0" smtClean="0"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kern="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kern="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kern="0" dirty="0" smtClean="0"/>
          </a:p>
        </p:txBody>
      </p:sp>
    </p:spTree>
    <p:extLst>
      <p:ext uri="{BB962C8B-B14F-4D97-AF65-F5344CB8AC3E}">
        <p14:creationId xmlns:p14="http://schemas.microsoft.com/office/powerpoint/2010/main" val="174803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666750"/>
              </p:ext>
            </p:extLst>
          </p:nvPr>
        </p:nvGraphicFramePr>
        <p:xfrm>
          <a:off x="745324" y="1201103"/>
          <a:ext cx="8193577" cy="1066800"/>
        </p:xfrm>
        <a:graphic>
          <a:graphicData uri="http://schemas.openxmlformats.org/drawingml/2006/table">
            <a:tbl>
              <a:tblPr/>
              <a:tblGrid>
                <a:gridCol w="1118669"/>
                <a:gridCol w="1964523"/>
                <a:gridCol w="1048457"/>
                <a:gridCol w="829863"/>
                <a:gridCol w="1608364"/>
                <a:gridCol w="1623701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Calibri"/>
                          <a:ea typeface="Malgun Gothic"/>
                          <a:cs typeface="Times New Roman"/>
                        </a:rPr>
                        <a:t>RAN4 #90bis</a:t>
                      </a:r>
                      <a:endParaRPr lang="en-US" sz="1400" dirty="0">
                        <a:effectLst/>
                        <a:latin typeface="Calibri"/>
                        <a:ea typeface="Malgun Gothic"/>
                        <a:cs typeface="Times New Roman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  <a:r>
                        <a:rPr kumimoji="0" lang="en-US" altLang="zh-CN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– 12</a:t>
                      </a:r>
                      <a:r>
                        <a:rPr kumimoji="0" lang="en-US" altLang="zh-CN" sz="1400" b="0" i="0" u="none" strike="noStrike" kern="1200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th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April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Xi’an, CN</a:t>
                      </a:r>
                      <a:endParaRPr kumimoji="0" lang="en-US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CF3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431/324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2443/2774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RAN4 #91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</a:t>
                      </a:r>
                      <a:r>
                        <a:rPr kumimoji="0" lang="en-US" altLang="zh-CN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– 17</a:t>
                      </a:r>
                      <a:r>
                        <a:rPr kumimoji="0" lang="en-US" altLang="zh-CN" sz="14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th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May 2019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Reno,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450/387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2546/2337</a:t>
                      </a:r>
                      <a:endParaRPr kumimoji="0" lang="en-US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544694962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077566506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706460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8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 smtClean="0"/>
              <a:t>NR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176299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Completion of ongoing WI/SI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8081131" cy="4625975"/>
          </a:xfrm>
        </p:spPr>
        <p:txBody>
          <a:bodyPr/>
          <a:lstStyle/>
          <a:p>
            <a:pPr eaLnBrk="1" fontAlgn="b" hangingPunct="1"/>
            <a:r>
              <a:rPr lang="en-US" altLang="zh-CN" sz="2400" dirty="0" smtClean="0"/>
              <a:t>WI to be completed – Rel-16 spectrum related WIs</a:t>
            </a:r>
          </a:p>
          <a:p>
            <a:pPr marL="0" indent="0" eaLnBrk="1" fontAlgn="b" hangingPunct="1">
              <a:buNone/>
            </a:pPr>
            <a:endParaRPr lang="en-GB" altLang="ja-JP" sz="2400" dirty="0" smtClean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 smtClean="0"/>
          </a:p>
          <a:p>
            <a:pPr eaLnBrk="1" fontAlgn="b" hangingPunct="1"/>
            <a:endParaRPr lang="en-US" altLang="zh-CN" sz="2400" dirty="0"/>
          </a:p>
          <a:p>
            <a:pPr lvl="1" eaLnBrk="1" fontAlgn="b" hangingPunct="1"/>
            <a:endParaRPr lang="en-US" sz="1800" dirty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/>
          </a:p>
          <a:p>
            <a:pPr lvl="2" eaLnBrk="1" fontAlgn="b" hangingPunct="1"/>
            <a:endParaRPr lang="en-GB" altLang="zh-CN" sz="1400" dirty="0" smtClean="0"/>
          </a:p>
          <a:p>
            <a:pPr lvl="1" eaLnBrk="1" fontAlgn="b" hangingPunct="1"/>
            <a:r>
              <a:rPr lang="en-GB" altLang="zh-CN" sz="1800" dirty="0" smtClean="0"/>
              <a:t>Endorsed CR packs include the CR to </a:t>
            </a:r>
            <a:r>
              <a:rPr lang="en-GB" altLang="zh-CN" sz="1800" dirty="0" err="1" smtClean="0"/>
              <a:t>eAAS</a:t>
            </a:r>
            <a:r>
              <a:rPr lang="en-GB" altLang="zh-CN" sz="1800" dirty="0" smtClean="0"/>
              <a:t> specifications (37.105, 37.145-1 and 37.145-2) which were endorsed in RAN4 due to </a:t>
            </a:r>
            <a:r>
              <a:rPr lang="en-GB" altLang="zh-CN" sz="1800" dirty="0" err="1" smtClean="0"/>
              <a:t>eAAS</a:t>
            </a:r>
            <a:r>
              <a:rPr lang="en-GB" altLang="zh-CN" sz="1800" dirty="0" smtClean="0"/>
              <a:t> specifications are not included in the WID. </a:t>
            </a:r>
          </a:p>
          <a:p>
            <a:pPr lvl="1" eaLnBrk="1" fontAlgn="b" hangingPunct="1"/>
            <a:r>
              <a:rPr lang="en-GB" altLang="zh-CN" sz="1800" dirty="0" smtClean="0"/>
              <a:t>Endorsed CR packs are supposed to be approved in RAN #84 based on the approval of revised WID which includes </a:t>
            </a:r>
            <a:r>
              <a:rPr lang="en-GB" altLang="zh-CN" sz="1800" dirty="0" err="1" smtClean="0"/>
              <a:t>eAAS</a:t>
            </a:r>
            <a:r>
              <a:rPr lang="en-GB" altLang="zh-CN" sz="1800" dirty="0" smtClean="0"/>
              <a:t> specifications in the WID. </a:t>
            </a:r>
            <a:endParaRPr lang="en-GB" altLang="zh-CN" sz="1800" dirty="0"/>
          </a:p>
          <a:p>
            <a:pPr lvl="1" eaLnBrk="1" fontAlgn="b" hangingPunct="1"/>
            <a:endParaRPr lang="en-GB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128330"/>
              </p:ext>
            </p:extLst>
          </p:nvPr>
        </p:nvGraphicFramePr>
        <p:xfrm>
          <a:off x="474133" y="1515534"/>
          <a:ext cx="7696200" cy="243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2267"/>
                <a:gridCol w="1092200"/>
                <a:gridCol w="1151467"/>
                <a:gridCol w="1710266"/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Title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CR packs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Endorsed CR packs</a:t>
                      </a:r>
                      <a:endParaRPr lang="en-US" sz="1400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Band n14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RP-190979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RP-191242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RP-191243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Band n18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RP-190927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RP-191244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RP-191245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Band</a:t>
                      </a:r>
                      <a:r>
                        <a:rPr lang="en-US" sz="1400" baseline="0" dirty="0" smtClean="0"/>
                        <a:t> n30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RP-190981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RP-191246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RP-191247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Band n48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RP-190909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RP-191248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RP-191249</a:t>
                      </a:r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Band n65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RP-190860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Adding BW for band n50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RP-191111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RP-191251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LTE/NR spectrum sharing in Band 41/n41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RP-190929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RP-191252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3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NR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101634"/>
            <a:ext cx="8229600" cy="5756366"/>
          </a:xfrm>
        </p:spPr>
        <p:txBody>
          <a:bodyPr/>
          <a:lstStyle/>
          <a:p>
            <a:r>
              <a:rPr lang="en-US" sz="2000" dirty="0" smtClean="0"/>
              <a:t>CR packs including the CR for Rel-15 </a:t>
            </a:r>
            <a:r>
              <a:rPr lang="en-US" sz="2000" dirty="0"/>
              <a:t>NR specifications </a:t>
            </a:r>
            <a:r>
              <a:rPr lang="en-US" sz="2000" dirty="0" smtClean="0"/>
              <a:t>agreed by RAN4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Big CRs approach will be continually used in Q3 2019 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r>
              <a:rPr lang="en-US" dirty="0" smtClean="0">
                <a:ea typeface="MS PGothic" panose="020B0600070205080204" pitchFamily="50" charset="-128"/>
              </a:rPr>
              <a:t> </a:t>
            </a:r>
            <a:endParaRPr lang="en-US" dirty="0">
              <a:ea typeface="MS PGothic" panose="020B0600070205080204" pitchFamily="50" charset="-128"/>
            </a:endParaRPr>
          </a:p>
          <a:p>
            <a:pPr lvl="1"/>
            <a:endParaRPr lang="en-US" dirty="0" smtClean="0">
              <a:ea typeface="MS PGothic" panose="020B0600070205080204" pitchFamily="50" charset="-128"/>
            </a:endParaRPr>
          </a:p>
          <a:p>
            <a:pPr lvl="1"/>
            <a:endParaRPr lang="en-US" dirty="0">
              <a:ea typeface="MS PGothic" panose="020B0600070205080204" pitchFamily="50" charset="-128"/>
            </a:endParaRPr>
          </a:p>
          <a:p>
            <a:endParaRPr lang="en-US" sz="1400" dirty="0" smtClean="0"/>
          </a:p>
          <a:p>
            <a:pPr lvl="1"/>
            <a:endParaRPr lang="ja-JP" altLang="en-US" sz="1400" dirty="0"/>
          </a:p>
          <a:p>
            <a:pPr lvl="2"/>
            <a:endParaRPr lang="en-US" sz="1400" dirty="0" smtClean="0"/>
          </a:p>
          <a:p>
            <a:endParaRPr lang="en-US" sz="1800" dirty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615079"/>
              </p:ext>
            </p:extLst>
          </p:nvPr>
        </p:nvGraphicFramePr>
        <p:xfrm>
          <a:off x="1008138" y="1566334"/>
          <a:ext cx="7727648" cy="2010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142"/>
                <a:gridCol w="6144506"/>
              </a:tblGrid>
              <a:tr h="33413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RP‑191236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1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RP‑191237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2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RP‑191238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3 </a:t>
                      </a: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RP‑191239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2646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RP‑191240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RAN4 CRs to NR Access Technology part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933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 smtClean="0"/>
              <a:t>Rel-15 NR – Tasked by 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796" y="1175663"/>
            <a:ext cx="8229600" cy="5756366"/>
          </a:xfrm>
        </p:spPr>
        <p:txBody>
          <a:bodyPr/>
          <a:lstStyle/>
          <a:p>
            <a:r>
              <a:rPr lang="en-US" sz="2400" dirty="0" smtClean="0"/>
              <a:t>Beam correspondence </a:t>
            </a:r>
          </a:p>
          <a:p>
            <a:pPr lvl="1"/>
            <a:r>
              <a:rPr lang="en-US" sz="2000" dirty="0" smtClean="0"/>
              <a:t>Based on RAN WF (RP-182879), RAN4 concluded correspondence beam correspondence tolerance requirements (R4-1907611) as </a:t>
            </a: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400" dirty="0" smtClean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Test procedure for beam correspondence were also concluded and captured in TR38.810 </a:t>
            </a:r>
          </a:p>
          <a:p>
            <a:pPr lvl="1"/>
            <a:r>
              <a:rPr lang="en-US" sz="2000" dirty="0" smtClean="0"/>
              <a:t>Simulation results were captured in TR 38.817-01 for further information</a:t>
            </a:r>
          </a:p>
          <a:p>
            <a:pPr lvl="1"/>
            <a:r>
              <a:rPr lang="en-US" sz="2000" dirty="0"/>
              <a:t>Further discussion and decision is needed for side condition for SSB and </a:t>
            </a:r>
            <a:r>
              <a:rPr lang="en-US" sz="2000" dirty="0" smtClean="0"/>
              <a:t>CSI-RS in future RAN4 meetings. </a:t>
            </a:r>
            <a:endParaRPr lang="en-US" sz="2000" dirty="0"/>
          </a:p>
          <a:p>
            <a:pPr marL="0" indent="0">
              <a:buNone/>
            </a:pPr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 smtClean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 smtClean="0"/>
          </a:p>
          <a:p>
            <a:pPr lvl="1"/>
            <a:endParaRPr lang="ja-JP" altLang="en-US" sz="1600" dirty="0"/>
          </a:p>
          <a:p>
            <a:pPr lvl="2"/>
            <a:endParaRPr lang="en-US" sz="1600" dirty="0" smtClean="0"/>
          </a:p>
          <a:p>
            <a:endParaRPr lang="en-US" sz="2000" dirty="0"/>
          </a:p>
          <a:p>
            <a:endParaRPr lang="en-US" dirty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784793"/>
              </p:ext>
            </p:extLst>
          </p:nvPr>
        </p:nvGraphicFramePr>
        <p:xfrm>
          <a:off x="2683933" y="2500894"/>
          <a:ext cx="4064000" cy="121007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92804"/>
                <a:gridCol w="2471196"/>
              </a:tblGrid>
              <a:tr h="264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Operating band</a:t>
                      </a:r>
                      <a:endParaRPr lang="en-US" sz="9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Max ∆EIRP</a:t>
                      </a:r>
                      <a:r>
                        <a:rPr lang="en-GB" sz="900" baseline="-25000">
                          <a:effectLst/>
                        </a:rPr>
                        <a:t>BC</a:t>
                      </a:r>
                      <a:r>
                        <a:rPr lang="en-GB" sz="900">
                          <a:effectLst/>
                        </a:rPr>
                        <a:t> at 85%-tile ∆EIRP</a:t>
                      </a:r>
                      <a:r>
                        <a:rPr lang="en-GB" sz="900" baseline="-25000">
                          <a:effectLst/>
                        </a:rPr>
                        <a:t>BC</a:t>
                      </a:r>
                      <a:r>
                        <a:rPr lang="en-GB" sz="900">
                          <a:effectLst/>
                        </a:rPr>
                        <a:t> CDF (dB)</a:t>
                      </a:r>
                      <a:endParaRPr lang="en-US" sz="9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22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n257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[3]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22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n258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[3]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22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n260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[3.2]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228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n261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[3]</a:t>
                      </a:r>
                      <a:endParaRPr lang="en-US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96858"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Note: The requirements in this table are verified only under normal temperature conditions as defined in Annex E.2.1</a:t>
                      </a:r>
                      <a:endParaRPr lang="en-US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28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285364</TotalTime>
  <Words>2745</Words>
  <Application>Microsoft Office PowerPoint</Application>
  <PresentationFormat>On-screen Show (4:3)</PresentationFormat>
  <Paragraphs>754</Paragraphs>
  <Slides>33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3gpp</vt:lpstr>
      <vt:lpstr>  </vt:lpstr>
      <vt:lpstr>Executive Summary – Rel-15 NR </vt:lpstr>
      <vt:lpstr>Executive Summary – Rel-16 NR </vt:lpstr>
      <vt:lpstr>Executive Summary – LTE &amp; MSR </vt:lpstr>
      <vt:lpstr>Statistics</vt:lpstr>
      <vt:lpstr>NR</vt:lpstr>
      <vt:lpstr>Completion of ongoing WI/SI</vt:lpstr>
      <vt:lpstr>NR specifications</vt:lpstr>
      <vt:lpstr>Rel-15 NR – Tasked by RAN</vt:lpstr>
      <vt:lpstr>Rel-15 NR – Tasked by RAN</vt:lpstr>
      <vt:lpstr>Rel-15 NR – Feature List</vt:lpstr>
      <vt:lpstr>Rel-16 NR – NR-U</vt:lpstr>
      <vt:lpstr>Rel-16 NR – CLI and RIM</vt:lpstr>
      <vt:lpstr>Rel-16 NR – NR mobility enhancement</vt:lpstr>
      <vt:lpstr>Rel-16 NR – 5G V2X and NR sidelink</vt:lpstr>
      <vt:lpstr>Rel-16 NR – IAB</vt:lpstr>
      <vt:lpstr>Rel-16 NR – Others</vt:lpstr>
      <vt:lpstr>Rel-16 NR –Spectrum WI</vt:lpstr>
      <vt:lpstr> Rel-16 Basket WI Status</vt:lpstr>
      <vt:lpstr>Rel-16 NR – SI</vt:lpstr>
      <vt:lpstr>LTE</vt:lpstr>
      <vt:lpstr>Rel-16 LTE – eMTC and NB-IoT</vt:lpstr>
      <vt:lpstr>Rel-16 LTE – Others</vt:lpstr>
      <vt:lpstr> Rel-16 LTE Spectrum related WI</vt:lpstr>
      <vt:lpstr>MSR</vt:lpstr>
      <vt:lpstr>Rel-16 MSR</vt:lpstr>
      <vt:lpstr>Action to RAN </vt:lpstr>
      <vt:lpstr>New Rel-16 Proposals</vt:lpstr>
      <vt:lpstr>New WI/SI proposals – Spectrum </vt:lpstr>
      <vt:lpstr>New WI/SI proposals – Non-Spectrum </vt:lpstr>
      <vt:lpstr>RAN4 TU summary</vt:lpstr>
      <vt:lpstr>RAN WG4 Schedule in 2019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4730</cp:revision>
  <cp:lastPrinted>2016-09-15T08:31:35Z</cp:lastPrinted>
  <dcterms:created xsi:type="dcterms:W3CDTF">2009-11-27T05:15:11Z</dcterms:created>
  <dcterms:modified xsi:type="dcterms:W3CDTF">2019-06-02T17:16:36Z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</Properties>
</file>