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6327" r:id="rId1"/>
  </p:sldMasterIdLst>
  <p:notesMasterIdLst>
    <p:notesMasterId r:id="rId13"/>
  </p:notesMasterIdLst>
  <p:sldIdLst>
    <p:sldId id="404" r:id="rId2"/>
    <p:sldId id="497" r:id="rId3"/>
    <p:sldId id="508" r:id="rId4"/>
    <p:sldId id="502" r:id="rId5"/>
    <p:sldId id="503" r:id="rId6"/>
    <p:sldId id="510" r:id="rId7"/>
    <p:sldId id="504" r:id="rId8"/>
    <p:sldId id="511" r:id="rId9"/>
    <p:sldId id="501" r:id="rId10"/>
    <p:sldId id="509" r:id="rId11"/>
    <p:sldId id="490" r:id="rId12"/>
  </p:sldIdLst>
  <p:sldSz cx="9906000" cy="6858000" type="A4"/>
  <p:notesSz cx="6807200" cy="9939338"/>
  <p:defaultTextStyle>
    <a:defPPr>
      <a:defRPr lang="ko-KR"/>
    </a:defPPr>
    <a:lvl1pPr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1pPr>
    <a:lvl2pPr marL="4556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2pPr>
    <a:lvl3pPr marL="9128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3pPr>
    <a:lvl4pPr marL="13700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4pPr>
    <a:lvl5pPr marL="18272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5pPr>
    <a:lvl6pPr marL="22860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6pPr>
    <a:lvl7pPr marL="27432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7pPr>
    <a:lvl8pPr marL="32004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8pPr>
    <a:lvl9pPr marL="36576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40">
          <p15:clr>
            <a:srgbClr val="A4A3A4"/>
          </p15:clr>
        </p15:guide>
        <p15:guide id="2" orient="horz" pos="4319">
          <p15:clr>
            <a:srgbClr val="A4A3A4"/>
          </p15:clr>
        </p15:guide>
        <p15:guide id="3" orient="horz" pos="4201">
          <p15:clr>
            <a:srgbClr val="A4A3A4"/>
          </p15:clr>
        </p15:guide>
        <p15:guide id="4" pos="71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1">
          <p15:clr>
            <a:srgbClr val="A4A3A4"/>
          </p15:clr>
        </p15:guide>
        <p15:guide id="2" pos="2143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0066"/>
    <a:srgbClr val="CC0066"/>
    <a:srgbClr val="CC0000"/>
    <a:srgbClr val="FFCCFF"/>
    <a:srgbClr val="FFFF00"/>
    <a:srgbClr val="7F7F7F"/>
    <a:srgbClr val="00B050"/>
    <a:srgbClr val="00B0F0"/>
    <a:srgbClr val="F34F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보통 스타일 2 - 강조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D27102A9-8310-4765-A935-A1911B00CA55}" styleName="밝은 스타일 1 - 강조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616DA210-FB5B-4158-B5E0-FEB733F419BA}" styleName="밝은 스타일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EB344D84-9AFB-497E-A393-DC336BA19D2E}" styleName="보통 스타일 3 - 강조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572" autoAdjust="0"/>
    <p:restoredTop sz="94434" autoAdjust="0"/>
  </p:normalViewPr>
  <p:slideViewPr>
    <p:cSldViewPr>
      <p:cViewPr varScale="1">
        <p:scale>
          <a:sx n="92" d="100"/>
          <a:sy n="92" d="100"/>
        </p:scale>
        <p:origin x="792" y="102"/>
      </p:cViewPr>
      <p:guideLst>
        <p:guide orient="horz" pos="2840"/>
        <p:guide orient="horz" pos="4319"/>
        <p:guide orient="horz" pos="4201"/>
        <p:guide pos="716"/>
      </p:guideLst>
    </p:cSldViewPr>
  </p:slideViewPr>
  <p:outlineViewPr>
    <p:cViewPr>
      <p:scale>
        <a:sx n="33" d="100"/>
        <a:sy n="33" d="100"/>
      </p:scale>
      <p:origin x="0" y="1344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9" d="100"/>
          <a:sy n="49" d="100"/>
        </p:scale>
        <p:origin x="-2916" y="-90"/>
      </p:cViewPr>
      <p:guideLst>
        <p:guide orient="horz" pos="3131"/>
        <p:guide pos="214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algn="l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6038" y="1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algn="r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890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12788" y="746125"/>
            <a:ext cx="5381625" cy="3725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9" y="4721226"/>
            <a:ext cx="5445125" cy="447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0" tIns="45715" rIns="91430" bIns="45715" numCol="1" anchor="b" anchorCtr="0" compatLnSpc="1">
            <a:prstTxWarp prst="textNoShape">
              <a:avLst/>
            </a:prstTxWarp>
          </a:bodyPr>
          <a:lstStyle>
            <a:lvl1pPr algn="l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6038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0" tIns="45715" rIns="91430" bIns="45715" numCol="1" anchor="b" anchorCtr="0" compatLnSpc="1">
            <a:prstTxWarp prst="textNoShape">
              <a:avLst/>
            </a:prstTxWarp>
          </a:bodyPr>
          <a:lstStyle>
            <a:lvl1pPr algn="r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86A48C05-3BF9-4CF8-965C-B3A5E128232B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35087369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1pPr>
    <a:lvl2pPr marL="4556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2pPr>
    <a:lvl3pPr marL="9128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3pPr>
    <a:lvl4pPr marL="13700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4pPr>
    <a:lvl5pPr marL="18272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5pPr>
    <a:lvl6pPr marL="2285722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67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11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55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제목 12"/>
          <p:cNvSpPr>
            <a:spLocks noGrp="1"/>
          </p:cNvSpPr>
          <p:nvPr>
            <p:ph type="title" hasCustomPrompt="1"/>
          </p:nvPr>
        </p:nvSpPr>
        <p:spPr>
          <a:xfrm>
            <a:off x="2131199" y="1699755"/>
            <a:ext cx="5643602" cy="1299636"/>
          </a:xfrm>
          <a:prstGeom prst="rect">
            <a:avLst/>
          </a:prstGeom>
          <a:noFill/>
        </p:spPr>
        <p:txBody>
          <a:bodyPr anchor="ctr"/>
          <a:lstStyle>
            <a:lvl1pPr>
              <a:defRPr sz="3200" b="1" baseline="0">
                <a:latin typeface="Arial" pitchFamily="34" charset="0"/>
                <a:ea typeface="맑은 고딕" pitchFamily="50" charset="-127"/>
              </a:defRPr>
            </a:lvl1pPr>
          </a:lstStyle>
          <a:p>
            <a:r>
              <a:rPr lang="ko-KR" altLang="en-US" dirty="0" smtClean="0"/>
              <a:t>제목</a:t>
            </a:r>
            <a:endParaRPr lang="ko-KR" altLang="en-US" dirty="0"/>
          </a:p>
        </p:txBody>
      </p:sp>
      <p:sp>
        <p:nvSpPr>
          <p:cNvPr id="15" name="내용 개체 틀 5"/>
          <p:cNvSpPr>
            <a:spLocks noGrp="1"/>
          </p:cNvSpPr>
          <p:nvPr>
            <p:ph sz="quarter" idx="12" hasCustomPrompt="1"/>
          </p:nvPr>
        </p:nvSpPr>
        <p:spPr>
          <a:xfrm>
            <a:off x="3702835" y="5929330"/>
            <a:ext cx="2500330" cy="357190"/>
          </a:xfrm>
          <a:prstGeom prst="rect">
            <a:avLst/>
          </a:prstGeom>
        </p:spPr>
        <p:txBody>
          <a:bodyPr anchor="ctr"/>
          <a:lstStyle>
            <a:lvl1pPr marL="268288" indent="-268288">
              <a:buFont typeface="+mj-lt"/>
              <a:buNone/>
              <a:defRPr sz="1400" b="1" baseline="0">
                <a:latin typeface="맑은 고딕" pitchFamily="50" charset="-127"/>
                <a:ea typeface="맑은 고딕" pitchFamily="50" charset="-127"/>
              </a:defRPr>
            </a:lvl1pPr>
          </a:lstStyle>
          <a:p>
            <a:pPr lvl="0"/>
            <a:r>
              <a:rPr lang="ko-KR" altLang="en-US" dirty="0" smtClean="0"/>
              <a:t>발표자</a:t>
            </a:r>
            <a:r>
              <a:rPr lang="en-US" altLang="ko-KR" dirty="0" smtClean="0"/>
              <a:t>:</a:t>
            </a:r>
            <a:endParaRPr lang="ko-KR" altLang="en-US" dirty="0" smtClean="0"/>
          </a:p>
        </p:txBody>
      </p:sp>
      <p:sp>
        <p:nvSpPr>
          <p:cNvPr id="16" name="내용 개체 틀 5"/>
          <p:cNvSpPr>
            <a:spLocks noGrp="1"/>
          </p:cNvSpPr>
          <p:nvPr>
            <p:ph sz="quarter" idx="13" hasCustomPrompt="1"/>
          </p:nvPr>
        </p:nvSpPr>
        <p:spPr>
          <a:xfrm>
            <a:off x="3585000" y="3284169"/>
            <a:ext cx="2736000" cy="1224951"/>
          </a:xfrm>
          <a:prstGeom prst="rect">
            <a:avLst/>
          </a:prstGeom>
          <a:ln>
            <a:noFill/>
          </a:ln>
        </p:spPr>
        <p:txBody>
          <a:bodyPr anchor="t">
            <a:spAutoFit/>
          </a:bodyPr>
          <a:lstStyle>
            <a:lvl1pPr marL="342900" indent="-342900">
              <a:buFont typeface="+mj-lt"/>
              <a:buAutoNum type="arabicPeriod"/>
              <a:defRPr sz="1600" b="1" baseline="0">
                <a:latin typeface="Calibri" pitchFamily="34" charset="0"/>
                <a:ea typeface="돋움" pitchFamily="50" charset="-127"/>
              </a:defRPr>
            </a:lvl1pPr>
          </a:lstStyle>
          <a:p>
            <a:pPr lvl="0"/>
            <a:r>
              <a:rPr lang="en-US" altLang="ko-KR" dirty="0" smtClean="0"/>
              <a:t>A</a:t>
            </a:r>
          </a:p>
          <a:p>
            <a:pPr lvl="0"/>
            <a:r>
              <a:rPr lang="en-US" altLang="ko-KR" dirty="0" smtClean="0"/>
              <a:t>B</a:t>
            </a:r>
          </a:p>
          <a:p>
            <a:pPr lvl="0"/>
            <a:r>
              <a:rPr lang="en-US" altLang="ko-KR" dirty="0" smtClean="0"/>
              <a:t>C</a:t>
            </a:r>
          </a:p>
          <a:p>
            <a:pPr lvl="0"/>
            <a:endParaRPr lang="ko-KR" altLang="en-US" dirty="0" smtClean="0"/>
          </a:p>
        </p:txBody>
      </p:sp>
      <p:sp>
        <p:nvSpPr>
          <p:cNvPr id="7" name="직사각형 6"/>
          <p:cNvSpPr/>
          <p:nvPr userDrawn="1"/>
        </p:nvSpPr>
        <p:spPr>
          <a:xfrm>
            <a:off x="-121332" y="6525344"/>
            <a:ext cx="3024336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ko-KR" sz="800" b="1" dirty="0" smtClean="0">
                <a:solidFill>
                  <a:srgbClr val="ECA6C2"/>
                </a:solidFill>
                <a:effectLst/>
                <a:ea typeface="굴림" panose="020B0600000101010101" pitchFamily="50" charset="-127"/>
              </a:rPr>
              <a:t>Copyright 2019. LG Electronics Inc. All rights reserved. </a:t>
            </a:r>
            <a:endParaRPr lang="ko-KR" altLang="en-US" sz="800" dirty="0">
              <a:solidFill>
                <a:srgbClr val="ECA6C2"/>
              </a:solidFill>
            </a:endParaRPr>
          </a:p>
        </p:txBody>
      </p:sp>
      <p:pic>
        <p:nvPicPr>
          <p:cNvPr id="8" name="그림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2840" y="5661248"/>
            <a:ext cx="3024336" cy="665352"/>
          </a:xfrm>
          <a:prstGeom prst="rect">
            <a:avLst/>
          </a:prstGeom>
        </p:spPr>
      </p:pic>
      <p:sp>
        <p:nvSpPr>
          <p:cNvPr id="9" name="TextBox 8"/>
          <p:cNvSpPr txBox="1"/>
          <p:nvPr userDrawn="1"/>
        </p:nvSpPr>
        <p:spPr>
          <a:xfrm>
            <a:off x="8750752" y="6197998"/>
            <a:ext cx="1080121" cy="576064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 anchorCtr="0">
            <a:spAutoFit/>
          </a:bodyPr>
          <a:lstStyle/>
          <a:p>
            <a:endParaRPr lang="ko-KR" altLang="en-US" sz="1300" b="1" dirty="0" smtClean="0">
              <a:ea typeface="돋움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내용 개체 틀 5"/>
          <p:cNvSpPr>
            <a:spLocks noGrp="1"/>
          </p:cNvSpPr>
          <p:nvPr>
            <p:ph sz="quarter" idx="11" hasCustomPrompt="1"/>
          </p:nvPr>
        </p:nvSpPr>
        <p:spPr>
          <a:xfrm>
            <a:off x="632520" y="117995"/>
            <a:ext cx="8640960" cy="576000"/>
          </a:xfrm>
          <a:prstGeom prst="rect">
            <a:avLst/>
          </a:prstGeom>
        </p:spPr>
        <p:txBody>
          <a:bodyPr lIns="144000" anchor="ctr"/>
          <a:lstStyle>
            <a:lvl1pPr marL="0" indent="0" algn="ctr">
              <a:buFont typeface="+mj-lt"/>
              <a:buNone/>
              <a:defRPr kumimoji="1" lang="en-US" altLang="ko-KR" sz="2400" b="1" baseline="0" dirty="0" smtClean="0">
                <a:solidFill>
                  <a:srgbClr val="FF0066"/>
                </a:solidFill>
                <a:latin typeface="Arial" pitchFamily="34" charset="0"/>
                <a:ea typeface="맑은 고딕" pitchFamily="50" charset="-127"/>
                <a:cs typeface="+mn-cs"/>
              </a:defRPr>
            </a:lvl1pPr>
          </a:lstStyle>
          <a:p>
            <a:pPr marL="0" lvl="0" indent="0" algn="ctr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+mj-lt"/>
              <a:buNone/>
            </a:pPr>
            <a:r>
              <a:rPr lang="ko-KR" altLang="en-US" dirty="0" smtClean="0"/>
              <a:t>맑은 고딕</a:t>
            </a:r>
            <a:r>
              <a:rPr lang="en-US" altLang="ko-KR" dirty="0" smtClean="0"/>
              <a:t>(24)</a:t>
            </a:r>
          </a:p>
        </p:txBody>
      </p:sp>
      <p:sp>
        <p:nvSpPr>
          <p:cNvPr id="18" name="내용 개체 틀 10"/>
          <p:cNvSpPr>
            <a:spLocks noGrp="1"/>
          </p:cNvSpPr>
          <p:nvPr>
            <p:ph sz="quarter" idx="18"/>
          </p:nvPr>
        </p:nvSpPr>
        <p:spPr>
          <a:xfrm>
            <a:off x="632520" y="942063"/>
            <a:ext cx="8640960" cy="5439265"/>
          </a:xfrm>
          <a:prstGeom prst="rect">
            <a:avLst/>
          </a:prstGeom>
        </p:spPr>
        <p:txBody>
          <a:bodyPr/>
          <a:lstStyle>
            <a:lvl1pPr marL="268288" indent="-268288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"/>
              <a:defRPr sz="1800" b="1" u="none" baseline="0">
                <a:latin typeface="Calibri" pitchFamily="34" charset="0"/>
                <a:ea typeface="맑은 고딕" pitchFamily="50" charset="-127"/>
              </a:defRPr>
            </a:lvl1pPr>
            <a:lvl2pPr marL="363538" indent="-188913" algn="l" rtl="0" eaLnBrk="1" fontAlgn="base" latinLnBrk="1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kumimoji="1" lang="ko-KR" altLang="en-US" sz="1400" b="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2pPr>
            <a:lvl3pPr marL="449263" indent="-187325" algn="l" rtl="0" eaLnBrk="1" fontAlgn="base" latinLnBrk="1" hangingPunct="1">
              <a:spcBef>
                <a:spcPct val="20000"/>
              </a:spcBef>
              <a:spcAft>
                <a:spcPts val="600"/>
              </a:spcAft>
              <a:buFont typeface="Wingdings" pitchFamily="2" charset="2"/>
              <a:buChar char="ü"/>
              <a:defRPr kumimoji="1" lang="ko-KR" altLang="en-US" sz="110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3pPr>
            <a:lvl4pPr>
              <a:defRPr sz="14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4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4782120" y="6367318"/>
            <a:ext cx="341760" cy="253916"/>
          </a:xfrm>
          <a:prstGeom prst="rect">
            <a:avLst/>
          </a:prstGeom>
          <a:noFill/>
        </p:spPr>
        <p:txBody>
          <a:bodyPr wrap="none" rtlCol="0" anchor="t" anchorCtr="0">
            <a:spAutoFit/>
          </a:bodyPr>
          <a:lstStyle/>
          <a:p>
            <a:pPr algn="ctr" rtl="0" fontAlgn="base" latinLnBrk="1">
              <a:spcBef>
                <a:spcPct val="0"/>
              </a:spcBef>
              <a:spcAft>
                <a:spcPct val="0"/>
              </a:spcAft>
            </a:pPr>
            <a:fld id="{20D81975-5F40-40F7-A5DB-5814000A945F}" type="slidenum">
              <a:rPr kumimoji="1" lang="ko-KR" altLang="en-US" sz="1050" b="0" kern="120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  <a:cs typeface="Arial" pitchFamily="34" charset="0"/>
              </a:rPr>
              <a:pPr algn="ctr" rtl="0" fontAlgn="base" latinLnBrk="1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kumimoji="1" lang="ko-KR" altLang="en-US" sz="1050" b="0" kern="1200" dirty="0" smtClean="0">
              <a:solidFill>
                <a:schemeClr val="tx1"/>
              </a:solidFill>
              <a:latin typeface="Calibri" pitchFamily="34" charset="0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8" name="Line 14"/>
          <p:cNvSpPr>
            <a:spLocks noChangeShapeType="1"/>
          </p:cNvSpPr>
          <p:nvPr userDrawn="1"/>
        </p:nvSpPr>
        <p:spPr bwMode="auto">
          <a:xfrm>
            <a:off x="42000" y="836712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2" name="직사각형 11"/>
          <p:cNvSpPr/>
          <p:nvPr userDrawn="1"/>
        </p:nvSpPr>
        <p:spPr>
          <a:xfrm>
            <a:off x="-63877" y="6513512"/>
            <a:ext cx="3024336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ko-KR" sz="800" b="1" dirty="0" smtClean="0">
                <a:solidFill>
                  <a:srgbClr val="ECA6C2"/>
                </a:solidFill>
                <a:effectLst/>
                <a:ea typeface="굴림" panose="020B0600000101010101" pitchFamily="50" charset="-127"/>
              </a:rPr>
              <a:t>Copyright 2019. LG Electronics Inc. All rights reserved. </a:t>
            </a:r>
            <a:endParaRPr lang="ko-KR" altLang="en-US" sz="800" dirty="0">
              <a:solidFill>
                <a:srgbClr val="ECA6C2"/>
              </a:solidFill>
            </a:endParaRPr>
          </a:p>
        </p:txBody>
      </p:sp>
      <p:sp>
        <p:nvSpPr>
          <p:cNvPr id="2" name="TextBox 1"/>
          <p:cNvSpPr txBox="1"/>
          <p:nvPr userDrawn="1"/>
        </p:nvSpPr>
        <p:spPr>
          <a:xfrm>
            <a:off x="8985447" y="6381328"/>
            <a:ext cx="920553" cy="476672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 anchorCtr="0">
            <a:spAutoFit/>
          </a:bodyPr>
          <a:lstStyle/>
          <a:p>
            <a:endParaRPr lang="ko-KR" altLang="en-US" sz="1300" b="1" dirty="0" smtClean="0">
              <a:ea typeface="돋움" pitchFamily="50" charset="-127"/>
            </a:endParaRPr>
          </a:p>
        </p:txBody>
      </p: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6868" y="6486679"/>
            <a:ext cx="1620668" cy="356546"/>
          </a:xfrm>
          <a:prstGeom prst="rect">
            <a:avLst/>
          </a:prstGeom>
        </p:spPr>
      </p:pic>
      <p:sp>
        <p:nvSpPr>
          <p:cNvPr id="9" name="Line 14"/>
          <p:cNvSpPr>
            <a:spLocks noChangeShapeType="1"/>
          </p:cNvSpPr>
          <p:nvPr userDrawn="1"/>
        </p:nvSpPr>
        <p:spPr bwMode="auto">
          <a:xfrm>
            <a:off x="6752" y="6381328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내용 개체 틀 9"/>
          <p:cNvSpPr>
            <a:spLocks noGrp="1"/>
          </p:cNvSpPr>
          <p:nvPr>
            <p:ph sz="quarter" idx="16" hasCustomPrompt="1"/>
          </p:nvPr>
        </p:nvSpPr>
        <p:spPr>
          <a:xfrm>
            <a:off x="501204" y="1052736"/>
            <a:ext cx="4477943" cy="666934"/>
          </a:xfrm>
          <a:prstGeom prst="rect">
            <a:avLst/>
          </a:prstGeom>
        </p:spPr>
        <p:txBody>
          <a:bodyPr lIns="72000" anchor="ctr"/>
          <a:lstStyle>
            <a:lvl1pPr algn="l">
              <a:lnSpc>
                <a:spcPct val="150000"/>
              </a:lnSpc>
              <a:spcAft>
                <a:spcPts val="600"/>
              </a:spcAft>
              <a:buNone/>
              <a:defRPr sz="2400" b="1" u="sng" baseline="0">
                <a:latin typeface="Times New Roman" pitchFamily="18" charset="0"/>
                <a:ea typeface="맑은 고딕" pitchFamily="50" charset="-127"/>
              </a:defRPr>
            </a:lvl1pPr>
            <a:lvl2pPr>
              <a:defRPr sz="1600" b="1"/>
            </a:lvl2pPr>
            <a:lvl3pPr>
              <a:defRPr sz="1600" b="1"/>
            </a:lvl3pPr>
            <a:lvl4pPr>
              <a:defRPr sz="1600" b="1"/>
            </a:lvl4pPr>
            <a:lvl5pPr>
              <a:defRPr sz="1600" b="1"/>
            </a:lvl5pPr>
          </a:lstStyle>
          <a:p>
            <a:pPr lvl="0"/>
            <a:r>
              <a:rPr lang="en-US" altLang="ko-KR" dirty="0" smtClean="0"/>
              <a:t>xx</a:t>
            </a:r>
            <a:endParaRPr lang="ko-KR" altLang="en-US" dirty="0" smtClean="0"/>
          </a:p>
        </p:txBody>
      </p:sp>
      <p:sp>
        <p:nvSpPr>
          <p:cNvPr id="15" name="내용 개체 틀 9"/>
          <p:cNvSpPr>
            <a:spLocks noGrp="1"/>
          </p:cNvSpPr>
          <p:nvPr>
            <p:ph sz="quarter" idx="17" hasCustomPrompt="1"/>
          </p:nvPr>
        </p:nvSpPr>
        <p:spPr>
          <a:xfrm>
            <a:off x="5010733" y="1052701"/>
            <a:ext cx="4394063" cy="666934"/>
          </a:xfrm>
          <a:prstGeom prst="rect">
            <a:avLst/>
          </a:prstGeom>
        </p:spPr>
        <p:txBody>
          <a:bodyPr lIns="72000" anchor="ctr"/>
          <a:lstStyle>
            <a:lvl1pPr algn="l">
              <a:lnSpc>
                <a:spcPct val="150000"/>
              </a:lnSpc>
              <a:spcAft>
                <a:spcPts val="600"/>
              </a:spcAft>
              <a:buNone/>
              <a:defRPr sz="2400" b="1" u="sng" baseline="0">
                <a:latin typeface="Times New Roman" pitchFamily="18" charset="0"/>
                <a:ea typeface="맑은 고딕" pitchFamily="50" charset="-127"/>
              </a:defRPr>
            </a:lvl1pPr>
            <a:lvl2pPr>
              <a:defRPr sz="1600" b="1"/>
            </a:lvl2pPr>
            <a:lvl3pPr>
              <a:defRPr sz="1600" b="1"/>
            </a:lvl3pPr>
            <a:lvl4pPr>
              <a:defRPr sz="1600" b="1"/>
            </a:lvl4pPr>
            <a:lvl5pPr>
              <a:defRPr sz="1600" b="1"/>
            </a:lvl5pPr>
          </a:lstStyle>
          <a:p>
            <a:pPr lvl="0"/>
            <a:r>
              <a:rPr lang="en-US" altLang="ko-KR" dirty="0" smtClean="0"/>
              <a:t>xx</a:t>
            </a:r>
            <a:endParaRPr lang="ko-KR" altLang="en-US" dirty="0" smtClean="0"/>
          </a:p>
        </p:txBody>
      </p:sp>
      <p:sp>
        <p:nvSpPr>
          <p:cNvPr id="22" name="TextBox 21"/>
          <p:cNvSpPr txBox="1"/>
          <p:nvPr userDrawn="1"/>
        </p:nvSpPr>
        <p:spPr>
          <a:xfrm>
            <a:off x="4782120" y="6703476"/>
            <a:ext cx="341760" cy="253916"/>
          </a:xfrm>
          <a:prstGeom prst="rect">
            <a:avLst/>
          </a:prstGeom>
          <a:noFill/>
        </p:spPr>
        <p:txBody>
          <a:bodyPr wrap="none" rtlCol="0" anchor="t" anchorCtr="0">
            <a:spAutoFit/>
          </a:bodyPr>
          <a:lstStyle/>
          <a:p>
            <a:pPr algn="ctr" rtl="0" fontAlgn="base" latinLnBrk="1">
              <a:spcBef>
                <a:spcPct val="0"/>
              </a:spcBef>
              <a:spcAft>
                <a:spcPct val="0"/>
              </a:spcAft>
            </a:pPr>
            <a:fld id="{20D81975-5F40-40F7-A5DB-5814000A945F}" type="slidenum">
              <a:rPr kumimoji="1" lang="ko-KR" altLang="en-US" sz="1050" b="0" kern="120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  <a:cs typeface="Arial" pitchFamily="34" charset="0"/>
              </a:rPr>
              <a:pPr algn="ctr" rtl="0" fontAlgn="base" latinLnBrk="1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kumimoji="1" lang="ko-KR" altLang="en-US" sz="1050" b="0" kern="1200" dirty="0" smtClean="0">
              <a:solidFill>
                <a:schemeClr val="tx1"/>
              </a:solidFill>
              <a:latin typeface="Calibri" pitchFamily="34" charset="0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29" name="내용 개체 틀 10"/>
          <p:cNvSpPr>
            <a:spLocks noGrp="1"/>
          </p:cNvSpPr>
          <p:nvPr>
            <p:ph sz="quarter" idx="18"/>
          </p:nvPr>
        </p:nvSpPr>
        <p:spPr>
          <a:xfrm>
            <a:off x="513157" y="1001152"/>
            <a:ext cx="4477943" cy="5547038"/>
          </a:xfrm>
          <a:prstGeom prst="rect">
            <a:avLst/>
          </a:prstGeom>
        </p:spPr>
        <p:txBody>
          <a:bodyPr/>
          <a:lstStyle>
            <a:lvl1pPr marL="268288" indent="-268288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"/>
              <a:defRPr sz="1800" b="1" u="none" baseline="0">
                <a:latin typeface="Calibri" pitchFamily="34" charset="0"/>
                <a:ea typeface="맑은 고딕" pitchFamily="50" charset="-127"/>
              </a:defRPr>
            </a:lvl1pPr>
            <a:lvl2pPr marL="363538" indent="-188913" algn="l" rtl="0" eaLnBrk="1" fontAlgn="base" latinLnBrk="1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kumimoji="1" lang="ko-KR" altLang="en-US" sz="1400" b="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2pPr>
            <a:lvl3pPr marL="449263" indent="-187325" algn="l" rtl="0" eaLnBrk="1" fontAlgn="base" latinLnBrk="1" hangingPunct="1">
              <a:spcBef>
                <a:spcPct val="20000"/>
              </a:spcBef>
              <a:spcAft>
                <a:spcPts val="600"/>
              </a:spcAft>
              <a:buFont typeface="Wingdings" pitchFamily="2" charset="2"/>
              <a:buChar char="ü"/>
              <a:defRPr kumimoji="1" lang="ko-KR" altLang="en-US" sz="1100" b="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3pPr>
            <a:lvl4pPr>
              <a:defRPr sz="14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4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</p:txBody>
      </p:sp>
      <p:sp>
        <p:nvSpPr>
          <p:cNvPr id="30" name="내용 개체 틀 10"/>
          <p:cNvSpPr>
            <a:spLocks noGrp="1"/>
          </p:cNvSpPr>
          <p:nvPr>
            <p:ph sz="quarter" idx="19"/>
          </p:nvPr>
        </p:nvSpPr>
        <p:spPr>
          <a:xfrm>
            <a:off x="5003331" y="996306"/>
            <a:ext cx="4392989" cy="5552121"/>
          </a:xfrm>
          <a:prstGeom prst="rect">
            <a:avLst/>
          </a:prstGeom>
        </p:spPr>
        <p:txBody>
          <a:bodyPr/>
          <a:lstStyle>
            <a:lvl1pPr marL="268288" indent="-268288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"/>
              <a:defRPr sz="1800" b="1" u="none" baseline="0">
                <a:latin typeface="Calibri" pitchFamily="34" charset="0"/>
                <a:ea typeface="맑은 고딕" pitchFamily="50" charset="-127"/>
              </a:defRPr>
            </a:lvl1pPr>
            <a:lvl2pPr marL="363538" indent="-188913" algn="l" rtl="0" eaLnBrk="1" fontAlgn="base" latinLnBrk="1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kumimoji="1" lang="ko-KR" altLang="en-US" sz="1400" b="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2pPr>
            <a:lvl3pPr marL="449263" indent="-187325" algn="l" rtl="0" eaLnBrk="1" fontAlgn="base" latinLnBrk="1" hangingPunct="1">
              <a:spcBef>
                <a:spcPct val="20000"/>
              </a:spcBef>
              <a:spcAft>
                <a:spcPts val="600"/>
              </a:spcAft>
              <a:buFont typeface="Wingdings" pitchFamily="2" charset="2"/>
              <a:buChar char="ü"/>
              <a:defRPr kumimoji="1" lang="ko-KR" altLang="en-US" sz="110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3pPr>
            <a:lvl4pPr>
              <a:defRPr sz="14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4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</p:txBody>
      </p:sp>
      <p:sp>
        <p:nvSpPr>
          <p:cNvPr id="13" name="Line 14"/>
          <p:cNvSpPr>
            <a:spLocks noChangeShapeType="1"/>
          </p:cNvSpPr>
          <p:nvPr userDrawn="1"/>
        </p:nvSpPr>
        <p:spPr bwMode="auto">
          <a:xfrm>
            <a:off x="0" y="764704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7" name="내용 개체 틀 5"/>
          <p:cNvSpPr>
            <a:spLocks noGrp="1"/>
          </p:cNvSpPr>
          <p:nvPr>
            <p:ph sz="quarter" idx="11" hasCustomPrompt="1"/>
          </p:nvPr>
        </p:nvSpPr>
        <p:spPr>
          <a:xfrm>
            <a:off x="461640" y="104005"/>
            <a:ext cx="8640960" cy="576000"/>
          </a:xfrm>
          <a:prstGeom prst="rect">
            <a:avLst/>
          </a:prstGeom>
        </p:spPr>
        <p:txBody>
          <a:bodyPr lIns="144000" anchor="ctr"/>
          <a:lstStyle>
            <a:lvl1pPr marL="0" indent="0" algn="ctr">
              <a:buFont typeface="+mj-lt"/>
              <a:buNone/>
              <a:defRPr kumimoji="1" lang="en-US" altLang="ko-KR" sz="2400" b="1" baseline="0" dirty="0" smtClean="0">
                <a:solidFill>
                  <a:srgbClr val="FF0066"/>
                </a:solidFill>
                <a:latin typeface="Arial" pitchFamily="34" charset="0"/>
                <a:ea typeface="맑은 고딕" pitchFamily="50" charset="-127"/>
                <a:cs typeface="+mn-cs"/>
              </a:defRPr>
            </a:lvl1pPr>
          </a:lstStyle>
          <a:p>
            <a:pPr marL="0" lvl="0" indent="0" algn="ctr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+mj-lt"/>
              <a:buNone/>
            </a:pPr>
            <a:r>
              <a:rPr lang="ko-KR" altLang="en-US" dirty="0" smtClean="0"/>
              <a:t>맑은 고딕</a:t>
            </a:r>
            <a:r>
              <a:rPr lang="en-US" altLang="ko-KR" dirty="0" smtClean="0"/>
              <a:t>(24)</a:t>
            </a:r>
          </a:p>
        </p:txBody>
      </p:sp>
      <p:sp>
        <p:nvSpPr>
          <p:cNvPr id="18" name="직사각형 17"/>
          <p:cNvSpPr/>
          <p:nvPr userDrawn="1"/>
        </p:nvSpPr>
        <p:spPr>
          <a:xfrm>
            <a:off x="-87560" y="6609642"/>
            <a:ext cx="3024336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ko-KR" sz="800" b="1" dirty="0" smtClean="0">
                <a:solidFill>
                  <a:srgbClr val="ECA6C2"/>
                </a:solidFill>
                <a:effectLst/>
                <a:ea typeface="굴림" panose="020B0600000101010101" pitchFamily="50" charset="-127"/>
              </a:rPr>
              <a:t>Copyright 2017. LG Electronics Inc. All rights reserved. </a:t>
            </a:r>
            <a:endParaRPr lang="ko-KR" altLang="en-US" sz="800" dirty="0">
              <a:solidFill>
                <a:srgbClr val="ECA6C2"/>
              </a:solidFill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8985447" y="6381328"/>
            <a:ext cx="892521" cy="476672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 anchorCtr="0">
            <a:spAutoFit/>
          </a:bodyPr>
          <a:lstStyle/>
          <a:p>
            <a:endParaRPr lang="ko-KR" altLang="en-US" sz="1300" b="1" dirty="0" smtClean="0">
              <a:ea typeface="돋움" pitchFamily="50" charset="-127"/>
            </a:endParaRPr>
          </a:p>
        </p:txBody>
      </p:sp>
      <p:pic>
        <p:nvPicPr>
          <p:cNvPr id="21" name="그림 2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6868" y="6486679"/>
            <a:ext cx="1620668" cy="356546"/>
          </a:xfrm>
          <a:prstGeom prst="rect">
            <a:avLst/>
          </a:prstGeom>
        </p:spPr>
      </p:pic>
      <p:sp>
        <p:nvSpPr>
          <p:cNvPr id="14" name="Line 14"/>
          <p:cNvSpPr>
            <a:spLocks noChangeShapeType="1"/>
          </p:cNvSpPr>
          <p:nvPr userDrawn="1"/>
        </p:nvSpPr>
        <p:spPr bwMode="auto">
          <a:xfrm>
            <a:off x="19452" y="6548427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내용 개체 틀 5"/>
          <p:cNvSpPr>
            <a:spLocks noGrp="1"/>
          </p:cNvSpPr>
          <p:nvPr>
            <p:ph sz="quarter" idx="11" hasCustomPrompt="1"/>
          </p:nvPr>
        </p:nvSpPr>
        <p:spPr>
          <a:xfrm>
            <a:off x="454873" y="116632"/>
            <a:ext cx="8928000" cy="576000"/>
          </a:xfrm>
          <a:prstGeom prst="rect">
            <a:avLst/>
          </a:prstGeom>
        </p:spPr>
        <p:txBody>
          <a:bodyPr lIns="144000" anchor="ctr"/>
          <a:lstStyle>
            <a:lvl1pPr marL="0" indent="0" algn="ctr">
              <a:buFont typeface="+mj-lt"/>
              <a:buNone/>
              <a:defRPr kumimoji="1" lang="en-US" altLang="ko-KR" sz="2400" b="1" baseline="0" dirty="0" smtClean="0">
                <a:solidFill>
                  <a:srgbClr val="FF0066"/>
                </a:solidFill>
                <a:latin typeface="Arial" pitchFamily="34" charset="0"/>
                <a:ea typeface="맑은 고딕" pitchFamily="50" charset="-127"/>
                <a:cs typeface="+mn-cs"/>
              </a:defRPr>
            </a:lvl1pPr>
          </a:lstStyle>
          <a:p>
            <a:pPr marL="0" lvl="0" indent="0" algn="ctr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+mj-lt"/>
              <a:buNone/>
            </a:pPr>
            <a:r>
              <a:rPr lang="ko-KR" altLang="en-US" dirty="0" smtClean="0"/>
              <a:t>헤딩</a:t>
            </a:r>
            <a:r>
              <a:rPr lang="en-US" altLang="ko-KR" dirty="0" smtClean="0"/>
              <a:t>Heading </a:t>
            </a:r>
          </a:p>
        </p:txBody>
      </p:sp>
      <p:sp>
        <p:nvSpPr>
          <p:cNvPr id="18" name="내용 개체 틀 10"/>
          <p:cNvSpPr>
            <a:spLocks noGrp="1"/>
          </p:cNvSpPr>
          <p:nvPr>
            <p:ph sz="quarter" idx="18"/>
          </p:nvPr>
        </p:nvSpPr>
        <p:spPr>
          <a:xfrm>
            <a:off x="488504" y="980794"/>
            <a:ext cx="4464496" cy="5395722"/>
          </a:xfrm>
          <a:prstGeom prst="rect">
            <a:avLst/>
          </a:prstGeom>
        </p:spPr>
        <p:txBody>
          <a:bodyPr/>
          <a:lstStyle>
            <a:lvl1pPr marL="268288" indent="-268288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"/>
              <a:defRPr sz="1800" b="1" u="none" baseline="0">
                <a:latin typeface="Calibri" pitchFamily="34" charset="0"/>
                <a:ea typeface="맑은 고딕" pitchFamily="50" charset="-127"/>
              </a:defRPr>
            </a:lvl1pPr>
            <a:lvl2pPr marL="363538" indent="-188913" algn="l" rtl="0" eaLnBrk="1" fontAlgn="base" latinLnBrk="1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kumimoji="1" lang="ko-KR" altLang="en-US" sz="1200" b="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2pPr>
            <a:lvl3pPr marL="449263" indent="-187325" algn="l" rtl="0" eaLnBrk="1" fontAlgn="base" latinLnBrk="1" hangingPunct="1">
              <a:spcBef>
                <a:spcPct val="20000"/>
              </a:spcBef>
              <a:spcAft>
                <a:spcPts val="600"/>
              </a:spcAft>
              <a:buFont typeface="Wingdings" pitchFamily="2" charset="2"/>
              <a:buChar char="ü"/>
              <a:defRPr kumimoji="1" lang="ko-KR" altLang="en-US" sz="110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3pPr>
            <a:lvl4pPr>
              <a:defRPr sz="14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4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</p:txBody>
      </p:sp>
      <p:sp>
        <p:nvSpPr>
          <p:cNvPr id="19" name="내용 개체 틀 10"/>
          <p:cNvSpPr>
            <a:spLocks noGrp="1"/>
          </p:cNvSpPr>
          <p:nvPr>
            <p:ph sz="quarter" idx="19"/>
          </p:nvPr>
        </p:nvSpPr>
        <p:spPr>
          <a:xfrm>
            <a:off x="4965838" y="980793"/>
            <a:ext cx="4451657" cy="5400535"/>
          </a:xfrm>
          <a:prstGeom prst="rect">
            <a:avLst/>
          </a:prstGeom>
        </p:spPr>
        <p:txBody>
          <a:bodyPr/>
          <a:lstStyle>
            <a:lvl1pPr marL="268288" indent="-268288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"/>
              <a:defRPr sz="1800" b="1" u="none" baseline="0">
                <a:latin typeface="Calibri" pitchFamily="34" charset="0"/>
                <a:ea typeface="맑은 고딕" pitchFamily="50" charset="-127"/>
              </a:defRPr>
            </a:lvl1pPr>
            <a:lvl2pPr marL="363538" indent="-188913" algn="l" rtl="0" eaLnBrk="1" fontAlgn="base" latinLnBrk="1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kumimoji="1" lang="ko-KR" altLang="en-US" sz="1200" b="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2pPr>
            <a:lvl3pPr marL="449263" indent="-187325" algn="l" rtl="0" eaLnBrk="1" fontAlgn="base" latinLnBrk="1" hangingPunct="1">
              <a:spcBef>
                <a:spcPct val="20000"/>
              </a:spcBef>
              <a:spcAft>
                <a:spcPts val="600"/>
              </a:spcAft>
              <a:buFont typeface="Wingdings" pitchFamily="2" charset="2"/>
              <a:buChar char="ü"/>
              <a:defRPr kumimoji="1" lang="ko-KR" altLang="en-US" sz="110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3pPr>
            <a:lvl4pPr>
              <a:defRPr sz="14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4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</p:txBody>
      </p:sp>
      <p:sp>
        <p:nvSpPr>
          <p:cNvPr id="17" name="TextBox 16"/>
          <p:cNvSpPr txBox="1"/>
          <p:nvPr userDrawn="1"/>
        </p:nvSpPr>
        <p:spPr>
          <a:xfrm>
            <a:off x="4777311" y="6536377"/>
            <a:ext cx="351378" cy="261610"/>
          </a:xfrm>
          <a:prstGeom prst="rect">
            <a:avLst/>
          </a:prstGeom>
          <a:noFill/>
        </p:spPr>
        <p:txBody>
          <a:bodyPr wrap="none" rtlCol="0" anchor="t" anchorCtr="0">
            <a:spAutoFit/>
          </a:bodyPr>
          <a:lstStyle/>
          <a:p>
            <a:fld id="{20D81975-5F40-40F7-A5DB-5814000A945F}" type="slidenum">
              <a:rPr lang="ko-KR" altLang="en-US" sz="1050" b="0" smtClean="0">
                <a:latin typeface="Calibri" pitchFamily="34" charset="0"/>
                <a:ea typeface="맑은 고딕" pitchFamily="50" charset="-127"/>
                <a:cs typeface="Arial" pitchFamily="34" charset="0"/>
              </a:rPr>
              <a:pPr/>
              <a:t>‹#›</a:t>
            </a:fld>
            <a:endParaRPr lang="ko-KR" altLang="en-US" sz="1050" b="0" dirty="0" smtClean="0">
              <a:latin typeface="Calibri" pitchFamily="34" charset="0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9" name="Line 14"/>
          <p:cNvSpPr>
            <a:spLocks noChangeShapeType="1"/>
          </p:cNvSpPr>
          <p:nvPr userDrawn="1"/>
        </p:nvSpPr>
        <p:spPr bwMode="auto">
          <a:xfrm>
            <a:off x="48086" y="836712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3" name="직사각형 12"/>
          <p:cNvSpPr/>
          <p:nvPr userDrawn="1"/>
        </p:nvSpPr>
        <p:spPr>
          <a:xfrm>
            <a:off x="-6997" y="6536377"/>
            <a:ext cx="3024336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ko-KR" sz="800" b="1" dirty="0" smtClean="0">
                <a:solidFill>
                  <a:srgbClr val="ECA6C2"/>
                </a:solidFill>
                <a:effectLst/>
                <a:ea typeface="굴림" panose="020B0600000101010101" pitchFamily="50" charset="-127"/>
              </a:rPr>
              <a:t>Copyright 2017. LG Electronics Inc. All rights reserved. </a:t>
            </a:r>
            <a:endParaRPr lang="ko-KR" altLang="en-US" sz="800" dirty="0">
              <a:solidFill>
                <a:srgbClr val="ECA6C2"/>
              </a:solidFill>
            </a:endParaRPr>
          </a:p>
        </p:txBody>
      </p:sp>
      <p:sp>
        <p:nvSpPr>
          <p:cNvPr id="15" name="TextBox 14"/>
          <p:cNvSpPr txBox="1"/>
          <p:nvPr userDrawn="1"/>
        </p:nvSpPr>
        <p:spPr>
          <a:xfrm>
            <a:off x="9017259" y="6356067"/>
            <a:ext cx="894827" cy="395754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 anchorCtr="0">
            <a:spAutoFit/>
          </a:bodyPr>
          <a:lstStyle/>
          <a:p>
            <a:endParaRPr lang="ko-KR" altLang="en-US" sz="1300" b="1" dirty="0" smtClean="0">
              <a:ea typeface="돋움" pitchFamily="50" charset="-127"/>
            </a:endParaRPr>
          </a:p>
        </p:txBody>
      </p:sp>
      <p:pic>
        <p:nvPicPr>
          <p:cNvPr id="20" name="그림 1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6868" y="6486679"/>
            <a:ext cx="1620668" cy="356546"/>
          </a:xfrm>
          <a:prstGeom prst="rect">
            <a:avLst/>
          </a:prstGeom>
        </p:spPr>
      </p:pic>
      <p:sp>
        <p:nvSpPr>
          <p:cNvPr id="11" name="Line 14"/>
          <p:cNvSpPr>
            <a:spLocks noChangeShapeType="1"/>
          </p:cNvSpPr>
          <p:nvPr userDrawn="1"/>
        </p:nvSpPr>
        <p:spPr bwMode="auto">
          <a:xfrm>
            <a:off x="6752" y="6381328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 userDrawn="1"/>
        </p:nvSpPr>
        <p:spPr>
          <a:xfrm>
            <a:off x="4777311" y="6453336"/>
            <a:ext cx="351378" cy="261610"/>
          </a:xfrm>
          <a:prstGeom prst="rect">
            <a:avLst/>
          </a:prstGeom>
          <a:noFill/>
        </p:spPr>
        <p:txBody>
          <a:bodyPr wrap="none" rtlCol="0" anchor="t" anchorCtr="0">
            <a:spAutoFit/>
          </a:bodyPr>
          <a:lstStyle/>
          <a:p>
            <a:fld id="{20D81975-5F40-40F7-A5DB-5814000A945F}" type="slidenum">
              <a:rPr lang="ko-KR" altLang="en-US" sz="1050" b="0" smtClean="0">
                <a:latin typeface="Calibri" pitchFamily="34" charset="0"/>
                <a:ea typeface="맑은 고딕" pitchFamily="50" charset="-127"/>
                <a:cs typeface="Arial" pitchFamily="34" charset="0"/>
              </a:rPr>
              <a:pPr/>
              <a:t>‹#›</a:t>
            </a:fld>
            <a:endParaRPr lang="ko-KR" altLang="en-US" sz="1050" b="0" dirty="0" smtClean="0">
              <a:latin typeface="Calibri" pitchFamily="34" charset="0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9" name="Line 14"/>
          <p:cNvSpPr>
            <a:spLocks noChangeShapeType="1"/>
          </p:cNvSpPr>
          <p:nvPr userDrawn="1"/>
        </p:nvSpPr>
        <p:spPr bwMode="auto">
          <a:xfrm>
            <a:off x="6752" y="764704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바닥글 개체 틀 4"/>
          <p:cNvSpPr txBox="1">
            <a:spLocks/>
          </p:cNvSpPr>
          <p:nvPr userDrawn="1"/>
        </p:nvSpPr>
        <p:spPr>
          <a:xfrm>
            <a:off x="3799669" y="11241"/>
            <a:ext cx="1705332" cy="23336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  <a:prstDash val="sysDash"/>
          </a:ln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ctr" defTabSz="91440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dirty="0" smtClean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Internal</a:t>
            </a:r>
            <a:r>
              <a:rPr lang="en-US" altLang="ko-KR" baseline="0" dirty="0" smtClean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Use Only</a:t>
            </a:r>
            <a:endParaRPr lang="ko-KR" altLang="en-US" dirty="0">
              <a:solidFill>
                <a:schemeClr val="bg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직사각형 11"/>
          <p:cNvSpPr/>
          <p:nvPr userDrawn="1"/>
        </p:nvSpPr>
        <p:spPr>
          <a:xfrm>
            <a:off x="-29838" y="6535662"/>
            <a:ext cx="3024336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ko-KR" sz="800" b="1" dirty="0" smtClean="0">
                <a:solidFill>
                  <a:srgbClr val="ECA6C2"/>
                </a:solidFill>
                <a:effectLst/>
                <a:ea typeface="굴림" panose="020B0600000101010101" pitchFamily="50" charset="-127"/>
              </a:rPr>
              <a:t>Copyright 2019. LG Electronics Inc. All rights reserved. </a:t>
            </a:r>
            <a:endParaRPr lang="ko-KR" altLang="en-US" sz="800" dirty="0">
              <a:solidFill>
                <a:srgbClr val="ECA6C2"/>
              </a:solidFill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8985447" y="6381328"/>
            <a:ext cx="920553" cy="476672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 anchorCtr="0">
            <a:spAutoFit/>
          </a:bodyPr>
          <a:lstStyle/>
          <a:p>
            <a:endParaRPr lang="ko-KR" altLang="en-US" sz="1300" b="1" dirty="0" smtClean="0">
              <a:ea typeface="돋움" pitchFamily="50" charset="-127"/>
            </a:endParaRPr>
          </a:p>
        </p:txBody>
      </p:sp>
      <p:pic>
        <p:nvPicPr>
          <p:cNvPr id="14" name="그림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6868" y="6486679"/>
            <a:ext cx="1620668" cy="356546"/>
          </a:xfrm>
          <a:prstGeom prst="rect">
            <a:avLst/>
          </a:prstGeom>
        </p:spPr>
      </p:pic>
      <p:sp>
        <p:nvSpPr>
          <p:cNvPr id="11" name="Line 14"/>
          <p:cNvSpPr>
            <a:spLocks noChangeShapeType="1"/>
          </p:cNvSpPr>
          <p:nvPr userDrawn="1"/>
        </p:nvSpPr>
        <p:spPr bwMode="auto">
          <a:xfrm>
            <a:off x="6752" y="6381328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5" name="내용 개체 틀 5"/>
          <p:cNvSpPr>
            <a:spLocks noGrp="1"/>
          </p:cNvSpPr>
          <p:nvPr>
            <p:ph sz="quarter" idx="11" hasCustomPrompt="1"/>
          </p:nvPr>
        </p:nvSpPr>
        <p:spPr>
          <a:xfrm>
            <a:off x="632520" y="117995"/>
            <a:ext cx="8640960" cy="576000"/>
          </a:xfrm>
          <a:prstGeom prst="rect">
            <a:avLst/>
          </a:prstGeom>
        </p:spPr>
        <p:txBody>
          <a:bodyPr lIns="144000" anchor="ctr"/>
          <a:lstStyle>
            <a:lvl1pPr marL="0" indent="0" algn="ctr">
              <a:buFont typeface="+mj-lt"/>
              <a:buNone/>
              <a:defRPr kumimoji="1" lang="en-US" altLang="ko-KR" sz="2400" b="1" baseline="0" dirty="0" smtClean="0">
                <a:solidFill>
                  <a:srgbClr val="FF0066"/>
                </a:solidFill>
                <a:latin typeface="Arial" pitchFamily="34" charset="0"/>
                <a:ea typeface="맑은 고딕" pitchFamily="50" charset="-127"/>
                <a:cs typeface="+mn-cs"/>
              </a:defRPr>
            </a:lvl1pPr>
          </a:lstStyle>
          <a:p>
            <a:pPr marL="0" lvl="0" indent="0" algn="ctr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+mj-lt"/>
              <a:buNone/>
            </a:pPr>
            <a:r>
              <a:rPr lang="ko-KR" altLang="en-US" dirty="0" smtClean="0"/>
              <a:t>맑은 고딕</a:t>
            </a:r>
            <a:r>
              <a:rPr lang="en-US" altLang="ko-KR" dirty="0" smtClean="0"/>
              <a:t>(24)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 userDrawn="1"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9464" y="6390381"/>
            <a:ext cx="698902" cy="360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6326" r:id="rId1"/>
    <p:sldLayoutId id="2147486332" r:id="rId2"/>
    <p:sldLayoutId id="2147486328" r:id="rId3"/>
    <p:sldLayoutId id="2147486331" r:id="rId4"/>
    <p:sldLayoutId id="2147486333" r:id="rId5"/>
  </p:sldLayoutIdLst>
  <p:timing>
    <p:tnLst>
      <p:par>
        <p:cTn id="1" dur="indefinite" restart="never" nodeType="tmRoot"/>
      </p:par>
    </p:tnLst>
  </p:timing>
  <p:hf hdr="0" dt="0"/>
  <p:txStyles>
    <p:titleStyle>
      <a:lvl1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457145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91429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371433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828578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41313" indent="-341313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1363" indent="-284163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1413" indent="-227013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598613" indent="-227013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5813" indent="-227013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294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439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8584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5727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5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0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33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78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22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67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11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55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4"/>
          <p:cNvSpPr txBox="1">
            <a:spLocks/>
          </p:cNvSpPr>
          <p:nvPr/>
        </p:nvSpPr>
        <p:spPr>
          <a:xfrm>
            <a:off x="408462" y="1916832"/>
            <a:ext cx="9089077" cy="1299636"/>
          </a:xfrm>
          <a:prstGeom prst="rect">
            <a:avLst/>
          </a:prstGeom>
          <a:noFill/>
        </p:spPr>
        <p:txBody>
          <a:bodyPr anchor="ctr"/>
          <a:lstStyle>
            <a:lvl1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3200" b="1" baseline="0">
                <a:solidFill>
                  <a:schemeClr val="tx2"/>
                </a:solidFill>
                <a:latin typeface="Arial" pitchFamily="34" charset="0"/>
                <a:ea typeface="맑은 고딕" pitchFamily="50" charset="-127"/>
                <a:cs typeface="+mj-cs"/>
              </a:defRPr>
            </a:lvl1pPr>
            <a:lvl2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2pPr>
            <a:lvl3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3pPr>
            <a:lvl4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4pPr>
            <a:lvl5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5pPr>
            <a:lvl6pPr marL="457145"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6pPr>
            <a:lvl7pPr marL="914290"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7pPr>
            <a:lvl8pPr marL="1371433"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8pPr>
            <a:lvl9pPr marL="1828578"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endParaRPr lang="ko-KR" altLang="en-US" sz="2800" dirty="0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89269" y="1699755"/>
            <a:ext cx="9751521" cy="1299636"/>
          </a:xfrm>
        </p:spPr>
        <p:txBody>
          <a:bodyPr/>
          <a:lstStyle/>
          <a:p>
            <a:r>
              <a:rPr lang="en-US" altLang="ko-KR" dirty="0"/>
              <a:t>Motivation </a:t>
            </a:r>
            <a:r>
              <a:rPr lang="en-US" altLang="ko-KR" dirty="0" smtClean="0"/>
              <a:t>for new SI:</a:t>
            </a:r>
            <a:r>
              <a:rPr lang="en-US" altLang="ko-KR" dirty="0"/>
              <a:t/>
            </a:r>
            <a:br>
              <a:rPr lang="en-US" altLang="ko-KR" dirty="0"/>
            </a:br>
            <a:r>
              <a:rPr lang="en-US" altLang="ko-KR" dirty="0"/>
              <a:t>S</a:t>
            </a:r>
            <a:r>
              <a:rPr lang="en-US" altLang="ko-KR" dirty="0" smtClean="0"/>
              <a:t>tudy </a:t>
            </a:r>
            <a:r>
              <a:rPr lang="en-US" altLang="ko-KR" dirty="0"/>
              <a:t>on Flexible and Full </a:t>
            </a:r>
            <a:r>
              <a:rPr lang="en-US" altLang="ko-KR" dirty="0" smtClean="0"/>
              <a:t>Duplex for </a:t>
            </a:r>
            <a:r>
              <a:rPr lang="en-US" altLang="ko-KR" dirty="0"/>
              <a:t>NR</a:t>
            </a:r>
            <a:endParaRPr lang="ko-KR" altLang="en-US" dirty="0"/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1612801" y="4473999"/>
            <a:ext cx="6652567" cy="461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29" tIns="45714" rIns="91429" bIns="45714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2400" dirty="0" smtClean="0">
                <a:solidFill>
                  <a:srgbClr val="000000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LG Electronics</a:t>
            </a:r>
            <a:endParaRPr lang="ko-KR" altLang="en-US" sz="2400" baseline="0" dirty="0">
              <a:solidFill>
                <a:srgbClr val="000000"/>
              </a:solidFill>
              <a:latin typeface="Arial" pitchFamily="34" charset="0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152400" y="299440"/>
            <a:ext cx="5181600" cy="70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>
              <a:buNone/>
            </a:pPr>
            <a:r>
              <a:rPr lang="en-GB" altLang="ko-KR" sz="1800" dirty="0"/>
              <a:t>3GPP TSG RAN Meeting </a:t>
            </a:r>
            <a:r>
              <a:rPr lang="en-GB" altLang="ko-KR" sz="1800" dirty="0" smtClean="0"/>
              <a:t>#83</a:t>
            </a:r>
          </a:p>
          <a:p>
            <a:pPr algn="l">
              <a:buNone/>
            </a:pPr>
            <a:r>
              <a:rPr lang="en-US" altLang="ko-KR" sz="1800" dirty="0"/>
              <a:t>Shenzhen, China, March 18-21, 2019</a:t>
            </a:r>
            <a:endParaRPr lang="tr-TR" altLang="ko-KR" sz="1800" dirty="0">
              <a:latin typeface="Arial" charset="0"/>
              <a:cs typeface="Times New Roman" pitchFamily="18" charset="0"/>
            </a:endParaRPr>
          </a:p>
        </p:txBody>
      </p:sp>
      <p:sp>
        <p:nvSpPr>
          <p:cNvPr id="11" name="직사각형 5"/>
          <p:cNvSpPr>
            <a:spLocks noChangeArrowheads="1"/>
          </p:cNvSpPr>
          <p:nvPr/>
        </p:nvSpPr>
        <p:spPr bwMode="auto">
          <a:xfrm>
            <a:off x="8472766" y="152400"/>
            <a:ext cx="121058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>
              <a:spcBef>
                <a:spcPct val="0"/>
              </a:spcBef>
              <a:buFontTx/>
              <a:buNone/>
            </a:pPr>
            <a:r>
              <a:rPr lang="en-GB" altLang="ko-KR" sz="1800" smtClean="0">
                <a:cs typeface="Times New Roman" pitchFamily="18" charset="0"/>
              </a:rPr>
              <a:t>RP-190265</a:t>
            </a:r>
            <a:endParaRPr lang="en-GB" altLang="ko-KR" sz="1800" dirty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altLang="ko-KR" dirty="0" smtClean="0"/>
              <a:t>Conclusions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sz="quarter" idx="18"/>
          </p:nvPr>
        </p:nvSpPr>
        <p:spPr>
          <a:xfrm>
            <a:off x="632520" y="942063"/>
            <a:ext cx="9073008" cy="5439265"/>
          </a:xfrm>
        </p:spPr>
        <p:txBody>
          <a:bodyPr/>
          <a:lstStyle/>
          <a:p>
            <a:pPr marL="268288" lvl="1" indent="-268288">
              <a:spcBef>
                <a:spcPts val="600"/>
              </a:spcBef>
              <a:buFont typeface="Wingdings" pitchFamily="2" charset="2"/>
              <a:buChar char=""/>
            </a:pPr>
            <a:r>
              <a:rPr lang="en-US" altLang="ko-KR" sz="1800" b="1" dirty="0" smtClean="0">
                <a:cs typeface="+mn-cs"/>
              </a:rPr>
              <a:t>Flexible </a:t>
            </a:r>
            <a:r>
              <a:rPr lang="en-US" altLang="ko-KR" sz="1800" b="1" dirty="0">
                <a:cs typeface="+mn-cs"/>
              </a:rPr>
              <a:t>and/or full duplex operation is feasible with appropriate techniques such as guard band, advanced receiver, </a:t>
            </a:r>
            <a:r>
              <a:rPr lang="en-US" altLang="ko-KR" sz="1800" b="1" dirty="0" smtClean="0">
                <a:cs typeface="+mn-cs"/>
              </a:rPr>
              <a:t>antenna/analog/digital domain </a:t>
            </a:r>
            <a:r>
              <a:rPr lang="en-US" altLang="ko-KR" sz="1800" b="1" dirty="0">
                <a:cs typeface="+mn-cs"/>
              </a:rPr>
              <a:t>self-interference cancellation, etc.</a:t>
            </a:r>
          </a:p>
          <a:p>
            <a:pPr marL="268288" lvl="1" indent="-268288">
              <a:spcBef>
                <a:spcPts val="600"/>
              </a:spcBef>
              <a:buFont typeface="Wingdings" pitchFamily="2" charset="2"/>
              <a:buChar char=""/>
            </a:pPr>
            <a:r>
              <a:rPr lang="en-US" altLang="ko-KR" sz="1800" b="1" dirty="0" smtClean="0">
                <a:cs typeface="+mn-cs"/>
              </a:rPr>
              <a:t>Flexible </a:t>
            </a:r>
            <a:r>
              <a:rPr lang="en-US" altLang="ko-KR" sz="1800" b="1" dirty="0">
                <a:cs typeface="+mn-cs"/>
              </a:rPr>
              <a:t>and/or full duplex operation provides substantial benefits in terms of spectral efficiency and latency reduction</a:t>
            </a:r>
          </a:p>
          <a:p>
            <a:pPr marL="268288" lvl="1" indent="-268288">
              <a:spcBef>
                <a:spcPts val="600"/>
              </a:spcBef>
              <a:buFont typeface="Wingdings" pitchFamily="2" charset="2"/>
              <a:buChar char=""/>
            </a:pPr>
            <a:r>
              <a:rPr lang="en-US" altLang="ko-KR" sz="1800" b="1" dirty="0" smtClean="0">
                <a:cs typeface="+mn-cs"/>
              </a:rPr>
              <a:t>Proposal</a:t>
            </a:r>
            <a:r>
              <a:rPr lang="en-US" altLang="ko-KR" sz="1800" b="1" dirty="0">
                <a:cs typeface="+mn-cs"/>
              </a:rPr>
              <a:t>: Study enhanced mechanisms for better duplexing flexibility and full duplex operations in NR band </a:t>
            </a:r>
          </a:p>
          <a:p>
            <a:pPr marL="268288" lvl="1" indent="-268288">
              <a:spcBef>
                <a:spcPts val="600"/>
              </a:spcBef>
              <a:buFont typeface="Wingdings" pitchFamily="2" charset="2"/>
              <a:buChar char=""/>
            </a:pPr>
            <a:endParaRPr lang="en-GB" altLang="ko-KR" sz="1800" b="1" dirty="0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232945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Thank You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96097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altLang="ko-KR" dirty="0" smtClean="0"/>
              <a:t>Introduction</a:t>
            </a:r>
            <a:endParaRPr lang="en-US" altLang="ko-KR" dirty="0"/>
          </a:p>
        </p:txBody>
      </p:sp>
      <p:sp>
        <p:nvSpPr>
          <p:cNvPr id="3" name="내용 개체 틀 2"/>
          <p:cNvSpPr>
            <a:spLocks noGrp="1"/>
          </p:cNvSpPr>
          <p:nvPr>
            <p:ph sz="quarter" idx="18"/>
          </p:nvPr>
        </p:nvSpPr>
        <p:spPr/>
        <p:txBody>
          <a:bodyPr/>
          <a:lstStyle/>
          <a:p>
            <a:r>
              <a:rPr lang="en-US" altLang="ko-KR" sz="2000" dirty="0"/>
              <a:t>Trends in NR</a:t>
            </a:r>
          </a:p>
          <a:p>
            <a:pPr lvl="1"/>
            <a:r>
              <a:rPr lang="en-US" altLang="ko-KR" sz="1600" dirty="0" smtClean="0"/>
              <a:t>Support duplexing flexibility with and without cross-link interference mitigation schemes</a:t>
            </a:r>
          </a:p>
          <a:p>
            <a:pPr lvl="1"/>
            <a:r>
              <a:rPr lang="en-US" altLang="ko-KR" sz="1600" dirty="0" smtClean="0"/>
              <a:t>Explosive </a:t>
            </a:r>
            <a:r>
              <a:rPr lang="en-US" altLang="ko-KR" sz="1600" dirty="0"/>
              <a:t>Increase in Demand for Data Traffic</a:t>
            </a:r>
          </a:p>
          <a:p>
            <a:pPr lvl="2"/>
            <a:r>
              <a:rPr lang="en-US" altLang="ko-KR" sz="1300" dirty="0" smtClean="0"/>
              <a:t>Traffic </a:t>
            </a:r>
            <a:r>
              <a:rPr lang="en-US" altLang="ko-KR" sz="1300" dirty="0"/>
              <a:t>volume/burst and DL/UL traffic asymmetry</a:t>
            </a:r>
          </a:p>
          <a:p>
            <a:pPr lvl="1"/>
            <a:r>
              <a:rPr lang="en-US" altLang="ko-KR" sz="1600" dirty="0" smtClean="0"/>
              <a:t>Ultra </a:t>
            </a:r>
            <a:r>
              <a:rPr lang="en-US" altLang="ko-KR" sz="1600" dirty="0"/>
              <a:t>Low Latency required</a:t>
            </a:r>
          </a:p>
          <a:p>
            <a:pPr lvl="1"/>
            <a:r>
              <a:rPr lang="en-US" altLang="ko-KR" sz="1600" dirty="0" smtClean="0"/>
              <a:t>Support Various </a:t>
            </a:r>
            <a:r>
              <a:rPr lang="en-US" altLang="ko-KR" sz="1600" dirty="0"/>
              <a:t>Usage </a:t>
            </a:r>
            <a:r>
              <a:rPr lang="en-US" altLang="ko-KR" sz="1600" dirty="0" smtClean="0"/>
              <a:t>Scenarios by a single cell: </a:t>
            </a:r>
            <a:r>
              <a:rPr lang="en-US" altLang="ko-KR" sz="1600" dirty="0" err="1"/>
              <a:t>eMBB</a:t>
            </a:r>
            <a:r>
              <a:rPr lang="en-US" altLang="ko-KR" sz="1600" dirty="0"/>
              <a:t>, URLLC, </a:t>
            </a:r>
            <a:r>
              <a:rPr lang="en-US" altLang="ko-KR" sz="1600" dirty="0" err="1" smtClean="0"/>
              <a:t>mMTC</a:t>
            </a:r>
            <a:endParaRPr lang="en-US" altLang="ko-KR" sz="1600" dirty="0"/>
          </a:p>
          <a:p>
            <a:r>
              <a:rPr lang="en-US" altLang="ko-KR" sz="2000" dirty="0" smtClean="0"/>
              <a:t>Enabling Technologies</a:t>
            </a:r>
            <a:endParaRPr lang="en-US" altLang="ko-KR" sz="2000" dirty="0"/>
          </a:p>
          <a:p>
            <a:pPr lvl="1"/>
            <a:r>
              <a:rPr lang="en-US" altLang="ko-KR" sz="1600" dirty="0" smtClean="0"/>
              <a:t>Advanced cross-link interference mitigation schemes such as IC receivers</a:t>
            </a:r>
          </a:p>
          <a:p>
            <a:pPr lvl="1"/>
            <a:r>
              <a:rPr lang="en-US" altLang="ko-KR" sz="1600" dirty="0" smtClean="0"/>
              <a:t>Dynamic and flexibility </a:t>
            </a:r>
            <a:r>
              <a:rPr lang="en-US" altLang="ko-KR" sz="1600" dirty="0"/>
              <a:t>of frequency resource </a:t>
            </a:r>
            <a:r>
              <a:rPr lang="en-US" altLang="ko-KR" sz="1600" dirty="0" smtClean="0"/>
              <a:t>utilization</a:t>
            </a:r>
            <a:endParaRPr lang="en-US" altLang="ko-KR" sz="1600" dirty="0"/>
          </a:p>
          <a:p>
            <a:pPr lvl="2"/>
            <a:r>
              <a:rPr lang="en-US" altLang="ko-KR" sz="1300" dirty="0" smtClean="0"/>
              <a:t>Support flexible </a:t>
            </a:r>
            <a:r>
              <a:rPr lang="en-US" altLang="ko-KR" sz="1300" dirty="0"/>
              <a:t>DL/UL resource </a:t>
            </a:r>
            <a:r>
              <a:rPr lang="en-US" altLang="ko-KR" sz="1300" dirty="0" smtClean="0"/>
              <a:t>allocation with FDM manner </a:t>
            </a:r>
            <a:endParaRPr lang="en-US" altLang="ko-KR" sz="1300" dirty="0"/>
          </a:p>
          <a:p>
            <a:pPr marL="261938" lvl="2" indent="0">
              <a:buNone/>
            </a:pPr>
            <a:r>
              <a:rPr lang="en-US" altLang="ko-KR" sz="1300" dirty="0" smtClean="0"/>
              <a:t>      - </a:t>
            </a:r>
            <a:r>
              <a:rPr lang="en-US" altLang="ko-KR" sz="1300" dirty="0"/>
              <a:t>e.g</a:t>
            </a:r>
            <a:r>
              <a:rPr lang="en-US" altLang="ko-KR" sz="1300" dirty="0" smtClean="0"/>
              <a:t>., multiplexing </a:t>
            </a:r>
            <a:r>
              <a:rPr lang="en-US" altLang="ko-KR" sz="1300" dirty="0"/>
              <a:t>between </a:t>
            </a:r>
            <a:r>
              <a:rPr lang="en-US" altLang="ko-KR" sz="1300" dirty="0" err="1"/>
              <a:t>eMBB</a:t>
            </a:r>
            <a:r>
              <a:rPr lang="en-US" altLang="ko-KR" sz="1300" dirty="0"/>
              <a:t> DL and URLLC </a:t>
            </a:r>
            <a:r>
              <a:rPr lang="en-US" altLang="ko-KR" sz="1300" dirty="0" smtClean="0"/>
              <a:t>UL with FDM manner</a:t>
            </a:r>
          </a:p>
          <a:p>
            <a:pPr marL="261938" lvl="2" indent="0">
              <a:buNone/>
            </a:pPr>
            <a:r>
              <a:rPr lang="en-US" altLang="ko-KR" sz="1300" dirty="0"/>
              <a:t> </a:t>
            </a:r>
            <a:r>
              <a:rPr lang="en-US" altLang="ko-KR" sz="1300" dirty="0" smtClean="0"/>
              <a:t>     - e.g., multiplexing between </a:t>
            </a:r>
            <a:r>
              <a:rPr lang="en-US" altLang="ko-KR" sz="1300" dirty="0" err="1" smtClean="0"/>
              <a:t>mMTC</a:t>
            </a:r>
            <a:r>
              <a:rPr lang="en-US" altLang="ko-KR" sz="1300" dirty="0" smtClean="0"/>
              <a:t> UL and </a:t>
            </a:r>
            <a:r>
              <a:rPr lang="en-US" altLang="ko-KR" sz="1300" dirty="0" err="1" smtClean="0"/>
              <a:t>eMBB</a:t>
            </a:r>
            <a:r>
              <a:rPr lang="en-US" altLang="ko-KR" sz="1300" dirty="0" smtClean="0"/>
              <a:t>/URLLC DL with FDM manner</a:t>
            </a:r>
            <a:endParaRPr lang="en-US" altLang="ko-KR" sz="1300" dirty="0"/>
          </a:p>
          <a:p>
            <a:pPr lvl="1"/>
            <a:r>
              <a:rPr lang="en-US" altLang="ko-KR" sz="1600" dirty="0" smtClean="0"/>
              <a:t>Full </a:t>
            </a:r>
            <a:r>
              <a:rPr lang="en-US" altLang="ko-KR" sz="1600" dirty="0"/>
              <a:t>duplex </a:t>
            </a:r>
            <a:r>
              <a:rPr lang="en-US" altLang="ko-KR" sz="1600" dirty="0" smtClean="0"/>
              <a:t>functionality </a:t>
            </a:r>
          </a:p>
          <a:p>
            <a:pPr lvl="2"/>
            <a:r>
              <a:rPr lang="en-US" altLang="ko-KR" sz="1300" dirty="0" smtClean="0"/>
              <a:t>Support simultaneous DL/UL resource allocation for spectral efficiency enhancement </a:t>
            </a:r>
            <a:r>
              <a:rPr lang="en-US" altLang="ko-KR" sz="1300" dirty="0"/>
              <a:t>and </a:t>
            </a:r>
            <a:r>
              <a:rPr lang="en-US" altLang="ko-KR" sz="1300" dirty="0" smtClean="0"/>
              <a:t>latency reduction</a:t>
            </a:r>
          </a:p>
          <a:p>
            <a:pPr lvl="2"/>
            <a:endParaRPr lang="en-US" altLang="ko-KR" sz="1300" dirty="0" smtClean="0"/>
          </a:p>
          <a:p>
            <a:pPr lvl="1"/>
            <a:endParaRPr lang="en-US" altLang="ko-KR" sz="1600" dirty="0"/>
          </a:p>
          <a:p>
            <a:pPr lvl="1"/>
            <a:endParaRPr lang="en-US" altLang="ko-KR" sz="1600" dirty="0" smtClean="0"/>
          </a:p>
          <a:p>
            <a:pPr lvl="1"/>
            <a:endParaRPr lang="en-US" altLang="ko-KR" sz="1600" dirty="0"/>
          </a:p>
          <a:p>
            <a:pPr lvl="1"/>
            <a:endParaRPr lang="en-US" altLang="ko-KR" sz="1600" dirty="0" smtClean="0"/>
          </a:p>
          <a:p>
            <a:pPr lvl="1"/>
            <a:endParaRPr lang="en-US" altLang="ko-KR" sz="1600" dirty="0"/>
          </a:p>
          <a:p>
            <a:pPr lvl="1"/>
            <a:endParaRPr lang="en-US" altLang="ko-KR" sz="1600" dirty="0" smtClean="0"/>
          </a:p>
          <a:p>
            <a:pPr lvl="1"/>
            <a:endParaRPr lang="en-US" altLang="ko-KR" sz="1600" dirty="0"/>
          </a:p>
          <a:p>
            <a:pPr lvl="1"/>
            <a:endParaRPr lang="en-US" altLang="ko-KR" sz="1600" dirty="0" smtClean="0"/>
          </a:p>
        </p:txBody>
      </p:sp>
      <p:sp>
        <p:nvSpPr>
          <p:cNvPr id="6" name="오른쪽 화살표 5"/>
          <p:cNvSpPr/>
          <p:nvPr/>
        </p:nvSpPr>
        <p:spPr>
          <a:xfrm>
            <a:off x="632520" y="5661248"/>
            <a:ext cx="216024" cy="432048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668524" y="5707995"/>
            <a:ext cx="87849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NR requires further enhanced solution with high </a:t>
            </a:r>
            <a:r>
              <a:rPr lang="en-US" b="1" dirty="0">
                <a:solidFill>
                  <a:srgbClr val="FF0000"/>
                </a:solidFill>
              </a:rPr>
              <a:t>s</a:t>
            </a:r>
            <a:r>
              <a:rPr lang="en-US" b="1" dirty="0" smtClean="0">
                <a:solidFill>
                  <a:srgbClr val="FF0000"/>
                </a:solidFill>
              </a:rPr>
              <a:t>pectral efficiency and low latency 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2104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altLang="zh-CN" dirty="0" smtClean="0"/>
              <a:t>Motivation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8"/>
          </p:nvPr>
        </p:nvSpPr>
        <p:spPr>
          <a:xfrm>
            <a:off x="416496" y="1302103"/>
            <a:ext cx="9145016" cy="1694849"/>
          </a:xfrm>
        </p:spPr>
        <p:txBody>
          <a:bodyPr/>
          <a:lstStyle/>
          <a:p>
            <a:r>
              <a:rPr lang="en-US" altLang="zh-CN" dirty="0"/>
              <a:t>As service requirement with asymmetric UL and DL traffic increases, and the ratio between UL and DL traffic changes over the time, the static </a:t>
            </a:r>
            <a:r>
              <a:rPr lang="en-US" altLang="zh-CN" dirty="0" smtClean="0"/>
              <a:t>spectrum </a:t>
            </a:r>
            <a:r>
              <a:rPr lang="en-US" altLang="zh-CN" dirty="0"/>
              <a:t>for UL and DL is not efficient to support dynamic asymmetric traffic.</a:t>
            </a:r>
          </a:p>
          <a:p>
            <a:r>
              <a:rPr lang="en-GB" altLang="zh-CN" dirty="0" smtClean="0"/>
              <a:t>Dynamic Duplexing </a:t>
            </a:r>
            <a:r>
              <a:rPr lang="en-GB" altLang="zh-CN" dirty="0"/>
              <a:t>flexibility in NR band are essential.</a:t>
            </a:r>
            <a:endParaRPr lang="zh-CN" alt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3337000"/>
              </p:ext>
            </p:extLst>
          </p:nvPr>
        </p:nvGraphicFramePr>
        <p:xfrm>
          <a:off x="1928664" y="2996952"/>
          <a:ext cx="5904656" cy="2232248"/>
        </p:xfrm>
        <a:graphic>
          <a:graphicData uri="http://schemas.openxmlformats.org/drawingml/2006/table">
            <a:tbl>
              <a:tblPr firstRow="1" firstCol="1" bandRow="1">
                <a:tableStyleId>{93296810-A885-4BE3-A3E7-6D5BEEA58F35}</a:tableStyleId>
              </a:tblPr>
              <a:tblGrid>
                <a:gridCol w="2739580"/>
                <a:gridCol w="3165076"/>
              </a:tblGrid>
              <a:tr h="324036">
                <a:tc>
                  <a:txBody>
                    <a:bodyPr/>
                    <a:lstStyle/>
                    <a:p>
                      <a:pPr marL="69850" indent="200660" algn="ctr">
                        <a:spcAft>
                          <a:spcPts val="0"/>
                        </a:spcAft>
                        <a:tabLst>
                          <a:tab pos="1620520" algn="l"/>
                        </a:tabLst>
                      </a:pPr>
                      <a:r>
                        <a:rPr lang="en-US" sz="16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Service type </a:t>
                      </a:r>
                      <a:endParaRPr lang="zh-CN" sz="16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marL="69850" indent="200660" algn="ctr">
                        <a:spcAft>
                          <a:spcPts val="0"/>
                        </a:spcAft>
                        <a:tabLst>
                          <a:tab pos="1620520" algn="l"/>
                        </a:tabLst>
                      </a:pPr>
                      <a:r>
                        <a:rPr lang="en-US" sz="16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UL/DL ratio -average </a:t>
                      </a:r>
                      <a:endParaRPr lang="zh-CN" sz="16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T="0" marB="0"/>
                </a:tc>
              </a:tr>
              <a:tr h="324036">
                <a:tc>
                  <a:txBody>
                    <a:bodyPr/>
                    <a:lstStyle/>
                    <a:p>
                      <a:pPr marL="69850" indent="200025" algn="ctr">
                        <a:spcAft>
                          <a:spcPts val="0"/>
                        </a:spcAft>
                        <a:tabLst>
                          <a:tab pos="1620520" algn="l"/>
                        </a:tabLst>
                      </a:pPr>
                      <a:r>
                        <a:rPr lang="en-US" sz="16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Online video </a:t>
                      </a:r>
                      <a:endParaRPr lang="zh-CN" sz="16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marL="69850" indent="200025" algn="ctr">
                        <a:spcAft>
                          <a:spcPts val="0"/>
                        </a:spcAft>
                        <a:tabLst>
                          <a:tab pos="1620520" algn="l"/>
                        </a:tabLst>
                      </a:pPr>
                      <a:r>
                        <a:rPr lang="en-US" sz="16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1:37 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T="0" marB="0"/>
                </a:tc>
              </a:tr>
              <a:tr h="324036">
                <a:tc>
                  <a:txBody>
                    <a:bodyPr/>
                    <a:lstStyle/>
                    <a:p>
                      <a:pPr marL="69850" indent="200025" algn="ctr">
                        <a:spcAft>
                          <a:spcPts val="0"/>
                        </a:spcAft>
                        <a:tabLst>
                          <a:tab pos="1620520" algn="l"/>
                        </a:tabLst>
                      </a:pPr>
                      <a:r>
                        <a:rPr lang="en-US" sz="16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Software download </a:t>
                      </a:r>
                      <a:endParaRPr lang="zh-CN" sz="16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marL="69850" indent="200025" algn="ctr">
                        <a:spcAft>
                          <a:spcPts val="0"/>
                        </a:spcAft>
                        <a:tabLst>
                          <a:tab pos="1620520" algn="l"/>
                        </a:tabLst>
                      </a:pPr>
                      <a:r>
                        <a:rPr lang="en-US" sz="16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1:22 </a:t>
                      </a:r>
                      <a:endParaRPr lang="zh-CN" sz="16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T="0" marB="0"/>
                </a:tc>
              </a:tr>
              <a:tr h="324036">
                <a:tc>
                  <a:txBody>
                    <a:bodyPr/>
                    <a:lstStyle/>
                    <a:p>
                      <a:pPr marL="69850" indent="200025" algn="ctr">
                        <a:spcAft>
                          <a:spcPts val="0"/>
                        </a:spcAft>
                        <a:tabLst>
                          <a:tab pos="1620520" algn="l"/>
                        </a:tabLst>
                      </a:pPr>
                      <a:r>
                        <a:rPr lang="en-US" sz="16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Web browsing 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marL="69850" indent="200025" algn="ctr">
                        <a:spcAft>
                          <a:spcPts val="0"/>
                        </a:spcAft>
                        <a:tabLst>
                          <a:tab pos="1620520" algn="l"/>
                        </a:tabLst>
                      </a:pPr>
                      <a:r>
                        <a:rPr lang="en-US" sz="16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1:9 </a:t>
                      </a:r>
                      <a:endParaRPr lang="zh-CN" sz="16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T="0" marB="0"/>
                </a:tc>
              </a:tr>
              <a:tr h="288032">
                <a:tc>
                  <a:txBody>
                    <a:bodyPr/>
                    <a:lstStyle/>
                    <a:p>
                      <a:pPr marL="69850" marR="0" indent="200025" algn="ctr" defTabSz="91429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620520" algn="l"/>
                        </a:tabLst>
                        <a:defRPr/>
                      </a:pPr>
                      <a:r>
                        <a:rPr lang="en-US" altLang="ko-KR" sz="16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Email </a:t>
                      </a:r>
                      <a:endParaRPr lang="zh-CN" sz="16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marL="69850" indent="200025" algn="ctr">
                        <a:spcAft>
                          <a:spcPts val="0"/>
                        </a:spcAft>
                        <a:tabLst>
                          <a:tab pos="1620520" algn="l"/>
                        </a:tabLst>
                      </a:pPr>
                      <a:r>
                        <a:rPr lang="en-US" altLang="ko-KR" sz="16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1:4</a:t>
                      </a:r>
                      <a:r>
                        <a:rPr lang="en-US" sz="16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zh-CN" sz="16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T="0" marB="0"/>
                </a:tc>
              </a:tr>
              <a:tr h="324036">
                <a:tc>
                  <a:txBody>
                    <a:bodyPr/>
                    <a:lstStyle/>
                    <a:p>
                      <a:pPr marL="69850" indent="200025" algn="ctr">
                        <a:spcAft>
                          <a:spcPts val="0"/>
                        </a:spcAft>
                        <a:tabLst>
                          <a:tab pos="1620520" algn="l"/>
                        </a:tabLst>
                      </a:pPr>
                      <a:r>
                        <a:rPr lang="en-US" altLang="ko-KR" sz="16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Social Network Service</a:t>
                      </a:r>
                      <a:endParaRPr lang="zh-CN" sz="16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marL="69850" indent="200025" algn="ctr">
                        <a:spcAft>
                          <a:spcPts val="0"/>
                        </a:spcAft>
                        <a:tabLst>
                          <a:tab pos="1620520" algn="l"/>
                        </a:tabLst>
                      </a:pPr>
                      <a:r>
                        <a:rPr lang="en-US" altLang="ko-KR" sz="16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4:1</a:t>
                      </a:r>
                      <a:r>
                        <a:rPr lang="en-US" sz="16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zh-CN" sz="16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T="0" marB="0"/>
                </a:tc>
              </a:tr>
              <a:tr h="324036">
                <a:tc>
                  <a:txBody>
                    <a:bodyPr/>
                    <a:lstStyle/>
                    <a:p>
                      <a:pPr marL="69850" indent="200025" algn="ctr">
                        <a:spcAft>
                          <a:spcPts val="0"/>
                        </a:spcAft>
                        <a:tabLst>
                          <a:tab pos="1620520" algn="l"/>
                        </a:tabLst>
                      </a:pPr>
                      <a:r>
                        <a:rPr lang="en-US" sz="16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P2P video sharing </a:t>
                      </a:r>
                      <a:endParaRPr lang="zh-CN" sz="16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marL="69850" indent="200025" algn="ctr">
                        <a:spcAft>
                          <a:spcPts val="0"/>
                        </a:spcAft>
                        <a:tabLst>
                          <a:tab pos="1620520" algn="l"/>
                        </a:tabLst>
                      </a:pPr>
                      <a:r>
                        <a:rPr lang="en-US" sz="16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3:1 </a:t>
                      </a:r>
                      <a:endParaRPr lang="zh-CN" sz="16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678874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altLang="ko-KR" dirty="0" smtClean="0"/>
              <a:t>Motivation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sz="quarter" idx="18"/>
          </p:nvPr>
        </p:nvSpPr>
        <p:spPr>
          <a:xfrm>
            <a:off x="632520" y="942063"/>
            <a:ext cx="9001000" cy="5439265"/>
          </a:xfrm>
        </p:spPr>
        <p:txBody>
          <a:bodyPr/>
          <a:lstStyle/>
          <a:p>
            <a:r>
              <a:rPr lang="en-US" altLang="ko-KR" dirty="0" smtClean="0"/>
              <a:t>Limitation in TDM between DL/UL </a:t>
            </a:r>
          </a:p>
          <a:p>
            <a:pPr lvl="1"/>
            <a:r>
              <a:rPr lang="en-US" altLang="ko-KR" dirty="0" smtClean="0"/>
              <a:t>TDM between DL and UL leads higher latency in both DL and UL due to time partitioning between DL and UL</a:t>
            </a:r>
          </a:p>
          <a:p>
            <a:pPr lvl="1"/>
            <a:r>
              <a:rPr lang="en-US" altLang="ko-KR" dirty="0" smtClean="0"/>
              <a:t>Symmetric DL/UL partitioning to address URLLC may not be effective from spectral efficiency perspective particularly when traffic patterns are either DL heavy or UL heavy</a:t>
            </a:r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 smtClean="0"/>
          </a:p>
          <a:p>
            <a:endParaRPr lang="en-US" altLang="ko-KR" dirty="0" smtClean="0"/>
          </a:p>
          <a:p>
            <a:r>
              <a:rPr lang="en-US" altLang="ko-KR" dirty="0" smtClean="0"/>
              <a:t>Further enhancements in spectral efficiency</a:t>
            </a:r>
            <a:endParaRPr lang="en-US" altLang="ko-KR" dirty="0"/>
          </a:p>
          <a:p>
            <a:pPr lvl="1"/>
            <a:r>
              <a:rPr lang="en-US" altLang="ko-KR" dirty="0" smtClean="0"/>
              <a:t>By allowing full duplex functionality at one spectrum, enhanced spectral efficiency can be achieved</a:t>
            </a:r>
            <a:r>
              <a:rPr lang="en-US" altLang="ko-KR" dirty="0"/>
              <a:t> </a:t>
            </a:r>
            <a:r>
              <a:rPr lang="en-US" altLang="ko-KR" dirty="0" smtClean="0"/>
              <a:t>(ideally by 2x)</a:t>
            </a:r>
            <a:endParaRPr lang="en-US" altLang="ko-KR" dirty="0"/>
          </a:p>
          <a:p>
            <a:endParaRPr lang="en-US" altLang="ko-KR" dirty="0"/>
          </a:p>
          <a:p>
            <a:pPr lvl="1"/>
            <a:endParaRPr lang="ko-KR" altLang="en-US" dirty="0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8277" y="2303751"/>
            <a:ext cx="7329139" cy="2565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37491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altLang="ko-KR" dirty="0" smtClean="0"/>
              <a:t>Flexible Duplex for NR (1/2)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sz="quarter" idx="18"/>
          </p:nvPr>
        </p:nvSpPr>
        <p:spPr>
          <a:xfrm>
            <a:off x="632520" y="942063"/>
            <a:ext cx="5665280" cy="5439265"/>
          </a:xfrm>
        </p:spPr>
        <p:txBody>
          <a:bodyPr/>
          <a:lstStyle/>
          <a:p>
            <a:r>
              <a:rPr lang="en-US" altLang="ko-KR" dirty="0"/>
              <a:t>Flexible Duplex </a:t>
            </a:r>
            <a:r>
              <a:rPr lang="en-US" altLang="ko-KR" dirty="0" smtClean="0"/>
              <a:t>with FDM manner</a:t>
            </a:r>
            <a:endParaRPr lang="en-US" altLang="ko-KR" dirty="0"/>
          </a:p>
          <a:p>
            <a:pPr lvl="1"/>
            <a:r>
              <a:rPr lang="en-US" altLang="ko-KR" dirty="0" smtClean="0"/>
              <a:t>Handling </a:t>
            </a:r>
            <a:r>
              <a:rPr lang="en-US" altLang="ko-KR" dirty="0"/>
              <a:t>Mixed Usage Scenarios</a:t>
            </a:r>
          </a:p>
          <a:p>
            <a:pPr lvl="2"/>
            <a:r>
              <a:rPr lang="en-US" altLang="ko-KR" dirty="0"/>
              <a:t>- e.g</a:t>
            </a:r>
            <a:r>
              <a:rPr lang="en-US" altLang="ko-KR" dirty="0" smtClean="0"/>
              <a:t>., multiplexing </a:t>
            </a:r>
            <a:r>
              <a:rPr lang="en-US" altLang="ko-KR" dirty="0"/>
              <a:t>between </a:t>
            </a:r>
            <a:r>
              <a:rPr lang="en-US" altLang="ko-KR" dirty="0" err="1"/>
              <a:t>eMBB</a:t>
            </a:r>
            <a:r>
              <a:rPr lang="en-US" altLang="ko-KR" dirty="0"/>
              <a:t> DL and URLLC </a:t>
            </a:r>
            <a:r>
              <a:rPr lang="en-US" altLang="ko-KR" dirty="0" smtClean="0"/>
              <a:t>UL with FDM manner</a:t>
            </a:r>
          </a:p>
          <a:p>
            <a:pPr lvl="2"/>
            <a:r>
              <a:rPr lang="en-US" altLang="ko-KR" dirty="0" smtClean="0"/>
              <a:t>- </a:t>
            </a:r>
            <a:r>
              <a:rPr lang="en-US" altLang="ko-KR" dirty="0"/>
              <a:t>e.g., multiplexing between </a:t>
            </a:r>
            <a:r>
              <a:rPr lang="en-US" altLang="ko-KR" dirty="0" err="1"/>
              <a:t>mMTC</a:t>
            </a:r>
            <a:r>
              <a:rPr lang="en-US" altLang="ko-KR" dirty="0"/>
              <a:t> UL and </a:t>
            </a:r>
            <a:r>
              <a:rPr lang="en-US" altLang="ko-KR" dirty="0" err="1"/>
              <a:t>eMBB</a:t>
            </a:r>
            <a:r>
              <a:rPr lang="en-US" altLang="ko-KR" dirty="0"/>
              <a:t>/URLLC DL with FDM manner</a:t>
            </a:r>
          </a:p>
          <a:p>
            <a:pPr lvl="1"/>
            <a:r>
              <a:rPr lang="en-US" altLang="ko-KR" dirty="0"/>
              <a:t>Sub-band wise DL/UL adaptation required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Occurrence of DL’s OOB power in UL reception at </a:t>
            </a:r>
            <a:r>
              <a:rPr lang="en-US" altLang="ko-KR" dirty="0" err="1" smtClean="0"/>
              <a:t>gNB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Occurrence </a:t>
            </a:r>
            <a:r>
              <a:rPr lang="en-US" altLang="ko-KR" dirty="0"/>
              <a:t>of </a:t>
            </a:r>
            <a:r>
              <a:rPr lang="en-US" altLang="ko-KR" dirty="0" smtClean="0"/>
              <a:t>inter-cell cross-link Interference between </a:t>
            </a:r>
            <a:r>
              <a:rPr lang="en-US" altLang="ko-KR" dirty="0" err="1" smtClean="0"/>
              <a:t>gNBs</a:t>
            </a:r>
            <a:r>
              <a:rPr lang="en-US" altLang="ko-KR" dirty="0" smtClean="0"/>
              <a:t> and UEs</a:t>
            </a:r>
            <a:endParaRPr lang="en-US" altLang="ko-KR" dirty="0"/>
          </a:p>
          <a:p>
            <a:endParaRPr lang="en-US" altLang="ko-KR" dirty="0" smtClean="0"/>
          </a:p>
          <a:p>
            <a:r>
              <a:rPr lang="en-US" altLang="ko-KR" dirty="0" smtClean="0"/>
              <a:t>Potential gains from flexible duplex with FDM manner</a:t>
            </a:r>
          </a:p>
          <a:p>
            <a:pPr lvl="1"/>
            <a:r>
              <a:rPr lang="en-US" altLang="ko-KR" dirty="0" smtClean="0"/>
              <a:t>DL or UL resource availability at any time </a:t>
            </a:r>
            <a:r>
              <a:rPr lang="en-US" altLang="ko-KR" dirty="0" smtClean="0">
                <a:sym typeface="Wingdings" panose="05000000000000000000" pitchFamily="2" charset="2"/>
              </a:rPr>
              <a:t> possibly reduce latency for URLLC applications</a:t>
            </a:r>
          </a:p>
          <a:p>
            <a:pPr lvl="1"/>
            <a:r>
              <a:rPr lang="en-US" altLang="ko-KR" dirty="0" smtClean="0">
                <a:sym typeface="Wingdings" panose="05000000000000000000" pitchFamily="2" charset="2"/>
              </a:rPr>
              <a:t>Multiplexing becomes easy for different usage scenarios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endParaRPr lang="en-US" altLang="ko-KR" dirty="0"/>
          </a:p>
          <a:p>
            <a:pPr lvl="1"/>
            <a:endParaRPr lang="ko-KR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070237" y="4849415"/>
            <a:ext cx="363529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0" dirty="0" smtClean="0">
                <a:latin typeface="Calibri" panose="020F0502020204030204" pitchFamily="34" charset="0"/>
              </a:rPr>
              <a:t>&lt;Example of flexible duplex with FDM manner&gt;</a:t>
            </a:r>
            <a:endParaRPr lang="en-US" sz="1400" b="0" dirty="0">
              <a:latin typeface="Calibri" panose="020F0502020204030204" pitchFamily="34" charset="0"/>
            </a:endParaRPr>
          </a:p>
        </p:txBody>
      </p:sp>
      <p:pic>
        <p:nvPicPr>
          <p:cNvPr id="12" name="그림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94400" y="1093954"/>
            <a:ext cx="3511600" cy="3755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21696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altLang="ko-KR" dirty="0"/>
              <a:t>Flexible Duplex for </a:t>
            </a:r>
            <a:r>
              <a:rPr lang="en-US" altLang="ko-KR" dirty="0" smtClean="0"/>
              <a:t>NR (2/2)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sz="quarter" idx="18"/>
          </p:nvPr>
        </p:nvSpPr>
        <p:spPr/>
        <p:txBody>
          <a:bodyPr/>
          <a:lstStyle/>
          <a:p>
            <a:r>
              <a:rPr lang="en-US" altLang="ko-KR" dirty="0" smtClean="0"/>
              <a:t>Power of DL’s emission in UL reception in Flexible </a:t>
            </a:r>
            <a:r>
              <a:rPr lang="en-US" altLang="ko-KR" dirty="0"/>
              <a:t>Duplex with FDM </a:t>
            </a:r>
            <a:r>
              <a:rPr lang="en-US" altLang="ko-KR" dirty="0" smtClean="0"/>
              <a:t>multiplexing</a:t>
            </a:r>
          </a:p>
          <a:p>
            <a:endParaRPr lang="en-US" altLang="ko-KR" sz="2400" dirty="0"/>
          </a:p>
          <a:p>
            <a:endParaRPr lang="en-US" altLang="ko-KR" sz="2400" dirty="0" smtClean="0"/>
          </a:p>
          <a:p>
            <a:endParaRPr lang="en-US" altLang="ko-KR" sz="2400" dirty="0"/>
          </a:p>
          <a:p>
            <a:endParaRPr lang="en-US" altLang="ko-KR" sz="2400" dirty="0" smtClean="0"/>
          </a:p>
          <a:p>
            <a:endParaRPr lang="en-US" altLang="ko-KR" sz="2400" dirty="0"/>
          </a:p>
          <a:p>
            <a:endParaRPr lang="en-US" altLang="ko-KR" sz="2400" dirty="0" smtClean="0"/>
          </a:p>
          <a:p>
            <a:endParaRPr lang="en-US" altLang="ko-KR" sz="2400" dirty="0"/>
          </a:p>
          <a:p>
            <a:endParaRPr lang="en-US" altLang="ko-KR" sz="2400" dirty="0" smtClean="0"/>
          </a:p>
          <a:p>
            <a:pPr lvl="1"/>
            <a:endParaRPr lang="en-US" altLang="ko-KR" b="1" dirty="0" smtClean="0">
              <a:cs typeface="+mn-cs"/>
            </a:endParaRPr>
          </a:p>
          <a:p>
            <a:pPr lvl="1"/>
            <a:r>
              <a:rPr lang="en-US" altLang="ko-KR" b="1" dirty="0" smtClean="0">
                <a:cs typeface="+mn-cs"/>
              </a:rPr>
              <a:t>Observation #1: </a:t>
            </a:r>
            <a:r>
              <a:rPr lang="en-US" altLang="ko-KR" b="1" dirty="0">
                <a:cs typeface="+mn-cs"/>
              </a:rPr>
              <a:t>About </a:t>
            </a:r>
            <a:r>
              <a:rPr lang="en-US" altLang="ko-KR" b="1" dirty="0" smtClean="0">
                <a:cs typeface="+mn-cs"/>
              </a:rPr>
              <a:t>50dB </a:t>
            </a:r>
            <a:r>
              <a:rPr lang="en-US" altLang="ko-KR" b="1" dirty="0">
                <a:cs typeface="+mn-cs"/>
              </a:rPr>
              <a:t>suppression can be achieved with sufficient guard band </a:t>
            </a:r>
            <a:r>
              <a:rPr lang="en-US" altLang="ko-KR" b="1" dirty="0" smtClean="0">
                <a:cs typeface="+mn-cs"/>
              </a:rPr>
              <a:t>and antenna SIC only even </a:t>
            </a:r>
            <a:r>
              <a:rPr lang="en-US" altLang="ko-KR" b="1" dirty="0">
                <a:cs typeface="+mn-cs"/>
              </a:rPr>
              <a:t>though without any filtering on </a:t>
            </a:r>
            <a:r>
              <a:rPr lang="en-US" altLang="ko-KR" b="1" dirty="0" err="1">
                <a:cs typeface="+mn-cs"/>
              </a:rPr>
              <a:t>Tx</a:t>
            </a:r>
            <a:r>
              <a:rPr lang="en-US" altLang="ko-KR" b="1" dirty="0">
                <a:cs typeface="+mn-cs"/>
              </a:rPr>
              <a:t> signals</a:t>
            </a:r>
          </a:p>
          <a:p>
            <a:pPr lvl="1"/>
            <a:endParaRPr lang="en-GB" altLang="ko-KR" sz="1800" b="1" dirty="0">
              <a:cs typeface="+mn-cs"/>
            </a:endParaRPr>
          </a:p>
          <a:p>
            <a:endParaRPr lang="en-GB" altLang="ko-KR" sz="2400" dirty="0"/>
          </a:p>
          <a:p>
            <a:endParaRPr lang="en-GB" altLang="ko-KR" sz="2400" dirty="0" smtClean="0"/>
          </a:p>
          <a:p>
            <a:endParaRPr lang="en-GB" altLang="ko-KR" sz="2400" dirty="0"/>
          </a:p>
          <a:p>
            <a:endParaRPr lang="ko-KR" altLang="en-US" dirty="0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472" y="1484784"/>
            <a:ext cx="6456224" cy="3956647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41232" y="1412776"/>
            <a:ext cx="2609314" cy="1450974"/>
          </a:xfrm>
          <a:prstGeom prst="rect">
            <a:avLst/>
          </a:prstGeom>
        </p:spPr>
      </p:pic>
      <p:graphicFrame>
        <p:nvGraphicFramePr>
          <p:cNvPr id="6" name="내용 개체 틀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34435856"/>
              </p:ext>
            </p:extLst>
          </p:nvPr>
        </p:nvGraphicFramePr>
        <p:xfrm>
          <a:off x="7088744" y="3064022"/>
          <a:ext cx="2434062" cy="20802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12168"/>
                <a:gridCol w="921894"/>
              </a:tblGrid>
              <a:tr h="174575">
                <a:tc>
                  <a:txBody>
                    <a:bodyPr/>
                    <a:lstStyle/>
                    <a:p>
                      <a:pPr latinLnBrk="1"/>
                      <a:r>
                        <a:rPr kumimoji="1" lang="en-US" altLang="ko-KR" sz="1050" b="0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맑은 고딕" pitchFamily="50" charset="-127"/>
                        </a:rPr>
                        <a:t># of antennas (</a:t>
                      </a:r>
                      <a:r>
                        <a:rPr kumimoji="1" lang="en-US" altLang="ko-KR" sz="1050" b="0" baseline="0" dirty="0" err="1" smtClean="0">
                          <a:solidFill>
                            <a:schemeClr val="tx1"/>
                          </a:solidFill>
                          <a:latin typeface="Calibri" pitchFamily="34" charset="0"/>
                          <a:ea typeface="맑은 고딕" pitchFamily="50" charset="-127"/>
                        </a:rPr>
                        <a:t>Tx</a:t>
                      </a:r>
                      <a:r>
                        <a:rPr kumimoji="1" lang="en-US" altLang="ko-KR" sz="1050" b="0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맑은 고딕" pitchFamily="50" charset="-127"/>
                        </a:rPr>
                        <a:t>, Rx)</a:t>
                      </a:r>
                      <a:endParaRPr kumimoji="1" lang="ko-KR" altLang="en-US" sz="1050" b="0" baseline="0" dirty="0" smtClean="0">
                        <a:solidFill>
                          <a:schemeClr val="tx1"/>
                        </a:solidFill>
                        <a:latin typeface="Calibri" pitchFamily="34" charset="0"/>
                        <a:ea typeface="맑은 고딕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kumimoji="1" lang="en-US" altLang="ko-KR" sz="1050" b="0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맑은 고딕" pitchFamily="50" charset="-127"/>
                        </a:rPr>
                        <a:t>(1,1)</a:t>
                      </a:r>
                      <a:endParaRPr kumimoji="1" lang="ko-KR" altLang="en-US" sz="1050" b="0" baseline="0" dirty="0" smtClean="0">
                        <a:solidFill>
                          <a:schemeClr val="tx1"/>
                        </a:solidFill>
                        <a:latin typeface="Calibri" pitchFamily="34" charset="0"/>
                        <a:ea typeface="맑은 고딕" pitchFamily="50" charset="-127"/>
                      </a:endParaRPr>
                    </a:p>
                  </a:txBody>
                  <a:tcPr anchor="ctr"/>
                </a:tc>
              </a:tr>
              <a:tr h="174575">
                <a:tc>
                  <a:txBody>
                    <a:bodyPr/>
                    <a:lstStyle/>
                    <a:p>
                      <a:pPr latinLnBrk="1"/>
                      <a:r>
                        <a:rPr kumimoji="1" lang="en-US" altLang="ko-KR" sz="1050" b="0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맑은 고딕" pitchFamily="50" charset="-127"/>
                        </a:rPr>
                        <a:t>System bandwidth</a:t>
                      </a:r>
                      <a:endParaRPr kumimoji="1" lang="ko-KR" altLang="en-US" sz="1050" b="0" baseline="0" dirty="0" smtClean="0">
                        <a:solidFill>
                          <a:schemeClr val="tx1"/>
                        </a:solidFill>
                        <a:latin typeface="Calibri" pitchFamily="34" charset="0"/>
                        <a:ea typeface="맑은 고딕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kumimoji="1" lang="en-US" altLang="ko-KR" sz="1050" b="0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맑은 고딕" pitchFamily="50" charset="-127"/>
                        </a:rPr>
                        <a:t>80MHz</a:t>
                      </a:r>
                      <a:endParaRPr kumimoji="1" lang="ko-KR" altLang="en-US" sz="1050" b="0" baseline="0" dirty="0" smtClean="0">
                        <a:solidFill>
                          <a:schemeClr val="tx1"/>
                        </a:solidFill>
                        <a:latin typeface="Calibri" pitchFamily="34" charset="0"/>
                        <a:ea typeface="맑은 고딕" pitchFamily="50" charset="-127"/>
                      </a:endParaRPr>
                    </a:p>
                  </a:txBody>
                  <a:tcPr anchor="ctr"/>
                </a:tc>
              </a:tr>
              <a:tr h="174575">
                <a:tc>
                  <a:txBody>
                    <a:bodyPr/>
                    <a:lstStyle/>
                    <a:p>
                      <a:pPr latinLnBrk="1"/>
                      <a:r>
                        <a:rPr kumimoji="1" lang="en-US" altLang="ko-KR" sz="1050" b="0" kern="1200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맑은 고딕" pitchFamily="50" charset="-127"/>
                          <a:cs typeface="+mn-cs"/>
                        </a:rPr>
                        <a:t>Occupied bandwidth</a:t>
                      </a:r>
                      <a:endParaRPr kumimoji="1" lang="ko-KR" altLang="en-US" sz="1050" b="0" kern="1200" baseline="0" dirty="0">
                        <a:solidFill>
                          <a:schemeClr val="tx1"/>
                        </a:solidFill>
                        <a:latin typeface="Calibri" pitchFamily="34" charset="0"/>
                        <a:ea typeface="맑은 고딕" pitchFamily="50" charset="-127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kumimoji="1" lang="en-US" altLang="ko-KR" sz="1050" b="0" kern="1200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맑은 고딕" pitchFamily="50" charset="-127"/>
                          <a:cs typeface="+mn-cs"/>
                        </a:rPr>
                        <a:t>72MHz</a:t>
                      </a:r>
                      <a:endParaRPr kumimoji="1" lang="ko-KR" altLang="en-US" sz="1050" b="0" kern="1200" baseline="0" dirty="0">
                        <a:solidFill>
                          <a:schemeClr val="tx1"/>
                        </a:solidFill>
                        <a:latin typeface="Calibri" pitchFamily="34" charset="0"/>
                        <a:ea typeface="맑은 고딕" pitchFamily="50" charset="-127"/>
                        <a:cs typeface="+mn-cs"/>
                      </a:endParaRPr>
                    </a:p>
                  </a:txBody>
                  <a:tcPr/>
                </a:tc>
              </a:tr>
              <a:tr h="174575">
                <a:tc>
                  <a:txBody>
                    <a:bodyPr/>
                    <a:lstStyle/>
                    <a:p>
                      <a:pPr latinLnBrk="1"/>
                      <a:r>
                        <a:rPr kumimoji="1" lang="en-US" altLang="ko-KR" sz="1050" b="0" kern="1200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맑은 고딕" pitchFamily="50" charset="-127"/>
                          <a:cs typeface="+mn-cs"/>
                        </a:rPr>
                        <a:t>Subcarrier spacing</a:t>
                      </a:r>
                      <a:endParaRPr kumimoji="1" lang="ko-KR" altLang="en-US" sz="1050" b="0" kern="1200" baseline="0" dirty="0">
                        <a:solidFill>
                          <a:schemeClr val="tx1"/>
                        </a:solidFill>
                        <a:latin typeface="Calibri" pitchFamily="34" charset="0"/>
                        <a:ea typeface="맑은 고딕" pitchFamily="50" charset="-127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kumimoji="1" lang="en-US" altLang="ko-KR" sz="1050" b="0" kern="1200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맑은 고딕" pitchFamily="50" charset="-127"/>
                          <a:cs typeface="+mn-cs"/>
                        </a:rPr>
                        <a:t>60kHz</a:t>
                      </a:r>
                      <a:endParaRPr kumimoji="1" lang="ko-KR" altLang="en-US" sz="1050" b="0" kern="1200" baseline="0" dirty="0">
                        <a:solidFill>
                          <a:schemeClr val="tx1"/>
                        </a:solidFill>
                        <a:latin typeface="Calibri" pitchFamily="34" charset="0"/>
                        <a:ea typeface="맑은 고딕" pitchFamily="50" charset="-127"/>
                        <a:cs typeface="+mn-cs"/>
                      </a:endParaRPr>
                    </a:p>
                  </a:txBody>
                  <a:tcPr/>
                </a:tc>
              </a:tr>
              <a:tr h="174575">
                <a:tc>
                  <a:txBody>
                    <a:bodyPr/>
                    <a:lstStyle/>
                    <a:p>
                      <a:pPr latinLnBrk="1"/>
                      <a:r>
                        <a:rPr kumimoji="1" lang="en-US" altLang="ko-KR" sz="1050" b="0" kern="1200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맑은 고딕" pitchFamily="50" charset="-127"/>
                          <a:cs typeface="+mn-cs"/>
                        </a:rPr>
                        <a:t># of subcarriers in a RB</a:t>
                      </a:r>
                      <a:endParaRPr kumimoji="1" lang="ko-KR" altLang="en-US" sz="1050" b="0" kern="1200" baseline="0" dirty="0">
                        <a:solidFill>
                          <a:schemeClr val="tx1"/>
                        </a:solidFill>
                        <a:latin typeface="Calibri" pitchFamily="34" charset="0"/>
                        <a:ea typeface="맑은 고딕" pitchFamily="50" charset="-127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kumimoji="1" lang="en-US" altLang="ko-KR" sz="1050" b="0" kern="1200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맑은 고딕" pitchFamily="50" charset="-127"/>
                          <a:cs typeface="+mn-cs"/>
                        </a:rPr>
                        <a:t>12</a:t>
                      </a:r>
                      <a:endParaRPr kumimoji="1" lang="ko-KR" altLang="en-US" sz="1050" b="0" kern="1200" baseline="0" dirty="0">
                        <a:solidFill>
                          <a:schemeClr val="tx1"/>
                        </a:solidFill>
                        <a:latin typeface="Calibri" pitchFamily="34" charset="0"/>
                        <a:ea typeface="맑은 고딕" pitchFamily="50" charset="-127"/>
                        <a:cs typeface="+mn-cs"/>
                      </a:endParaRPr>
                    </a:p>
                  </a:txBody>
                  <a:tcPr/>
                </a:tc>
              </a:tr>
              <a:tr h="174575">
                <a:tc>
                  <a:txBody>
                    <a:bodyPr/>
                    <a:lstStyle/>
                    <a:p>
                      <a:pPr latinLnBrk="1"/>
                      <a:r>
                        <a:rPr kumimoji="1" lang="en-US" altLang="ko-KR" sz="1050" b="0" kern="1200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맑은 고딕" pitchFamily="50" charset="-127"/>
                          <a:cs typeface="+mn-cs"/>
                        </a:rPr>
                        <a:t># of allocated RBs</a:t>
                      </a:r>
                      <a:endParaRPr kumimoji="1" lang="ko-KR" altLang="en-US" sz="1050" b="0" kern="1200" baseline="0" dirty="0">
                        <a:solidFill>
                          <a:schemeClr val="tx1"/>
                        </a:solidFill>
                        <a:latin typeface="Calibri" pitchFamily="34" charset="0"/>
                        <a:ea typeface="맑은 고딕" pitchFamily="50" charset="-127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kumimoji="1" lang="en-US" altLang="ko-KR" sz="1050" b="0" kern="1200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맑은 고딕" pitchFamily="50" charset="-127"/>
                          <a:cs typeface="+mn-cs"/>
                        </a:rPr>
                        <a:t>4 RBs</a:t>
                      </a:r>
                    </a:p>
                    <a:p>
                      <a:pPr algn="ctr" latinLnBrk="1"/>
                      <a:r>
                        <a:rPr kumimoji="1" lang="en-US" altLang="ko-KR" sz="1050" b="0" kern="1200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맑은 고딕" pitchFamily="50" charset="-127"/>
                          <a:cs typeface="+mn-cs"/>
                        </a:rPr>
                        <a:t>(2.5072~2.51)</a:t>
                      </a:r>
                      <a:endParaRPr kumimoji="1" lang="ko-KR" altLang="en-US" sz="1050" b="0" kern="1200" baseline="0" dirty="0">
                        <a:solidFill>
                          <a:schemeClr val="tx1"/>
                        </a:solidFill>
                        <a:latin typeface="Calibri" pitchFamily="34" charset="0"/>
                        <a:ea typeface="맑은 고딕" pitchFamily="50" charset="-127"/>
                        <a:cs typeface="+mn-cs"/>
                      </a:endParaRPr>
                    </a:p>
                  </a:txBody>
                  <a:tcPr/>
                </a:tc>
              </a:tr>
              <a:tr h="174575">
                <a:tc>
                  <a:txBody>
                    <a:bodyPr/>
                    <a:lstStyle/>
                    <a:p>
                      <a:pPr latinLnBrk="1"/>
                      <a:r>
                        <a:rPr kumimoji="1" lang="en-US" altLang="ko-KR" sz="1050" b="0" kern="1200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맑은 고딕" pitchFamily="50" charset="-127"/>
                          <a:cs typeface="+mn-cs"/>
                        </a:rPr>
                        <a:t>Measurement resolution</a:t>
                      </a:r>
                      <a:endParaRPr kumimoji="1" lang="ko-KR" altLang="en-US" sz="1050" b="0" kern="1200" baseline="0" dirty="0">
                        <a:solidFill>
                          <a:schemeClr val="tx1"/>
                        </a:solidFill>
                        <a:latin typeface="Calibri" pitchFamily="34" charset="0"/>
                        <a:ea typeface="맑은 고딕" pitchFamily="50" charset="-127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kumimoji="1" lang="en-US" altLang="ko-KR" sz="1050" b="0" kern="1200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맑은 고딕" pitchFamily="50" charset="-127"/>
                          <a:cs typeface="+mn-cs"/>
                        </a:rPr>
                        <a:t>100kHz</a:t>
                      </a:r>
                      <a:endParaRPr kumimoji="1" lang="ko-KR" altLang="en-US" sz="1050" b="0" kern="1200" baseline="0" dirty="0">
                        <a:solidFill>
                          <a:schemeClr val="tx1"/>
                        </a:solidFill>
                        <a:latin typeface="Calibri" pitchFamily="34" charset="0"/>
                        <a:ea typeface="맑은 고딕" pitchFamily="50" charset="-127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7643095" y="5144920"/>
            <a:ext cx="153388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b="0" dirty="0" smtClean="0">
                <a:latin typeface="Calibri" panose="020F0502020204030204" pitchFamily="34" charset="0"/>
              </a:rPr>
              <a:t>&lt;System parameters&gt;</a:t>
            </a:r>
            <a:endParaRPr lang="en-US" sz="1200" b="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82949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43" name="그룹 1042"/>
          <p:cNvGrpSpPr/>
          <p:nvPr/>
        </p:nvGrpSpPr>
        <p:grpSpPr>
          <a:xfrm>
            <a:off x="1283644" y="4166332"/>
            <a:ext cx="3165300" cy="2112096"/>
            <a:chOff x="1111131" y="4077072"/>
            <a:chExt cx="3481829" cy="2323306"/>
          </a:xfrm>
        </p:grpSpPr>
        <p:pic>
          <p:nvPicPr>
            <p:cNvPr id="305" name="내용 개체 틀 3"/>
            <p:cNvPicPr/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1131" y="4077072"/>
              <a:ext cx="3481829" cy="2323306"/>
            </a:xfrm>
            <a:prstGeom prst="rect">
              <a:avLst/>
            </a:prstGeom>
          </p:spPr>
        </p:pic>
        <p:cxnSp>
          <p:nvCxnSpPr>
            <p:cNvPr id="1041" name="직선 화살표 연결선 1040"/>
            <p:cNvCxnSpPr/>
            <p:nvPr/>
          </p:nvCxnSpPr>
          <p:spPr bwMode="auto">
            <a:xfrm flipV="1">
              <a:off x="3919010" y="5709036"/>
              <a:ext cx="0" cy="216024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</p:cxnSp>
        <p:cxnSp>
          <p:nvCxnSpPr>
            <p:cNvPr id="316" name="직선 화살표 연결선 315"/>
            <p:cNvCxnSpPr/>
            <p:nvPr/>
          </p:nvCxnSpPr>
          <p:spPr bwMode="auto">
            <a:xfrm flipV="1">
              <a:off x="3979392" y="5302866"/>
              <a:ext cx="0" cy="388918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</p:cxnSp>
        <p:cxnSp>
          <p:nvCxnSpPr>
            <p:cNvPr id="318" name="직선 화살표 연결선 317"/>
            <p:cNvCxnSpPr/>
            <p:nvPr/>
          </p:nvCxnSpPr>
          <p:spPr bwMode="auto">
            <a:xfrm flipV="1">
              <a:off x="4045774" y="4856969"/>
              <a:ext cx="0" cy="626357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</p:cxnSp>
        <p:cxnSp>
          <p:nvCxnSpPr>
            <p:cNvPr id="319" name="직선 화살표 연결선 318"/>
            <p:cNvCxnSpPr/>
            <p:nvPr/>
          </p:nvCxnSpPr>
          <p:spPr bwMode="auto">
            <a:xfrm flipV="1">
              <a:off x="4123408" y="4359150"/>
              <a:ext cx="0" cy="876208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</p:cxnSp>
      </p:grpSp>
      <p:sp>
        <p:nvSpPr>
          <p:cNvPr id="2" name="내용 개체 틀 1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altLang="ko-KR" dirty="0" smtClean="0"/>
              <a:t>Full Duplex for NR (1/2)</a:t>
            </a:r>
            <a:endParaRPr lang="ko-KR" altLang="en-US" dirty="0"/>
          </a:p>
        </p:txBody>
      </p:sp>
      <p:sp>
        <p:nvSpPr>
          <p:cNvPr id="31" name="TextBox 30"/>
          <p:cNvSpPr txBox="1"/>
          <p:nvPr/>
        </p:nvSpPr>
        <p:spPr>
          <a:xfrm>
            <a:off x="6205991" y="4653606"/>
            <a:ext cx="325428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0" dirty="0" smtClean="0">
                <a:latin typeface="Calibri" panose="020F0502020204030204" pitchFamily="34" charset="0"/>
              </a:rPr>
              <a:t>&lt;Example of full duplex operation at </a:t>
            </a:r>
            <a:r>
              <a:rPr lang="en-US" sz="1400" b="0" dirty="0" err="1" smtClean="0">
                <a:latin typeface="Calibri" panose="020F0502020204030204" pitchFamily="34" charset="0"/>
              </a:rPr>
              <a:t>gNB</a:t>
            </a:r>
            <a:r>
              <a:rPr lang="en-US" sz="1400" b="0" dirty="0" smtClean="0">
                <a:latin typeface="Calibri" panose="020F0502020204030204" pitchFamily="34" charset="0"/>
              </a:rPr>
              <a:t>&gt;</a:t>
            </a:r>
            <a:endParaRPr lang="en-US" sz="1400" b="0" dirty="0">
              <a:latin typeface="Calibri" panose="020F0502020204030204" pitchFamily="34" charset="0"/>
            </a:endParaRPr>
          </a:p>
        </p:txBody>
      </p:sp>
      <p:sp>
        <p:nvSpPr>
          <p:cNvPr id="192" name="내용 개체 틀 2"/>
          <p:cNvSpPr txBox="1">
            <a:spLocks/>
          </p:cNvSpPr>
          <p:nvPr/>
        </p:nvSpPr>
        <p:spPr>
          <a:xfrm>
            <a:off x="632520" y="942063"/>
            <a:ext cx="5408710" cy="5439265"/>
          </a:xfrm>
          <a:prstGeom prst="rect">
            <a:avLst/>
          </a:prstGeom>
        </p:spPr>
        <p:txBody>
          <a:bodyPr/>
          <a:lstStyle>
            <a:lvl1pPr marL="268288" indent="-268288" algn="l" rtl="0" eaLnBrk="1" fontAlgn="base" latinLnBrk="1" hangingPunct="1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"/>
              <a:defRPr kumimoji="1" sz="1800" b="1" u="none" baseline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  <a:cs typeface="+mn-cs"/>
              </a:defRPr>
            </a:lvl1pPr>
            <a:lvl2pPr marL="363538" indent="-188913" algn="l" rtl="0" eaLnBrk="1" fontAlgn="base" latinLnBrk="1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kumimoji="1" lang="ko-KR" altLang="en-US" sz="1400" b="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2pPr>
            <a:lvl3pPr marL="449263" indent="-187325" algn="l" rtl="0" eaLnBrk="1" fontAlgn="base" latinLnBrk="1" hangingPunct="1">
              <a:spcBef>
                <a:spcPct val="20000"/>
              </a:spcBef>
              <a:spcAft>
                <a:spcPts val="600"/>
              </a:spcAft>
              <a:buFont typeface="Wingdings" pitchFamily="2" charset="2"/>
              <a:buChar char="ü"/>
              <a:defRPr kumimoji="1" lang="ko-KR" altLang="en-US" sz="110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3pPr>
            <a:lvl4pPr marL="1598613" indent="-227013" algn="l" rtl="0" eaLnBrk="1" fontAlgn="base" latinLnBrk="1" hangingPunct="1">
              <a:spcBef>
                <a:spcPct val="20000"/>
              </a:spcBef>
              <a:spcAft>
                <a:spcPct val="0"/>
              </a:spcAft>
              <a:buChar char="–"/>
              <a:defRPr kumimoji="1" sz="1400" baseline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5813" indent="-227013" algn="l" rtl="0" eaLnBrk="1" fontAlgn="base" latinLnBrk="1" hangingPunct="1">
              <a:spcBef>
                <a:spcPct val="20000"/>
              </a:spcBef>
              <a:spcAft>
                <a:spcPct val="0"/>
              </a:spcAft>
              <a:buChar char="»"/>
              <a:defRPr kumimoji="1" sz="1400" baseline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294" indent="-228572" algn="l" rtl="0" eaLnBrk="1" fontAlgn="base" latinLnBrk="1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439" indent="-228572" algn="l" rtl="0" eaLnBrk="1" fontAlgn="base" latinLnBrk="1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8584" indent="-228572" algn="l" rtl="0" eaLnBrk="1" fontAlgn="base" latinLnBrk="1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5727" indent="-228572" algn="l" rtl="0" eaLnBrk="1" fontAlgn="base" latinLnBrk="1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r>
              <a:rPr lang="en-US" altLang="ko-KR" kern="0" dirty="0"/>
              <a:t>Full Duplex at </a:t>
            </a:r>
            <a:r>
              <a:rPr lang="en-US" altLang="ko-KR" kern="0" dirty="0" err="1"/>
              <a:t>gNB</a:t>
            </a:r>
            <a:endParaRPr lang="en-US" altLang="ko-KR" kern="0" dirty="0"/>
          </a:p>
          <a:p>
            <a:pPr lvl="1"/>
            <a:r>
              <a:rPr lang="en-US" altLang="ko-KR" sz="1200" b="0" kern="0" dirty="0" smtClean="0"/>
              <a:t>Efficient </a:t>
            </a:r>
            <a:r>
              <a:rPr lang="en-US" altLang="ko-KR" sz="1200" b="0" kern="0" dirty="0"/>
              <a:t>adaptation for time variant DL/UL data </a:t>
            </a:r>
            <a:r>
              <a:rPr lang="en-US" altLang="ko-KR" sz="1200" b="0" kern="0" dirty="0" smtClean="0"/>
              <a:t>traffic</a:t>
            </a:r>
          </a:p>
          <a:p>
            <a:pPr lvl="2"/>
            <a:r>
              <a:rPr lang="en-US" altLang="ko-KR" sz="1050" b="0" kern="0" dirty="0" smtClean="0"/>
              <a:t>Spectral efficiency enhancement via fully utilized frequency resources</a:t>
            </a:r>
          </a:p>
          <a:p>
            <a:pPr lvl="2"/>
            <a:r>
              <a:rPr lang="en-US" altLang="ko-KR" sz="1050" b="0" kern="0" dirty="0" smtClean="0"/>
              <a:t>Overall latency reduction via always on UL transmission opportunity</a:t>
            </a:r>
          </a:p>
          <a:p>
            <a:pPr lvl="2"/>
            <a:r>
              <a:rPr lang="en-US" altLang="ko-KR" sz="1050" b="0" kern="0" dirty="0" smtClean="0"/>
              <a:t>Easier multiplexing among different usage scenarios with different DL/UL traffic patterns</a:t>
            </a:r>
            <a:endParaRPr lang="en-US" altLang="ko-KR" sz="1050" b="0" kern="0" dirty="0"/>
          </a:p>
          <a:p>
            <a:pPr lvl="1"/>
            <a:r>
              <a:rPr lang="en-US" altLang="ko-KR" sz="1200" kern="0" dirty="0" err="1" smtClean="0"/>
              <a:t>gNB</a:t>
            </a:r>
            <a:r>
              <a:rPr lang="en-US" altLang="ko-KR" sz="1200" kern="0" dirty="0" smtClean="0"/>
              <a:t> </a:t>
            </a:r>
            <a:r>
              <a:rPr lang="en-US" altLang="ko-KR" sz="1200" kern="0" dirty="0"/>
              <a:t>with Full Duplex capability required</a:t>
            </a:r>
          </a:p>
          <a:p>
            <a:pPr lvl="1"/>
            <a:r>
              <a:rPr lang="en-US" altLang="ko-KR" sz="1200" b="0" kern="0" dirty="0" smtClean="0"/>
              <a:t>Occurrence </a:t>
            </a:r>
            <a:r>
              <a:rPr lang="en-US" altLang="ko-KR" sz="1200" b="0" kern="0" dirty="0"/>
              <a:t>of self-Interference at </a:t>
            </a:r>
            <a:r>
              <a:rPr lang="en-US" altLang="ko-KR" sz="1200" b="0" kern="0" dirty="0" err="1" smtClean="0"/>
              <a:t>gNB</a:t>
            </a:r>
            <a:r>
              <a:rPr lang="en-US" altLang="ko-KR" sz="1200" b="0" kern="0" dirty="0" smtClean="0"/>
              <a:t> </a:t>
            </a:r>
            <a:endParaRPr lang="en-US" altLang="ko-KR" sz="1200" b="0" kern="0" dirty="0"/>
          </a:p>
          <a:p>
            <a:pPr lvl="1"/>
            <a:r>
              <a:rPr lang="en-US" altLang="ko-KR" sz="1200" b="0" kern="0" dirty="0" smtClean="0"/>
              <a:t>Occurrence </a:t>
            </a:r>
            <a:r>
              <a:rPr lang="en-US" altLang="ko-KR" sz="1200" b="0" kern="0" dirty="0"/>
              <a:t>of </a:t>
            </a:r>
            <a:r>
              <a:rPr lang="en-US" altLang="ko-KR" sz="1200" b="0" kern="0" dirty="0" smtClean="0"/>
              <a:t>inter-cell cross-link interference between </a:t>
            </a:r>
            <a:r>
              <a:rPr lang="en-US" altLang="ko-KR" sz="1200" b="0" kern="0" dirty="0" err="1" smtClean="0"/>
              <a:t>gNBs</a:t>
            </a:r>
            <a:r>
              <a:rPr lang="en-US" altLang="ko-KR" sz="1200" b="0" kern="0" dirty="0" smtClean="0"/>
              <a:t> </a:t>
            </a:r>
          </a:p>
          <a:p>
            <a:pPr lvl="1"/>
            <a:r>
              <a:rPr lang="en-US" altLang="ko-KR" sz="1200" b="0" kern="0" dirty="0" smtClean="0"/>
              <a:t>Occurrence inter/intra-cell cross-link </a:t>
            </a:r>
            <a:r>
              <a:rPr lang="en-US" altLang="ko-KR" sz="1200" b="0" kern="0" dirty="0"/>
              <a:t>interference </a:t>
            </a:r>
            <a:r>
              <a:rPr lang="en-US" altLang="ko-KR" sz="1200" b="0" kern="0" dirty="0" smtClean="0"/>
              <a:t>among UEs</a:t>
            </a:r>
          </a:p>
          <a:p>
            <a:r>
              <a:rPr lang="en-US" altLang="ko-KR" dirty="0" smtClean="0"/>
              <a:t>Potential gains </a:t>
            </a:r>
            <a:r>
              <a:rPr lang="en-US" altLang="ko-KR" dirty="0"/>
              <a:t>from </a:t>
            </a:r>
            <a:r>
              <a:rPr lang="en-US" altLang="ko-KR" dirty="0" smtClean="0"/>
              <a:t>full duplex</a:t>
            </a:r>
            <a:endParaRPr lang="ko-KR" altLang="en-US" dirty="0"/>
          </a:p>
          <a:p>
            <a:pPr lvl="1"/>
            <a:r>
              <a:rPr lang="en-US" altLang="ko-KR" b="0" kern="0" dirty="0" smtClean="0"/>
              <a:t>Expected spectral efficiency enhancement</a:t>
            </a:r>
            <a:endParaRPr lang="en-US" altLang="ko-KR" b="0" kern="0" dirty="0"/>
          </a:p>
        </p:txBody>
      </p:sp>
      <p:sp>
        <p:nvSpPr>
          <p:cNvPr id="119" name="TextBox 118"/>
          <p:cNvSpPr txBox="1"/>
          <p:nvPr/>
        </p:nvSpPr>
        <p:spPr>
          <a:xfrm>
            <a:off x="943430" y="6195839"/>
            <a:ext cx="370005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b="0" dirty="0" smtClean="0">
                <a:latin typeface="Calibri" panose="020F0502020204030204" pitchFamily="34" charset="0"/>
              </a:rPr>
              <a:t>* N X M, where N, M are the number of transmit and receive antennas, respectively.</a:t>
            </a:r>
            <a:endParaRPr lang="en-US" sz="800" b="0" dirty="0">
              <a:latin typeface="Calibri" panose="020F0502020204030204" pitchFamily="34" charset="0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9407" y="945534"/>
            <a:ext cx="3395766" cy="3761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1690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altLang="ko-KR" dirty="0"/>
              <a:t>Full Duplex for </a:t>
            </a:r>
            <a:r>
              <a:rPr lang="en-US" altLang="ko-KR" dirty="0" smtClean="0"/>
              <a:t>NR (2/2)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sz="quarter" idx="18"/>
          </p:nvPr>
        </p:nvSpPr>
        <p:spPr/>
        <p:txBody>
          <a:bodyPr/>
          <a:lstStyle/>
          <a:p>
            <a:r>
              <a:rPr lang="en-US" altLang="ko-KR" dirty="0" smtClean="0"/>
              <a:t>Residual power after antenna and RF domain self-interference cancellation</a:t>
            </a:r>
          </a:p>
          <a:p>
            <a:endParaRPr lang="en-US" altLang="ko-KR" sz="2400" dirty="0"/>
          </a:p>
          <a:p>
            <a:endParaRPr lang="en-US" altLang="ko-KR" sz="2400" dirty="0" smtClean="0"/>
          </a:p>
          <a:p>
            <a:endParaRPr lang="en-US" altLang="ko-KR" sz="2400" dirty="0"/>
          </a:p>
          <a:p>
            <a:endParaRPr lang="en-US" altLang="ko-KR" sz="2400" dirty="0" smtClean="0"/>
          </a:p>
          <a:p>
            <a:endParaRPr lang="en-US" altLang="ko-KR" sz="2400" dirty="0"/>
          </a:p>
          <a:p>
            <a:endParaRPr lang="en-US" altLang="ko-KR" sz="2400" dirty="0" smtClean="0"/>
          </a:p>
          <a:p>
            <a:endParaRPr lang="en-US" altLang="ko-KR" sz="2400" dirty="0"/>
          </a:p>
          <a:p>
            <a:endParaRPr lang="en-US" altLang="ko-KR" sz="2400" dirty="0" smtClean="0"/>
          </a:p>
          <a:p>
            <a:pPr lvl="1"/>
            <a:endParaRPr lang="en-US" altLang="ko-KR" sz="2000" dirty="0"/>
          </a:p>
          <a:p>
            <a:pPr lvl="1"/>
            <a:r>
              <a:rPr lang="en-US" altLang="ko-KR" b="1" dirty="0" smtClean="0">
                <a:cs typeface="+mn-cs"/>
              </a:rPr>
              <a:t>Observation #2: </a:t>
            </a:r>
            <a:r>
              <a:rPr lang="en-US" altLang="ko-KR" b="1" dirty="0">
                <a:cs typeface="+mn-cs"/>
              </a:rPr>
              <a:t>about </a:t>
            </a:r>
            <a:r>
              <a:rPr lang="en-US" altLang="ko-KR" b="1" dirty="0" smtClean="0">
                <a:cs typeface="+mn-cs"/>
              </a:rPr>
              <a:t>65dB cancellation </a:t>
            </a:r>
            <a:r>
              <a:rPr lang="en-US" altLang="ko-KR" b="1" dirty="0">
                <a:cs typeface="+mn-cs"/>
              </a:rPr>
              <a:t>after antenna </a:t>
            </a:r>
            <a:r>
              <a:rPr lang="en-US" altLang="ko-KR" b="1" dirty="0" smtClean="0">
                <a:cs typeface="+mn-cs"/>
              </a:rPr>
              <a:t>and adaptive RF domain self-interference cancellation</a:t>
            </a:r>
            <a:endParaRPr lang="en-US" altLang="ko-KR" b="1" dirty="0">
              <a:cs typeface="+mn-cs"/>
            </a:endParaRPr>
          </a:p>
          <a:p>
            <a:pPr marL="174625" lvl="1" indent="0">
              <a:buNone/>
            </a:pPr>
            <a:endParaRPr lang="en-GB" altLang="ko-KR" b="1" dirty="0">
              <a:cs typeface="+mn-cs"/>
            </a:endParaRPr>
          </a:p>
          <a:p>
            <a:endParaRPr lang="en-GB" altLang="ko-KR" sz="2400" dirty="0"/>
          </a:p>
          <a:p>
            <a:endParaRPr lang="en-GB" altLang="ko-KR" sz="2400" dirty="0" smtClean="0"/>
          </a:p>
          <a:p>
            <a:endParaRPr lang="en-GB" altLang="ko-KR" sz="2400" dirty="0"/>
          </a:p>
          <a:p>
            <a:endParaRPr lang="ko-KR" altLang="en-US" dirty="0"/>
          </a:p>
        </p:txBody>
      </p:sp>
      <p:graphicFrame>
        <p:nvGraphicFramePr>
          <p:cNvPr id="6" name="내용 개체 틀 3"/>
          <p:cNvGraphicFramePr>
            <a:graphicFrameLocks/>
          </p:cNvGraphicFramePr>
          <p:nvPr>
            <p:extLst/>
          </p:nvPr>
        </p:nvGraphicFramePr>
        <p:xfrm>
          <a:off x="7088744" y="3064022"/>
          <a:ext cx="2434062" cy="20802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12168"/>
                <a:gridCol w="921894"/>
              </a:tblGrid>
              <a:tr h="174575">
                <a:tc>
                  <a:txBody>
                    <a:bodyPr/>
                    <a:lstStyle/>
                    <a:p>
                      <a:pPr latinLnBrk="1"/>
                      <a:r>
                        <a:rPr kumimoji="1" lang="en-US" altLang="ko-KR" sz="1050" b="0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맑은 고딕" pitchFamily="50" charset="-127"/>
                        </a:rPr>
                        <a:t># of antennas (</a:t>
                      </a:r>
                      <a:r>
                        <a:rPr kumimoji="1" lang="en-US" altLang="ko-KR" sz="1050" b="0" baseline="0" dirty="0" err="1" smtClean="0">
                          <a:solidFill>
                            <a:schemeClr val="tx1"/>
                          </a:solidFill>
                          <a:latin typeface="Calibri" pitchFamily="34" charset="0"/>
                          <a:ea typeface="맑은 고딕" pitchFamily="50" charset="-127"/>
                        </a:rPr>
                        <a:t>Tx</a:t>
                      </a:r>
                      <a:r>
                        <a:rPr kumimoji="1" lang="en-US" altLang="ko-KR" sz="1050" b="0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맑은 고딕" pitchFamily="50" charset="-127"/>
                        </a:rPr>
                        <a:t>, Rx)</a:t>
                      </a:r>
                      <a:endParaRPr kumimoji="1" lang="ko-KR" altLang="en-US" sz="1050" b="0" baseline="0" dirty="0" smtClean="0">
                        <a:solidFill>
                          <a:schemeClr val="tx1"/>
                        </a:solidFill>
                        <a:latin typeface="Calibri" pitchFamily="34" charset="0"/>
                        <a:ea typeface="맑은 고딕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kumimoji="1" lang="en-US" altLang="ko-KR" sz="1050" b="0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맑은 고딕" pitchFamily="50" charset="-127"/>
                        </a:rPr>
                        <a:t>(1,1)</a:t>
                      </a:r>
                      <a:endParaRPr kumimoji="1" lang="ko-KR" altLang="en-US" sz="1050" b="0" baseline="0" dirty="0" smtClean="0">
                        <a:solidFill>
                          <a:schemeClr val="tx1"/>
                        </a:solidFill>
                        <a:latin typeface="Calibri" pitchFamily="34" charset="0"/>
                        <a:ea typeface="맑은 고딕" pitchFamily="50" charset="-127"/>
                      </a:endParaRPr>
                    </a:p>
                  </a:txBody>
                  <a:tcPr anchor="ctr"/>
                </a:tc>
              </a:tr>
              <a:tr h="174575">
                <a:tc>
                  <a:txBody>
                    <a:bodyPr/>
                    <a:lstStyle/>
                    <a:p>
                      <a:pPr latinLnBrk="1"/>
                      <a:r>
                        <a:rPr kumimoji="1" lang="en-US" altLang="ko-KR" sz="1050" b="0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맑은 고딕" pitchFamily="50" charset="-127"/>
                        </a:rPr>
                        <a:t>System bandwidth</a:t>
                      </a:r>
                      <a:endParaRPr kumimoji="1" lang="ko-KR" altLang="en-US" sz="1050" b="0" baseline="0" dirty="0" smtClean="0">
                        <a:solidFill>
                          <a:schemeClr val="tx1"/>
                        </a:solidFill>
                        <a:latin typeface="Calibri" pitchFamily="34" charset="0"/>
                        <a:ea typeface="맑은 고딕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kumimoji="1" lang="en-US" altLang="ko-KR" sz="1050" b="0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맑은 고딕" pitchFamily="50" charset="-127"/>
                        </a:rPr>
                        <a:t>80MHz</a:t>
                      </a:r>
                      <a:endParaRPr kumimoji="1" lang="ko-KR" altLang="en-US" sz="1050" b="0" baseline="0" dirty="0" smtClean="0">
                        <a:solidFill>
                          <a:schemeClr val="tx1"/>
                        </a:solidFill>
                        <a:latin typeface="Calibri" pitchFamily="34" charset="0"/>
                        <a:ea typeface="맑은 고딕" pitchFamily="50" charset="-127"/>
                      </a:endParaRPr>
                    </a:p>
                  </a:txBody>
                  <a:tcPr anchor="ctr"/>
                </a:tc>
              </a:tr>
              <a:tr h="174575">
                <a:tc>
                  <a:txBody>
                    <a:bodyPr/>
                    <a:lstStyle/>
                    <a:p>
                      <a:pPr latinLnBrk="1"/>
                      <a:r>
                        <a:rPr kumimoji="1" lang="en-US" altLang="ko-KR" sz="1050" b="0" kern="1200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맑은 고딕" pitchFamily="50" charset="-127"/>
                          <a:cs typeface="+mn-cs"/>
                        </a:rPr>
                        <a:t>Occupied bandwidth</a:t>
                      </a:r>
                      <a:endParaRPr kumimoji="1" lang="ko-KR" altLang="en-US" sz="1050" b="0" kern="1200" baseline="0" dirty="0">
                        <a:solidFill>
                          <a:schemeClr val="tx1"/>
                        </a:solidFill>
                        <a:latin typeface="Calibri" pitchFamily="34" charset="0"/>
                        <a:ea typeface="맑은 고딕" pitchFamily="50" charset="-127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kumimoji="1" lang="en-US" altLang="ko-KR" sz="1050" b="0" kern="1200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맑은 고딕" pitchFamily="50" charset="-127"/>
                          <a:cs typeface="+mn-cs"/>
                        </a:rPr>
                        <a:t>72MHz</a:t>
                      </a:r>
                      <a:endParaRPr kumimoji="1" lang="ko-KR" altLang="en-US" sz="1050" b="0" kern="1200" baseline="0" dirty="0">
                        <a:solidFill>
                          <a:schemeClr val="tx1"/>
                        </a:solidFill>
                        <a:latin typeface="Calibri" pitchFamily="34" charset="0"/>
                        <a:ea typeface="맑은 고딕" pitchFamily="50" charset="-127"/>
                        <a:cs typeface="+mn-cs"/>
                      </a:endParaRPr>
                    </a:p>
                  </a:txBody>
                  <a:tcPr/>
                </a:tc>
              </a:tr>
              <a:tr h="174575">
                <a:tc>
                  <a:txBody>
                    <a:bodyPr/>
                    <a:lstStyle/>
                    <a:p>
                      <a:pPr latinLnBrk="1"/>
                      <a:r>
                        <a:rPr kumimoji="1" lang="en-US" altLang="ko-KR" sz="1050" b="0" kern="1200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맑은 고딕" pitchFamily="50" charset="-127"/>
                          <a:cs typeface="+mn-cs"/>
                        </a:rPr>
                        <a:t>Subcarrier spacing</a:t>
                      </a:r>
                      <a:endParaRPr kumimoji="1" lang="ko-KR" altLang="en-US" sz="1050" b="0" kern="1200" baseline="0" dirty="0">
                        <a:solidFill>
                          <a:schemeClr val="tx1"/>
                        </a:solidFill>
                        <a:latin typeface="Calibri" pitchFamily="34" charset="0"/>
                        <a:ea typeface="맑은 고딕" pitchFamily="50" charset="-127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kumimoji="1" lang="en-US" altLang="ko-KR" sz="1050" b="0" kern="1200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맑은 고딕" pitchFamily="50" charset="-127"/>
                          <a:cs typeface="+mn-cs"/>
                        </a:rPr>
                        <a:t>60kHz</a:t>
                      </a:r>
                      <a:endParaRPr kumimoji="1" lang="ko-KR" altLang="en-US" sz="1050" b="0" kern="1200" baseline="0" dirty="0">
                        <a:solidFill>
                          <a:schemeClr val="tx1"/>
                        </a:solidFill>
                        <a:latin typeface="Calibri" pitchFamily="34" charset="0"/>
                        <a:ea typeface="맑은 고딕" pitchFamily="50" charset="-127"/>
                        <a:cs typeface="+mn-cs"/>
                      </a:endParaRPr>
                    </a:p>
                  </a:txBody>
                  <a:tcPr/>
                </a:tc>
              </a:tr>
              <a:tr h="174575">
                <a:tc>
                  <a:txBody>
                    <a:bodyPr/>
                    <a:lstStyle/>
                    <a:p>
                      <a:pPr latinLnBrk="1"/>
                      <a:r>
                        <a:rPr kumimoji="1" lang="en-US" altLang="ko-KR" sz="1050" b="0" kern="1200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맑은 고딕" pitchFamily="50" charset="-127"/>
                          <a:cs typeface="+mn-cs"/>
                        </a:rPr>
                        <a:t># of subcarriers in a RB</a:t>
                      </a:r>
                      <a:endParaRPr kumimoji="1" lang="ko-KR" altLang="en-US" sz="1050" b="0" kern="1200" baseline="0" dirty="0">
                        <a:solidFill>
                          <a:schemeClr val="tx1"/>
                        </a:solidFill>
                        <a:latin typeface="Calibri" pitchFamily="34" charset="0"/>
                        <a:ea typeface="맑은 고딕" pitchFamily="50" charset="-127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kumimoji="1" lang="en-US" altLang="ko-KR" sz="1050" b="0" kern="1200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맑은 고딕" pitchFamily="50" charset="-127"/>
                          <a:cs typeface="+mn-cs"/>
                        </a:rPr>
                        <a:t>12</a:t>
                      </a:r>
                      <a:endParaRPr kumimoji="1" lang="ko-KR" altLang="en-US" sz="1050" b="0" kern="1200" baseline="0" dirty="0">
                        <a:solidFill>
                          <a:schemeClr val="tx1"/>
                        </a:solidFill>
                        <a:latin typeface="Calibri" pitchFamily="34" charset="0"/>
                        <a:ea typeface="맑은 고딕" pitchFamily="50" charset="-127"/>
                        <a:cs typeface="+mn-cs"/>
                      </a:endParaRPr>
                    </a:p>
                  </a:txBody>
                  <a:tcPr/>
                </a:tc>
              </a:tr>
              <a:tr h="174575">
                <a:tc>
                  <a:txBody>
                    <a:bodyPr/>
                    <a:lstStyle/>
                    <a:p>
                      <a:pPr latinLnBrk="1"/>
                      <a:r>
                        <a:rPr kumimoji="1" lang="en-US" altLang="ko-KR" sz="1050" b="0" kern="1200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맑은 고딕" pitchFamily="50" charset="-127"/>
                          <a:cs typeface="+mn-cs"/>
                        </a:rPr>
                        <a:t># of allocated RBs</a:t>
                      </a:r>
                      <a:endParaRPr kumimoji="1" lang="ko-KR" altLang="en-US" sz="1050" b="0" kern="1200" baseline="0" dirty="0">
                        <a:solidFill>
                          <a:schemeClr val="tx1"/>
                        </a:solidFill>
                        <a:latin typeface="Calibri" pitchFamily="34" charset="0"/>
                        <a:ea typeface="맑은 고딕" pitchFamily="50" charset="-127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29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1050" b="0" kern="1200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맑은 고딕" pitchFamily="50" charset="-127"/>
                          <a:cs typeface="+mn-cs"/>
                        </a:rPr>
                        <a:t>100 RBs (2.494~2.566)</a:t>
                      </a:r>
                      <a:endParaRPr kumimoji="1" lang="ko-KR" altLang="en-US" sz="1050" b="0" kern="1200" baseline="0" smtClean="0">
                        <a:solidFill>
                          <a:schemeClr val="tx1"/>
                        </a:solidFill>
                        <a:latin typeface="Calibri" pitchFamily="34" charset="0"/>
                        <a:ea typeface="맑은 고딕" pitchFamily="50" charset="-127"/>
                        <a:cs typeface="+mn-cs"/>
                      </a:endParaRPr>
                    </a:p>
                  </a:txBody>
                  <a:tcPr/>
                </a:tc>
              </a:tr>
              <a:tr h="174575">
                <a:tc>
                  <a:txBody>
                    <a:bodyPr/>
                    <a:lstStyle/>
                    <a:p>
                      <a:pPr latinLnBrk="1"/>
                      <a:r>
                        <a:rPr kumimoji="1" lang="en-US" altLang="ko-KR" sz="1050" b="0" kern="1200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맑은 고딕" pitchFamily="50" charset="-127"/>
                          <a:cs typeface="+mn-cs"/>
                        </a:rPr>
                        <a:t>Measurement resolution</a:t>
                      </a:r>
                      <a:endParaRPr kumimoji="1" lang="ko-KR" altLang="en-US" sz="1050" b="0" kern="1200" baseline="0" dirty="0">
                        <a:solidFill>
                          <a:schemeClr val="tx1"/>
                        </a:solidFill>
                        <a:latin typeface="Calibri" pitchFamily="34" charset="0"/>
                        <a:ea typeface="맑은 고딕" pitchFamily="50" charset="-127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kumimoji="1" lang="en-US" altLang="ko-KR" sz="1050" b="0" kern="1200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맑은 고딕" pitchFamily="50" charset="-127"/>
                          <a:cs typeface="+mn-cs"/>
                        </a:rPr>
                        <a:t>100kHz</a:t>
                      </a:r>
                      <a:endParaRPr kumimoji="1" lang="ko-KR" altLang="en-US" sz="1050" b="0" kern="1200" baseline="0" dirty="0">
                        <a:solidFill>
                          <a:schemeClr val="tx1"/>
                        </a:solidFill>
                        <a:latin typeface="Calibri" pitchFamily="34" charset="0"/>
                        <a:ea typeface="맑은 고딕" pitchFamily="50" charset="-127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7643095" y="5144920"/>
            <a:ext cx="153388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b="0" dirty="0" smtClean="0">
                <a:latin typeface="Calibri" panose="020F0502020204030204" pitchFamily="34" charset="0"/>
              </a:rPr>
              <a:t>&lt;System parameters&gt;</a:t>
            </a:r>
            <a:endParaRPr lang="en-US" sz="1200" b="0" dirty="0">
              <a:latin typeface="Calibri" panose="020F0502020204030204" pitchFamily="34" charset="0"/>
            </a:endParaRPr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9224" y="1772816"/>
            <a:ext cx="2609314" cy="1030313"/>
          </a:xfrm>
          <a:prstGeom prst="rect">
            <a:avLst/>
          </a:prstGeom>
        </p:spPr>
      </p:pic>
      <p:grpSp>
        <p:nvGrpSpPr>
          <p:cNvPr id="25" name="그룹 24"/>
          <p:cNvGrpSpPr/>
          <p:nvPr/>
        </p:nvGrpSpPr>
        <p:grpSpPr>
          <a:xfrm>
            <a:off x="416495" y="1484784"/>
            <a:ext cx="6111919" cy="4214216"/>
            <a:chOff x="78582" y="3726241"/>
            <a:chExt cx="6637189" cy="4576394"/>
          </a:xfrm>
        </p:grpSpPr>
        <p:pic>
          <p:nvPicPr>
            <p:cNvPr id="26" name="그림 2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8582" y="3726241"/>
              <a:ext cx="6637189" cy="4576394"/>
            </a:xfrm>
            <a:prstGeom prst="rect">
              <a:avLst/>
            </a:prstGeom>
          </p:spPr>
        </p:pic>
        <p:grpSp>
          <p:nvGrpSpPr>
            <p:cNvPr id="27" name="그룹 26"/>
            <p:cNvGrpSpPr/>
            <p:nvPr/>
          </p:nvGrpSpPr>
          <p:grpSpPr>
            <a:xfrm>
              <a:off x="3374735" y="4945709"/>
              <a:ext cx="457196" cy="1828799"/>
              <a:chOff x="2504725" y="4041493"/>
              <a:chExt cx="288035" cy="2320675"/>
            </a:xfrm>
          </p:grpSpPr>
          <p:cxnSp>
            <p:nvCxnSpPr>
              <p:cNvPr id="29" name="직선 연결선 28"/>
              <p:cNvCxnSpPr/>
              <p:nvPr/>
            </p:nvCxnSpPr>
            <p:spPr bwMode="auto">
              <a:xfrm>
                <a:off x="2504728" y="4049567"/>
                <a:ext cx="288032" cy="0"/>
              </a:xfrm>
              <a:prstGeom prst="line">
                <a:avLst/>
              </a:prstGeom>
              <a:solidFill>
                <a:schemeClr val="accent1"/>
              </a:solidFill>
              <a:ln w="2857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30" name="직선 연결선 29"/>
              <p:cNvCxnSpPr/>
              <p:nvPr/>
            </p:nvCxnSpPr>
            <p:spPr bwMode="auto">
              <a:xfrm>
                <a:off x="2648744" y="4041493"/>
                <a:ext cx="0" cy="2320675"/>
              </a:xfrm>
              <a:prstGeom prst="line">
                <a:avLst/>
              </a:prstGeom>
              <a:solidFill>
                <a:schemeClr val="accent1"/>
              </a:solidFill>
              <a:ln w="28575" cap="flat" cmpd="sng" algn="ctr">
                <a:solidFill>
                  <a:srgbClr val="C00000"/>
                </a:solidFill>
                <a:prstDash val="solid"/>
                <a:round/>
                <a:headEnd type="arrow" w="med" len="med"/>
                <a:tailEnd type="arrow" w="med" len="med"/>
              </a:ln>
              <a:effectLst/>
            </p:spPr>
          </p:cxnSp>
          <p:cxnSp>
            <p:nvCxnSpPr>
              <p:cNvPr id="31" name="직선 연결선 30"/>
              <p:cNvCxnSpPr/>
              <p:nvPr/>
            </p:nvCxnSpPr>
            <p:spPr bwMode="auto">
              <a:xfrm>
                <a:off x="2504725" y="6362168"/>
                <a:ext cx="288032" cy="0"/>
              </a:xfrm>
              <a:prstGeom prst="line">
                <a:avLst/>
              </a:prstGeom>
              <a:solidFill>
                <a:schemeClr val="accent1"/>
              </a:solidFill>
              <a:ln w="2857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</p:grpSp>
      <p:cxnSp>
        <p:nvCxnSpPr>
          <p:cNvPr id="32" name="직선 연결선 31"/>
          <p:cNvCxnSpPr/>
          <p:nvPr/>
        </p:nvCxnSpPr>
        <p:spPr bwMode="auto">
          <a:xfrm>
            <a:off x="1049820" y="2611884"/>
            <a:ext cx="527133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4" name="직선 연결선 33"/>
          <p:cNvCxnSpPr/>
          <p:nvPr/>
        </p:nvCxnSpPr>
        <p:spPr bwMode="auto">
          <a:xfrm>
            <a:off x="1049820" y="4293229"/>
            <a:ext cx="527133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5" name="TextBox 34"/>
          <p:cNvSpPr txBox="1"/>
          <p:nvPr/>
        </p:nvSpPr>
        <p:spPr>
          <a:xfrm>
            <a:off x="3826978" y="3363260"/>
            <a:ext cx="2172518" cy="492443"/>
          </a:xfrm>
          <a:prstGeom prst="rect">
            <a:avLst/>
          </a:prstGeom>
          <a:solidFill>
            <a:srgbClr val="C00000">
              <a:alpha val="38000"/>
            </a:srgbClr>
          </a:solidFill>
        </p:spPr>
        <p:txBody>
          <a:bodyPr wrap="none" rtlCol="0" anchor="t" anchorCtr="0">
            <a:spAutoFit/>
          </a:bodyPr>
          <a:lstStyle/>
          <a:p>
            <a:pPr algn="l"/>
            <a:r>
              <a:rPr lang="en-US" altLang="ko-KR" sz="1300" b="1" dirty="0" smtClean="0">
                <a:ea typeface="돋움" pitchFamily="50" charset="-127"/>
              </a:rPr>
              <a:t>65dB SI reduction </a:t>
            </a:r>
          </a:p>
          <a:p>
            <a:pPr algn="l"/>
            <a:r>
              <a:rPr lang="en-US" altLang="ko-KR" sz="1300" b="1" dirty="0" smtClean="0">
                <a:ea typeface="돋움" pitchFamily="50" charset="-127"/>
              </a:rPr>
              <a:t>with antenna and RF SIC</a:t>
            </a:r>
            <a:endParaRPr lang="ko-KR" altLang="en-US" sz="1300" b="1" dirty="0" smtClean="0">
              <a:ea typeface="돋움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23016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altLang="ko-KR" dirty="0" smtClean="0"/>
              <a:t>Flexible and Full Duplex in IAB Nodes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sz="quarter" idx="18"/>
          </p:nvPr>
        </p:nvSpPr>
        <p:spPr>
          <a:xfrm>
            <a:off x="488504" y="942063"/>
            <a:ext cx="9289032" cy="5439265"/>
          </a:xfrm>
        </p:spPr>
        <p:txBody>
          <a:bodyPr/>
          <a:lstStyle/>
          <a:p>
            <a:pPr marL="268288" lvl="1" indent="-268288">
              <a:spcBef>
                <a:spcPts val="600"/>
              </a:spcBef>
              <a:buFont typeface="Wingdings" pitchFamily="2" charset="2"/>
              <a:buChar char=""/>
            </a:pPr>
            <a:r>
              <a:rPr lang="en-GB" altLang="ko-KR" sz="1800" b="1" dirty="0">
                <a:cs typeface="+mn-cs"/>
              </a:rPr>
              <a:t>Flexible and Full </a:t>
            </a:r>
            <a:r>
              <a:rPr lang="en-GB" altLang="ko-KR" sz="1800" b="1" dirty="0" smtClean="0">
                <a:cs typeface="+mn-cs"/>
              </a:rPr>
              <a:t>duplex operation can solve half duplex constraint at IAB nodes</a:t>
            </a:r>
            <a:endParaRPr lang="en-GB" altLang="ko-KR" sz="1800" b="1" dirty="0"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4542" y="6081059"/>
            <a:ext cx="452168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0" dirty="0" smtClean="0">
                <a:latin typeface="Calibri" panose="020F0502020204030204" pitchFamily="34" charset="0"/>
              </a:rPr>
              <a:t>&lt;Example of flexible duplex with FDM manner at IAB node&gt;</a:t>
            </a:r>
            <a:endParaRPr lang="en-US" sz="1400" b="0" dirty="0">
              <a:latin typeface="Calibri" panose="020F050202020403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18606" y="6081059"/>
            <a:ext cx="28620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0" dirty="0" smtClean="0">
                <a:latin typeface="Calibri" panose="020F0502020204030204" pitchFamily="34" charset="0"/>
              </a:rPr>
              <a:t>&lt;Example of full duplex at IAB node&gt;</a:t>
            </a:r>
            <a:endParaRPr lang="en-US" sz="1400" b="0" dirty="0">
              <a:latin typeface="Calibri" panose="020F0502020204030204" pitchFamily="34" charset="0"/>
            </a:endParaRPr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9936" y="1543111"/>
            <a:ext cx="3935032" cy="4478177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6400" y="1558298"/>
            <a:ext cx="4566854" cy="4306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4491968"/>
      </p:ext>
    </p:extLst>
  </p:cSld>
  <p:clrMapOvr>
    <a:masterClrMapping/>
  </p:clrMapOvr>
</p:sld>
</file>

<file path=ppt/theme/theme1.xml><?xml version="1.0" encoding="utf-8"?>
<a:theme xmlns:a="http://schemas.openxmlformats.org/drawingml/2006/main" name="2014_WTS_PPT양식_Beta_r1">
  <a:themeElements>
    <a:clrScheme name="1_기본 디자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>
          <a:solidFill>
            <a:schemeClr val="tx1"/>
          </a:solidFill>
          <a:miter lim="800000"/>
          <a:headEnd/>
          <a:tailEnd/>
        </a:ln>
      </a:spPr>
      <a:bodyPr wrap="square" rtlCol="0" anchor="ctr">
        <a:noAutofit/>
      </a:bodyPr>
      <a:lstStyle>
        <a:defPPr marL="90488" indent="-90488" algn="l">
          <a:buFontTx/>
          <a:buChar char="•"/>
          <a:defRPr sz="1200" dirty="0" smtClean="0">
            <a:solidFill>
              <a:srgbClr val="000000"/>
            </a:solidFill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굴림" pitchFamily="50" charset="-127"/>
          </a:defRPr>
        </a:defPPr>
      </a:lstStyle>
    </a:lnDef>
    <a:txDef>
      <a:spPr>
        <a:noFill/>
      </a:spPr>
      <a:bodyPr wrap="none" rtlCol="0" anchor="t" anchorCtr="0">
        <a:spAutoFit/>
      </a:bodyPr>
      <a:lstStyle>
        <a:defPPr>
          <a:defRPr sz="1300" b="1" dirty="0" smtClean="0">
            <a:ea typeface="돋움" pitchFamily="50" charset="-127"/>
          </a:defRPr>
        </a:defPPr>
      </a:lstStyle>
    </a:txDef>
  </a:objectDefaults>
  <a:extraClrSchemeLst>
    <a:extraClrScheme>
      <a:clrScheme name="1_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2014_WTS_PPT양식_Beta_r1</Template>
  <TotalTime>61193</TotalTime>
  <Words>786</Words>
  <Application>Microsoft Office PowerPoint</Application>
  <PresentationFormat>A4 용지(210x297mm)</PresentationFormat>
  <Paragraphs>157</Paragraphs>
  <Slides>11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11</vt:i4>
      </vt:variant>
    </vt:vector>
  </HeadingPairs>
  <TitlesOfParts>
    <vt:vector size="20" baseType="lpstr">
      <vt:lpstr>宋体</vt:lpstr>
      <vt:lpstr>굴림</vt:lpstr>
      <vt:lpstr>돋움</vt:lpstr>
      <vt:lpstr>맑은 고딕</vt:lpstr>
      <vt:lpstr>Arial</vt:lpstr>
      <vt:lpstr>Calibri</vt:lpstr>
      <vt:lpstr>Times New Roman</vt:lpstr>
      <vt:lpstr>Wingdings</vt:lpstr>
      <vt:lpstr>2014_WTS_PPT양식_Beta_r1</vt:lpstr>
      <vt:lpstr>Motivation for new SI: Study on Flexible and Full Duplex for NR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Thank You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UHS part 상반기 성과 정리</dc:title>
  <dc:creator>user</dc:creator>
  <cp:lastModifiedBy>안준기/책임연구원/차세대표준(연)CAS팀(joon.ahn@lge.com)</cp:lastModifiedBy>
  <cp:revision>1011</cp:revision>
  <cp:lastPrinted>2016-03-10T23:37:06Z</cp:lastPrinted>
  <dcterms:created xsi:type="dcterms:W3CDTF">2014-06-23T02:51:18Z</dcterms:created>
  <dcterms:modified xsi:type="dcterms:W3CDTF">2019-03-14T10:26:45Z</dcterms:modified>
</cp:coreProperties>
</file>