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86" r:id="rId3"/>
    <p:sldId id="287" r:id="rId4"/>
    <p:sldId id="288" r:id="rId5"/>
    <p:sldId id="28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E9B1B1-3D2C-4E99-9F4B-2595C641375B}" type="datetimeFigureOut">
              <a:rPr lang="en-GB" smtClean="0"/>
              <a:t>11/03/2019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8ACAAE-A673-4C6D-98E4-4DD34BC03C37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2032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3221-E370-4A9A-B903-B0AC48AE099B}" type="datetime1">
              <a:rPr lang="en-GB" smtClean="0"/>
              <a:t>11/03/2019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-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pPr/>
              <a:t>‹N°›</a:t>
            </a:fld>
            <a:r>
              <a:rPr lang="en-GB" dirty="0" smtClean="0"/>
              <a:t>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7678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D68A1-C095-42C2-9600-C38AFB14FBAD}" type="datetime1">
              <a:rPr lang="en-GB" smtClean="0"/>
              <a:t>11/03/2019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-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1716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8DA17-F3F6-4334-8A32-9DF9290A6608}" type="datetime1">
              <a:rPr lang="en-GB" smtClean="0"/>
              <a:t>11/03/2019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-</a:t>
            </a:r>
            <a:endParaRPr lang="en-GB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959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FFC3C-C063-4F96-81F9-D61DB609568C}" type="datetime1">
              <a:rPr lang="en-GB" smtClean="0"/>
              <a:t>11/03/2019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-</a:t>
            </a:r>
            <a:endParaRPr lang="en-GB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21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AB6F22BE-7169-47C6-B32F-795B9F6F3712}" type="datetime1">
              <a:rPr lang="en-GB" smtClean="0"/>
              <a:t>11/03/2019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-</a:t>
            </a:r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0EC9B53B-FDEF-42F5-B391-2F0ED1C8B998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8" name="ZoneTexte 7"/>
          <p:cNvSpPr txBox="1"/>
          <p:nvPr userDrawn="1"/>
        </p:nvSpPr>
        <p:spPr>
          <a:xfrm>
            <a:off x="6876256" y="10734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/>
              <a:t>RP-190130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905138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535039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fr-FR" sz="3600" dirty="0" err="1" smtClean="0"/>
              <a:t>Title</a:t>
            </a:r>
            <a:r>
              <a:rPr lang="fr-FR" sz="3600" dirty="0" smtClean="0"/>
              <a:t>: « </a:t>
            </a:r>
            <a:r>
              <a:rPr lang="fr-FR" sz="3600" dirty="0" err="1" smtClean="0"/>
              <a:t>Preliminary</a:t>
            </a:r>
            <a:r>
              <a:rPr lang="fr-FR" sz="3600" dirty="0" smtClean="0"/>
              <a:t> </a:t>
            </a:r>
            <a:r>
              <a:rPr lang="fr-FR" sz="3600" dirty="0" err="1"/>
              <a:t>views</a:t>
            </a:r>
            <a:r>
              <a:rPr lang="fr-FR" sz="3600" dirty="0"/>
              <a:t> on NTN </a:t>
            </a:r>
            <a:r>
              <a:rPr lang="fr-FR" sz="3600" dirty="0" err="1"/>
              <a:t>activities</a:t>
            </a:r>
            <a:r>
              <a:rPr lang="fr-FR" sz="3600" dirty="0"/>
              <a:t> in </a:t>
            </a:r>
            <a:r>
              <a:rPr lang="fr-FR" sz="3600" dirty="0" smtClean="0"/>
              <a:t>Rel-17 »</a:t>
            </a:r>
            <a:br>
              <a:rPr lang="fr-FR" sz="3600" dirty="0" smtClean="0"/>
            </a:br>
            <a:r>
              <a:rPr lang="fr-FR" sz="3600" dirty="0" smtClean="0"/>
              <a:t>Document type: discussion</a:t>
            </a:r>
            <a:br>
              <a:rPr lang="fr-FR" sz="3600" dirty="0" smtClean="0"/>
            </a:br>
            <a:r>
              <a:rPr lang="fr-FR" sz="3600" dirty="0" smtClean="0"/>
              <a:t>For</a:t>
            </a:r>
            <a:r>
              <a:rPr lang="fr-FR" sz="3600" dirty="0" smtClean="0"/>
              <a:t>: Information</a:t>
            </a:r>
            <a:r>
              <a:rPr lang="fr-FR" sz="3600" dirty="0" smtClean="0"/>
              <a:t/>
            </a:r>
            <a:br>
              <a:rPr lang="fr-FR" sz="3600" dirty="0" smtClean="0"/>
            </a:br>
            <a:r>
              <a:rPr lang="fr-FR" sz="3600" dirty="0" smtClean="0"/>
              <a:t>Agenda </a:t>
            </a:r>
            <a:r>
              <a:rPr lang="fr-FR" sz="3600" dirty="0"/>
              <a:t>item: 15</a:t>
            </a:r>
            <a:br>
              <a:rPr lang="fr-FR" sz="3600" dirty="0"/>
            </a:br>
            <a:r>
              <a:rPr lang="fr-FR" sz="3600" dirty="0" smtClean="0"/>
              <a:t>Sources: Thales, Intelsat, HNS</a:t>
            </a:r>
            <a:endParaRPr lang="en-GB" sz="3600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pPr/>
              <a:t>1</a:t>
            </a:fld>
            <a:r>
              <a:rPr lang="en-GB" smtClean="0"/>
              <a:t>/</a:t>
            </a:r>
            <a:endParaRPr lang="en-GB" dirty="0"/>
          </a:p>
        </p:txBody>
      </p:sp>
      <p:sp>
        <p:nvSpPr>
          <p:cNvPr id="6" name="ZoneTexte 5"/>
          <p:cNvSpPr txBox="1"/>
          <p:nvPr/>
        </p:nvSpPr>
        <p:spPr>
          <a:xfrm>
            <a:off x="323528" y="260648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3GPP RAN#83 </a:t>
            </a:r>
            <a:r>
              <a:rPr lang="fr-FR" sz="2400" b="1" dirty="0" err="1" smtClean="0"/>
              <a:t>plenary</a:t>
            </a:r>
            <a:endParaRPr lang="fr-FR" sz="2400" b="1" dirty="0" smtClean="0"/>
          </a:p>
          <a:p>
            <a:r>
              <a:rPr lang="fr-FR" sz="2400" b="1" dirty="0" err="1" smtClean="0"/>
              <a:t>Shenzen</a:t>
            </a:r>
            <a:r>
              <a:rPr lang="fr-FR" sz="2400" b="1" dirty="0" smtClean="0"/>
              <a:t>/China, 18-21st </a:t>
            </a:r>
            <a:r>
              <a:rPr lang="fr-FR" sz="2400" b="1" dirty="0"/>
              <a:t>March 2019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33603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On going Rel 16 NTN standardisation activity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 smtClean="0"/>
              <a:t>The on </a:t>
            </a:r>
            <a:r>
              <a:rPr lang="fr-FR" dirty="0" err="1" smtClean="0"/>
              <a:t>going</a:t>
            </a:r>
            <a:r>
              <a:rPr lang="fr-FR" dirty="0" smtClean="0"/>
              <a:t> </a:t>
            </a:r>
            <a:r>
              <a:rPr lang="fr-FR" dirty="0" err="1" smtClean="0"/>
              <a:t>Study</a:t>
            </a:r>
            <a:r>
              <a:rPr lang="fr-FR" dirty="0" smtClean="0"/>
              <a:t> item (</a:t>
            </a:r>
            <a:r>
              <a:rPr lang="en-GB" dirty="0" err="1" smtClean="0"/>
              <a:t>FS_NR_NTN_solutions</a:t>
            </a:r>
            <a:r>
              <a:rPr lang="fr-FR" dirty="0" smtClean="0"/>
              <a:t>) is </a:t>
            </a:r>
            <a:r>
              <a:rPr lang="fr-FR" dirty="0" err="1" smtClean="0"/>
              <a:t>identifying</a:t>
            </a:r>
            <a:r>
              <a:rPr lang="fr-FR" dirty="0" smtClean="0"/>
              <a:t> </a:t>
            </a:r>
            <a:r>
              <a:rPr lang="en-GB" dirty="0" smtClean="0"/>
              <a:t>Solutions for NR to support non-terrestrial networks (NTN)</a:t>
            </a:r>
          </a:p>
          <a:p>
            <a:r>
              <a:rPr lang="fr-FR" dirty="0" err="1" smtClean="0"/>
              <a:t>Preliminary</a:t>
            </a:r>
            <a:r>
              <a:rPr lang="fr-FR" dirty="0" smtClean="0"/>
              <a:t> </a:t>
            </a:r>
            <a:r>
              <a:rPr lang="fr-FR" dirty="0" err="1" smtClean="0"/>
              <a:t>results</a:t>
            </a:r>
            <a:r>
              <a:rPr lang="fr-FR" dirty="0" smtClean="0"/>
              <a:t> are </a:t>
            </a:r>
            <a:r>
              <a:rPr lang="fr-FR" dirty="0" err="1" smtClean="0"/>
              <a:t>reflected</a:t>
            </a:r>
            <a:r>
              <a:rPr lang="fr-FR" dirty="0" smtClean="0"/>
              <a:t> in TR 38.821</a:t>
            </a:r>
          </a:p>
          <a:p>
            <a:r>
              <a:rPr lang="fr-FR" dirty="0" smtClean="0"/>
              <a:t>Possible NR </a:t>
            </a:r>
            <a:r>
              <a:rPr lang="fr-FR" dirty="0" err="1" smtClean="0"/>
              <a:t>features</a:t>
            </a:r>
            <a:r>
              <a:rPr lang="fr-FR" dirty="0" smtClean="0"/>
              <a:t> </a:t>
            </a:r>
            <a:r>
              <a:rPr lang="fr-FR" dirty="0" err="1" smtClean="0"/>
              <a:t>impacted</a:t>
            </a:r>
            <a:endParaRPr lang="fr-FR" dirty="0" smtClean="0"/>
          </a:p>
          <a:p>
            <a:pPr lvl="1"/>
            <a:r>
              <a:rPr lang="fr-FR" dirty="0" smtClean="0"/>
              <a:t>RAN1: timing and </a:t>
            </a:r>
            <a:r>
              <a:rPr lang="fr-FR" dirty="0" err="1" smtClean="0"/>
              <a:t>frequency</a:t>
            </a:r>
            <a:r>
              <a:rPr lang="fr-FR" dirty="0" smtClean="0"/>
              <a:t> acquisition, timing </a:t>
            </a:r>
            <a:r>
              <a:rPr lang="fr-FR" dirty="0" err="1" smtClean="0"/>
              <a:t>advance</a:t>
            </a:r>
            <a:r>
              <a:rPr lang="fr-FR" dirty="0" smtClean="0"/>
              <a:t>, </a:t>
            </a:r>
            <a:r>
              <a:rPr lang="fr-FR" dirty="0" err="1" smtClean="0"/>
              <a:t>random</a:t>
            </a:r>
            <a:r>
              <a:rPr lang="fr-FR" dirty="0" smtClean="0"/>
              <a:t> </a:t>
            </a:r>
            <a:r>
              <a:rPr lang="fr-FR" dirty="0" err="1" smtClean="0"/>
              <a:t>access</a:t>
            </a:r>
            <a:r>
              <a:rPr lang="fr-FR" dirty="0" smtClean="0"/>
              <a:t>, control </a:t>
            </a:r>
            <a:r>
              <a:rPr lang="fr-FR" dirty="0" err="1" smtClean="0"/>
              <a:t>loops</a:t>
            </a:r>
            <a:r>
              <a:rPr lang="fr-FR" dirty="0" smtClean="0"/>
              <a:t> (power, ACM, CSI), HARQ, transmission timing, ..</a:t>
            </a:r>
          </a:p>
          <a:p>
            <a:pPr lvl="1"/>
            <a:r>
              <a:rPr lang="fr-FR" dirty="0" smtClean="0"/>
              <a:t>RAN2: user plane </a:t>
            </a:r>
            <a:r>
              <a:rPr lang="fr-FR" dirty="0" err="1" smtClean="0"/>
              <a:t>timer</a:t>
            </a:r>
            <a:r>
              <a:rPr lang="fr-FR" dirty="0" smtClean="0"/>
              <a:t> extension, HARQ </a:t>
            </a:r>
            <a:r>
              <a:rPr lang="fr-FR" dirty="0" err="1" smtClean="0"/>
              <a:t>turned</a:t>
            </a:r>
            <a:r>
              <a:rPr lang="fr-FR" dirty="0" smtClean="0"/>
              <a:t> off, </a:t>
            </a:r>
            <a:r>
              <a:rPr lang="fr-FR" dirty="0" err="1" smtClean="0"/>
              <a:t>mobility</a:t>
            </a:r>
            <a:r>
              <a:rPr lang="fr-FR" dirty="0" smtClean="0"/>
              <a:t> handling, paging, radio </a:t>
            </a:r>
            <a:r>
              <a:rPr lang="fr-FR" dirty="0" err="1" smtClean="0"/>
              <a:t>link</a:t>
            </a:r>
            <a:r>
              <a:rPr lang="fr-FR" dirty="0" smtClean="0"/>
              <a:t> monitoring , adaptation of 2 </a:t>
            </a:r>
            <a:r>
              <a:rPr lang="fr-FR" dirty="0" err="1" smtClean="0"/>
              <a:t>step</a:t>
            </a:r>
            <a:r>
              <a:rPr lang="fr-FR" dirty="0" smtClean="0"/>
              <a:t> RACH, </a:t>
            </a:r>
            <a:r>
              <a:rPr lang="en-GB" dirty="0" smtClean="0"/>
              <a:t>SN and window sizes for RLC and PDCP</a:t>
            </a:r>
            <a:r>
              <a:rPr lang="fr-FR" dirty="0" smtClean="0"/>
              <a:t> …</a:t>
            </a:r>
          </a:p>
          <a:p>
            <a:pPr lvl="1"/>
            <a:r>
              <a:rPr lang="fr-FR" dirty="0" smtClean="0"/>
              <a:t>RAN3: </a:t>
            </a:r>
            <a:r>
              <a:rPr lang="fr-FR" dirty="0" err="1" smtClean="0"/>
              <a:t>Tracking</a:t>
            </a:r>
            <a:r>
              <a:rPr lang="fr-FR" dirty="0" smtClean="0"/>
              <a:t> Area management, network </a:t>
            </a:r>
            <a:r>
              <a:rPr lang="fr-FR" dirty="0" err="1" smtClean="0"/>
              <a:t>identities</a:t>
            </a:r>
            <a:r>
              <a:rPr lang="fr-FR" dirty="0" smtClean="0"/>
              <a:t>, Hand-over </a:t>
            </a:r>
            <a:r>
              <a:rPr lang="fr-FR" dirty="0" err="1" smtClean="0"/>
              <a:t>robustness</a:t>
            </a:r>
            <a:r>
              <a:rPr lang="fr-FR" dirty="0" smtClean="0"/>
              <a:t> to </a:t>
            </a:r>
            <a:r>
              <a:rPr lang="fr-FR" dirty="0" err="1" smtClean="0"/>
              <a:t>latency</a:t>
            </a:r>
            <a:r>
              <a:rPr lang="fr-FR" dirty="0" smtClean="0"/>
              <a:t>, ..</a:t>
            </a:r>
          </a:p>
          <a:p>
            <a:pPr lvl="1"/>
            <a:r>
              <a:rPr lang="fr-FR" dirty="0" smtClean="0"/>
              <a:t>RAN4: Radio Resource Management </a:t>
            </a:r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6960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Rel 17 NTN standardisation activity planning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 smtClean="0"/>
              <a:t>New </a:t>
            </a:r>
            <a:r>
              <a:rPr lang="fr-FR" dirty="0" err="1" smtClean="0"/>
              <a:t>Work</a:t>
            </a:r>
            <a:r>
              <a:rPr lang="fr-FR" dirty="0" smtClean="0"/>
              <a:t> item RAN1/2/3/4 « NR support non-</a:t>
            </a:r>
            <a:r>
              <a:rPr lang="fr-FR" dirty="0" err="1" smtClean="0"/>
              <a:t>terrestrial</a:t>
            </a:r>
            <a:r>
              <a:rPr lang="fr-FR" dirty="0" smtClean="0"/>
              <a:t> networks - basic » (V1)</a:t>
            </a:r>
          </a:p>
          <a:p>
            <a:pPr lvl="1"/>
            <a:r>
              <a:rPr lang="fr-FR" dirty="0" err="1" smtClean="0"/>
              <a:t>Using</a:t>
            </a:r>
            <a:r>
              <a:rPr lang="fr-FR" dirty="0" smtClean="0"/>
              <a:t> </a:t>
            </a:r>
            <a:r>
              <a:rPr lang="fr-FR" dirty="0" err="1" smtClean="0"/>
              <a:t>outcomes</a:t>
            </a:r>
            <a:r>
              <a:rPr lang="fr-FR" dirty="0" smtClean="0"/>
              <a:t> of Rel-16 </a:t>
            </a:r>
            <a:r>
              <a:rPr lang="fr-FR" dirty="0" err="1" smtClean="0"/>
              <a:t>Study</a:t>
            </a:r>
            <a:r>
              <a:rPr lang="fr-FR" dirty="0" smtClean="0"/>
              <a:t> item </a:t>
            </a:r>
            <a:r>
              <a:rPr lang="fr-FR" dirty="0" err="1" smtClean="0"/>
              <a:t>FS_NR_NTN_solutions</a:t>
            </a:r>
            <a:endParaRPr lang="fr-FR" dirty="0" smtClean="0"/>
          </a:p>
          <a:p>
            <a:pPr lvl="1"/>
            <a:r>
              <a:rPr lang="fr-FR" b="1" dirty="0" err="1" smtClean="0"/>
              <a:t>Mandatory</a:t>
            </a:r>
            <a:r>
              <a:rPr lang="fr-FR" b="1" dirty="0" smtClean="0"/>
              <a:t> changes to </a:t>
            </a:r>
            <a:r>
              <a:rPr lang="fr-FR" b="1" dirty="0" err="1" smtClean="0"/>
              <a:t>make</a:t>
            </a:r>
            <a:r>
              <a:rPr lang="fr-FR" b="1" dirty="0" smtClean="0"/>
              <a:t> NR support Non-</a:t>
            </a:r>
            <a:r>
              <a:rPr lang="fr-FR" b="1" dirty="0" err="1" smtClean="0"/>
              <a:t>Terrestrial</a:t>
            </a:r>
            <a:r>
              <a:rPr lang="fr-FR" b="1" dirty="0" smtClean="0"/>
              <a:t> networks</a:t>
            </a:r>
          </a:p>
          <a:p>
            <a:endParaRPr lang="fr-FR" dirty="0" smtClean="0"/>
          </a:p>
          <a:p>
            <a:r>
              <a:rPr lang="fr-FR" dirty="0" smtClean="0"/>
              <a:t>New </a:t>
            </a:r>
            <a:r>
              <a:rPr lang="fr-FR" dirty="0" err="1" smtClean="0"/>
              <a:t>Work</a:t>
            </a:r>
            <a:r>
              <a:rPr lang="fr-FR" dirty="0" smtClean="0"/>
              <a:t> item RAN1/2/3/4 « </a:t>
            </a:r>
            <a:r>
              <a:rPr lang="fr-FR" dirty="0"/>
              <a:t> NR support non-</a:t>
            </a:r>
            <a:r>
              <a:rPr lang="fr-FR" dirty="0" err="1"/>
              <a:t>terrestrial</a:t>
            </a:r>
            <a:r>
              <a:rPr lang="fr-FR" dirty="0"/>
              <a:t> networks - </a:t>
            </a:r>
            <a:r>
              <a:rPr lang="fr-FR" dirty="0" err="1" smtClean="0"/>
              <a:t>enhanced</a:t>
            </a:r>
            <a:r>
              <a:rPr lang="fr-FR" dirty="0" smtClean="0"/>
              <a:t> » (V2)</a:t>
            </a:r>
          </a:p>
          <a:p>
            <a:pPr lvl="1"/>
            <a:r>
              <a:rPr lang="fr-FR" dirty="0" err="1" smtClean="0"/>
              <a:t>Using</a:t>
            </a:r>
            <a:r>
              <a:rPr lang="fr-FR" dirty="0" smtClean="0"/>
              <a:t> </a:t>
            </a:r>
            <a:r>
              <a:rPr lang="fr-FR" dirty="0" err="1" smtClean="0"/>
              <a:t>outcomes</a:t>
            </a:r>
            <a:r>
              <a:rPr lang="fr-FR" dirty="0" smtClean="0"/>
              <a:t> of Rel-16 </a:t>
            </a:r>
            <a:r>
              <a:rPr lang="fr-FR" dirty="0" err="1" smtClean="0"/>
              <a:t>Study</a:t>
            </a:r>
            <a:r>
              <a:rPr lang="fr-FR" dirty="0" smtClean="0"/>
              <a:t> item </a:t>
            </a:r>
            <a:r>
              <a:rPr lang="fr-FR" dirty="0" err="1" smtClean="0"/>
              <a:t>FS_NR_NTN_solutions</a:t>
            </a:r>
            <a:endParaRPr lang="fr-FR" dirty="0" smtClean="0"/>
          </a:p>
          <a:p>
            <a:pPr lvl="1"/>
            <a:r>
              <a:rPr lang="fr-FR" b="1" dirty="0" err="1" smtClean="0"/>
              <a:t>Enhancements</a:t>
            </a:r>
            <a:r>
              <a:rPr lang="fr-FR" b="1" dirty="0" smtClean="0"/>
              <a:t> to </a:t>
            </a:r>
            <a:r>
              <a:rPr lang="fr-FR" b="1" dirty="0" err="1" smtClean="0"/>
              <a:t>improve</a:t>
            </a:r>
            <a:r>
              <a:rPr lang="fr-FR" b="1" dirty="0" smtClean="0"/>
              <a:t> performance/</a:t>
            </a:r>
            <a:r>
              <a:rPr lang="fr-FR" b="1" dirty="0" err="1" smtClean="0"/>
              <a:t>behaviour</a:t>
            </a:r>
            <a:r>
              <a:rPr lang="fr-FR" b="1" dirty="0" smtClean="0"/>
              <a:t> of NR in Non-</a:t>
            </a:r>
            <a:r>
              <a:rPr lang="fr-FR" b="1" dirty="0" err="1" smtClean="0"/>
              <a:t>Terrestrial</a:t>
            </a:r>
            <a:r>
              <a:rPr lang="fr-FR" b="1" dirty="0" smtClean="0"/>
              <a:t> networks </a:t>
            </a:r>
            <a:r>
              <a:rPr lang="fr-FR" b="1" dirty="0" err="1" smtClean="0"/>
              <a:t>context</a:t>
            </a:r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8686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Release 16/17 NTN standardisation activities in RAN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89BF3C2C-DE30-43A4-9672-BB087808FDDC}"/>
              </a:ext>
            </a:extLst>
          </p:cNvPr>
          <p:cNvSpPr/>
          <p:nvPr/>
        </p:nvSpPr>
        <p:spPr>
          <a:xfrm>
            <a:off x="6864430" y="2519090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2021 Q1</a:t>
            </a:r>
            <a:endParaRPr lang="en-GB" sz="9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9E54C7E0-DB7C-49EB-8B86-876A6BB7EA73}"/>
              </a:ext>
            </a:extLst>
          </p:cNvPr>
          <p:cNvSpPr/>
          <p:nvPr/>
        </p:nvSpPr>
        <p:spPr>
          <a:xfrm>
            <a:off x="1012089" y="2525440"/>
            <a:ext cx="784225" cy="26193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2019 Q2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EECB0FF3-EE16-4EDA-9195-7FB4C4056ED8}"/>
              </a:ext>
            </a:extLst>
          </p:cNvPr>
          <p:cNvSpPr/>
          <p:nvPr/>
        </p:nvSpPr>
        <p:spPr>
          <a:xfrm>
            <a:off x="1840764" y="2525440"/>
            <a:ext cx="784225" cy="26193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2019 Q3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04EABCEE-2F72-4A76-BBFB-5CCE8A66FAF0}"/>
              </a:ext>
            </a:extLst>
          </p:cNvPr>
          <p:cNvSpPr/>
          <p:nvPr/>
        </p:nvSpPr>
        <p:spPr>
          <a:xfrm>
            <a:off x="2671026" y="2519090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2019 Q4</a:t>
            </a:r>
          </a:p>
        </p:txBody>
      </p:sp>
      <p:sp>
        <p:nvSpPr>
          <p:cNvPr id="9" name="Rectangle: Rounded Corners 74">
            <a:extLst>
              <a:ext uri="{FF2B5EF4-FFF2-40B4-BE49-F238E27FC236}">
                <a16:creationId xmlns:a16="http://schemas.microsoft.com/office/drawing/2014/main" xmlns="" id="{1E609D3B-288E-4D41-AF93-B02F1BE92900}"/>
              </a:ext>
            </a:extLst>
          </p:cNvPr>
          <p:cNvSpPr/>
          <p:nvPr/>
        </p:nvSpPr>
        <p:spPr>
          <a:xfrm>
            <a:off x="1021614" y="3016778"/>
            <a:ext cx="2419350" cy="540000"/>
          </a:xfrm>
          <a:prstGeom prst="roundRect">
            <a:avLst/>
          </a:prstGeom>
          <a:solidFill>
            <a:srgbClr val="92D05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>
              <a:defRPr/>
            </a:pPr>
            <a:r>
              <a:rPr lang="en-US" sz="1100" kern="0" dirty="0" smtClean="0">
                <a:ea typeface="Nokia Pure Text Light" panose="020B0403020202020204" pitchFamily="34" charset="0"/>
                <a:cs typeface="Arial" panose="020B0604020202020204" pitchFamily="34" charset="0"/>
              </a:rPr>
              <a:t>RAN1/SI: NR non-terrestrial</a:t>
            </a:r>
            <a:endParaRPr lang="en-US" sz="1100" kern="0" dirty="0"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: Rounded Corners 74">
            <a:extLst>
              <a:ext uri="{FF2B5EF4-FFF2-40B4-BE49-F238E27FC236}">
                <a16:creationId xmlns:a16="http://schemas.microsoft.com/office/drawing/2014/main" xmlns="" id="{1E609D3B-288E-4D41-AF93-B02F1BE92900}"/>
              </a:ext>
            </a:extLst>
          </p:cNvPr>
          <p:cNvSpPr/>
          <p:nvPr/>
        </p:nvSpPr>
        <p:spPr>
          <a:xfrm>
            <a:off x="1021613" y="3689267"/>
            <a:ext cx="2433637" cy="540000"/>
          </a:xfrm>
          <a:prstGeom prst="roundRect">
            <a:avLst/>
          </a:prstGeom>
          <a:solidFill>
            <a:srgbClr val="92D05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>
              <a:defRPr/>
            </a:pPr>
            <a:r>
              <a:rPr lang="en-US" sz="1100" kern="0" dirty="0" smtClean="0">
                <a:ea typeface="Nokia Pure Text Light" panose="020B0403020202020204" pitchFamily="34" charset="0"/>
                <a:cs typeface="Arial" panose="020B0604020202020204" pitchFamily="34" charset="0"/>
              </a:rPr>
              <a:t>RAN2/SI: NR non-terrestrial</a:t>
            </a:r>
            <a:endParaRPr lang="en-US" sz="1100" kern="0" dirty="0"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: Rounded Corners 74">
            <a:extLst>
              <a:ext uri="{FF2B5EF4-FFF2-40B4-BE49-F238E27FC236}">
                <a16:creationId xmlns:a16="http://schemas.microsoft.com/office/drawing/2014/main" xmlns="" id="{1E609D3B-288E-4D41-AF93-B02F1BE92900}"/>
              </a:ext>
            </a:extLst>
          </p:cNvPr>
          <p:cNvSpPr/>
          <p:nvPr/>
        </p:nvSpPr>
        <p:spPr>
          <a:xfrm>
            <a:off x="1021613" y="4396699"/>
            <a:ext cx="866063" cy="540000"/>
          </a:xfrm>
          <a:prstGeom prst="roundRect">
            <a:avLst/>
          </a:prstGeom>
          <a:solidFill>
            <a:srgbClr val="92D05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>
              <a:defRPr/>
            </a:pPr>
            <a:r>
              <a:rPr lang="en-US" sz="1100" kern="0" dirty="0" smtClean="0">
                <a:ea typeface="Nokia Pure Text Light" panose="020B0403020202020204" pitchFamily="34" charset="0"/>
                <a:cs typeface="Arial" panose="020B0604020202020204" pitchFamily="34" charset="0"/>
              </a:rPr>
              <a:t>RAN3/SI: NR non-terrestrial</a:t>
            </a:r>
            <a:endParaRPr lang="en-US" sz="1100" kern="0" dirty="0"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456918" y="3106567"/>
            <a:ext cx="487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err="1" smtClean="0"/>
              <a:t>Phy</a:t>
            </a:r>
            <a:endParaRPr lang="fr-FR" sz="1200" dirty="0"/>
          </a:p>
          <a:p>
            <a:pPr algn="ctr"/>
            <a:r>
              <a:rPr lang="fr-FR" sz="1200" dirty="0" smtClean="0"/>
              <a:t>layer</a:t>
            </a:r>
            <a:endParaRPr lang="en-GB" sz="1200" dirty="0"/>
          </a:p>
        </p:txBody>
      </p:sp>
      <p:sp>
        <p:nvSpPr>
          <p:cNvPr id="13" name="ZoneTexte 12"/>
          <p:cNvSpPr txBox="1"/>
          <p:nvPr/>
        </p:nvSpPr>
        <p:spPr>
          <a:xfrm>
            <a:off x="398440" y="3728434"/>
            <a:ext cx="6046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smtClean="0"/>
              <a:t>Access</a:t>
            </a:r>
          </a:p>
          <a:p>
            <a:pPr algn="ctr"/>
            <a:r>
              <a:rPr lang="fr-FR" sz="1200" dirty="0" smtClean="0"/>
              <a:t>layer</a:t>
            </a:r>
            <a:endParaRPr lang="en-GB" sz="1200" dirty="0"/>
          </a:p>
        </p:txBody>
      </p:sp>
      <p:sp>
        <p:nvSpPr>
          <p:cNvPr id="14" name="ZoneTexte 13"/>
          <p:cNvSpPr txBox="1"/>
          <p:nvPr/>
        </p:nvSpPr>
        <p:spPr>
          <a:xfrm>
            <a:off x="61360" y="4475034"/>
            <a:ext cx="9417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smtClean="0"/>
              <a:t>RAN</a:t>
            </a:r>
          </a:p>
          <a:p>
            <a:pPr algn="ctr"/>
            <a:r>
              <a:rPr lang="fr-FR" sz="1200" dirty="0" smtClean="0"/>
              <a:t>architecture</a:t>
            </a:r>
            <a:endParaRPr lang="en-GB" sz="1200" dirty="0"/>
          </a:p>
        </p:txBody>
      </p:sp>
      <p:cxnSp>
        <p:nvCxnSpPr>
          <p:cNvPr id="15" name="Connecteur droit avec flèche 14"/>
          <p:cNvCxnSpPr/>
          <p:nvPr/>
        </p:nvCxnSpPr>
        <p:spPr>
          <a:xfrm>
            <a:off x="1012089" y="2209875"/>
            <a:ext cx="2428875" cy="0"/>
          </a:xfrm>
          <a:prstGeom prst="straightConnector1">
            <a:avLst/>
          </a:prstGeom>
          <a:ln w="5715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/>
          <p:cNvSpPr txBox="1"/>
          <p:nvPr/>
        </p:nvSpPr>
        <p:spPr>
          <a:xfrm>
            <a:off x="1304849" y="1849835"/>
            <a:ext cx="1192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Release 16</a:t>
            </a:r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89BF3C2C-DE30-43A4-9672-BB087808FDDC}"/>
              </a:ext>
            </a:extLst>
          </p:cNvPr>
          <p:cNvSpPr/>
          <p:nvPr/>
        </p:nvSpPr>
        <p:spPr>
          <a:xfrm>
            <a:off x="5189322" y="2517651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2020 Q3</a:t>
            </a:r>
            <a:endParaRPr lang="en-GB" sz="9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F578AB52-3A9B-42C8-AC27-99F1F84A6146}"/>
              </a:ext>
            </a:extLst>
          </p:cNvPr>
          <p:cNvSpPr/>
          <p:nvPr/>
        </p:nvSpPr>
        <p:spPr>
          <a:xfrm>
            <a:off x="6019584" y="2517651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2020 Q4</a:t>
            </a:r>
            <a:endParaRPr lang="en-GB" sz="9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89BF3C2C-DE30-43A4-9672-BB087808FDDC}"/>
              </a:ext>
            </a:extLst>
          </p:cNvPr>
          <p:cNvSpPr/>
          <p:nvPr/>
        </p:nvSpPr>
        <p:spPr>
          <a:xfrm>
            <a:off x="3491441" y="2517651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2020 Q1</a:t>
            </a:r>
            <a:endParaRPr lang="en-GB" sz="9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F578AB52-3A9B-42C8-AC27-99F1F84A6146}"/>
              </a:ext>
            </a:extLst>
          </p:cNvPr>
          <p:cNvSpPr/>
          <p:nvPr/>
        </p:nvSpPr>
        <p:spPr>
          <a:xfrm>
            <a:off x="4321703" y="2517651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2020 Q2</a:t>
            </a:r>
            <a:endParaRPr lang="en-GB" sz="9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Connecteur droit avec flèche 20"/>
          <p:cNvCxnSpPr/>
          <p:nvPr/>
        </p:nvCxnSpPr>
        <p:spPr>
          <a:xfrm>
            <a:off x="3491441" y="2209875"/>
            <a:ext cx="4983363" cy="0"/>
          </a:xfrm>
          <a:prstGeom prst="straightConnector1">
            <a:avLst/>
          </a:prstGeom>
          <a:ln w="5715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>
            <a:off x="4848800" y="1849835"/>
            <a:ext cx="1192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Release 17</a:t>
            </a:r>
            <a:endParaRPr lang="en-GB" dirty="0"/>
          </a:p>
        </p:txBody>
      </p:sp>
      <p:sp>
        <p:nvSpPr>
          <p:cNvPr id="23" name="Rectangle: Rounded Corners 74">
            <a:extLst>
              <a:ext uri="{FF2B5EF4-FFF2-40B4-BE49-F238E27FC236}">
                <a16:creationId xmlns:a16="http://schemas.microsoft.com/office/drawing/2014/main" xmlns="" id="{1E609D3B-288E-4D41-AF93-B02F1BE92900}"/>
              </a:ext>
            </a:extLst>
          </p:cNvPr>
          <p:cNvSpPr/>
          <p:nvPr/>
        </p:nvSpPr>
        <p:spPr>
          <a:xfrm>
            <a:off x="3491441" y="3013911"/>
            <a:ext cx="1614487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RAN1/WI: NR supports non-terrestrial (V1)</a:t>
            </a:r>
          </a:p>
        </p:txBody>
      </p:sp>
      <p:sp>
        <p:nvSpPr>
          <p:cNvPr id="24" name="Rectangle: Rounded Corners 74">
            <a:extLst>
              <a:ext uri="{FF2B5EF4-FFF2-40B4-BE49-F238E27FC236}">
                <a16:creationId xmlns:a16="http://schemas.microsoft.com/office/drawing/2014/main" xmlns="" id="{1E609D3B-288E-4D41-AF93-B02F1BE92900}"/>
              </a:ext>
            </a:extLst>
          </p:cNvPr>
          <p:cNvSpPr/>
          <p:nvPr/>
        </p:nvSpPr>
        <p:spPr>
          <a:xfrm>
            <a:off x="4331683" y="3689267"/>
            <a:ext cx="1612901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RAN2/WI: NR supports non-terrestrial (V1)</a:t>
            </a:r>
          </a:p>
        </p:txBody>
      </p:sp>
      <p:sp>
        <p:nvSpPr>
          <p:cNvPr id="25" name="Rectangle: Rounded Corners 74">
            <a:extLst>
              <a:ext uri="{FF2B5EF4-FFF2-40B4-BE49-F238E27FC236}">
                <a16:creationId xmlns:a16="http://schemas.microsoft.com/office/drawing/2014/main" xmlns="" id="{1E609D3B-288E-4D41-AF93-B02F1BE92900}"/>
              </a:ext>
            </a:extLst>
          </p:cNvPr>
          <p:cNvSpPr/>
          <p:nvPr/>
        </p:nvSpPr>
        <p:spPr>
          <a:xfrm>
            <a:off x="4343291" y="4310074"/>
            <a:ext cx="1572568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RAN3/WI: NR supports non-terrestrial (V1)</a:t>
            </a:r>
          </a:p>
        </p:txBody>
      </p:sp>
      <p:sp>
        <p:nvSpPr>
          <p:cNvPr id="26" name="Rectangle: Rounded Corners 74">
            <a:extLst>
              <a:ext uri="{FF2B5EF4-FFF2-40B4-BE49-F238E27FC236}">
                <a16:creationId xmlns:a16="http://schemas.microsoft.com/office/drawing/2014/main" xmlns="" id="{1E609D3B-288E-4D41-AF93-B02F1BE92900}"/>
              </a:ext>
            </a:extLst>
          </p:cNvPr>
          <p:cNvSpPr/>
          <p:nvPr/>
        </p:nvSpPr>
        <p:spPr>
          <a:xfrm>
            <a:off x="5210158" y="3013911"/>
            <a:ext cx="2438497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RAN1/WI: NR supports non-terrestrial (V2)</a:t>
            </a:r>
          </a:p>
        </p:txBody>
      </p:sp>
      <p:sp>
        <p:nvSpPr>
          <p:cNvPr id="27" name="Rectangle: Rounded Corners 74">
            <a:extLst>
              <a:ext uri="{FF2B5EF4-FFF2-40B4-BE49-F238E27FC236}">
                <a16:creationId xmlns:a16="http://schemas.microsoft.com/office/drawing/2014/main" xmlns="" id="{1E609D3B-288E-4D41-AF93-B02F1BE92900}"/>
              </a:ext>
            </a:extLst>
          </p:cNvPr>
          <p:cNvSpPr/>
          <p:nvPr/>
        </p:nvSpPr>
        <p:spPr>
          <a:xfrm>
            <a:off x="6019584" y="3689267"/>
            <a:ext cx="2455221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RAN2/WI: NR supports non-terrestrial (V2)</a:t>
            </a:r>
          </a:p>
        </p:txBody>
      </p:sp>
      <p:sp>
        <p:nvSpPr>
          <p:cNvPr id="28" name="Rectangle: Rounded Corners 74">
            <a:extLst>
              <a:ext uri="{FF2B5EF4-FFF2-40B4-BE49-F238E27FC236}">
                <a16:creationId xmlns:a16="http://schemas.microsoft.com/office/drawing/2014/main" xmlns="" id="{1E609D3B-288E-4D41-AF93-B02F1BE92900}"/>
              </a:ext>
            </a:extLst>
          </p:cNvPr>
          <p:cNvSpPr/>
          <p:nvPr/>
        </p:nvSpPr>
        <p:spPr>
          <a:xfrm>
            <a:off x="6019583" y="4310074"/>
            <a:ext cx="2455221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RAN3/WI: NR supports non-terrestrial (V2)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xmlns="" id="{89BF3C2C-DE30-43A4-9672-BB087808FDDC}"/>
              </a:ext>
            </a:extLst>
          </p:cNvPr>
          <p:cNvSpPr/>
          <p:nvPr/>
        </p:nvSpPr>
        <p:spPr>
          <a:xfrm>
            <a:off x="7690580" y="2527115"/>
            <a:ext cx="784225" cy="268288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algn="ctr" defTabSz="685783">
              <a:defRPr/>
            </a:pPr>
            <a:r>
              <a:rPr lang="en-GB" sz="900" kern="0" dirty="0" smtClea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Arial" panose="020B0604020202020204" pitchFamily="34" charset="0"/>
              </a:rPr>
              <a:t>2021 Q2</a:t>
            </a:r>
            <a:endParaRPr lang="en-GB" sz="900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: Rounded Corners 74">
            <a:extLst>
              <a:ext uri="{FF2B5EF4-FFF2-40B4-BE49-F238E27FC236}">
                <a16:creationId xmlns:a16="http://schemas.microsoft.com/office/drawing/2014/main" xmlns="" id="{1E609D3B-288E-4D41-AF93-B02F1BE92900}"/>
              </a:ext>
            </a:extLst>
          </p:cNvPr>
          <p:cNvSpPr/>
          <p:nvPr/>
        </p:nvSpPr>
        <p:spPr>
          <a:xfrm>
            <a:off x="4351316" y="4905224"/>
            <a:ext cx="1572568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 smtClean="0">
                <a:ea typeface="Nokia Pure Text Light" panose="020B0403020202020204" pitchFamily="34" charset="0"/>
                <a:cs typeface="Arial" panose="020B0604020202020204" pitchFamily="34" charset="0"/>
              </a:rPr>
              <a:t>RAN4/WI</a:t>
            </a:r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: NR supports non-terrestrial (V1)</a:t>
            </a:r>
          </a:p>
        </p:txBody>
      </p:sp>
      <p:sp>
        <p:nvSpPr>
          <p:cNvPr id="31" name="Rectangle: Rounded Corners 74">
            <a:extLst>
              <a:ext uri="{FF2B5EF4-FFF2-40B4-BE49-F238E27FC236}">
                <a16:creationId xmlns:a16="http://schemas.microsoft.com/office/drawing/2014/main" xmlns="" id="{1E609D3B-288E-4D41-AF93-B02F1BE92900}"/>
              </a:ext>
            </a:extLst>
          </p:cNvPr>
          <p:cNvSpPr/>
          <p:nvPr/>
        </p:nvSpPr>
        <p:spPr>
          <a:xfrm>
            <a:off x="6027608" y="4905224"/>
            <a:ext cx="2455221" cy="540000"/>
          </a:xfrm>
          <a:prstGeom prst="roundRect">
            <a:avLst/>
          </a:prstGeom>
          <a:solidFill>
            <a:srgbClr val="FFC000"/>
          </a:solidFill>
          <a:ln w="3175" cap="flat" cmpd="sng" algn="ctr">
            <a:noFill/>
            <a:prstDash val="solid"/>
          </a:ln>
          <a:effectLst/>
        </p:spPr>
        <p:txBody>
          <a:bodyPr lIns="54000" tIns="54000" rIns="54000" bIns="54000" anchor="ctr" anchorCtr="0"/>
          <a:lstStyle/>
          <a:p>
            <a:pPr algn="ctr" defTabSz="685783"/>
            <a:r>
              <a:rPr lang="en-US" sz="1100" kern="0" dirty="0" smtClean="0">
                <a:ea typeface="Nokia Pure Text Light" panose="020B0403020202020204" pitchFamily="34" charset="0"/>
                <a:cs typeface="Arial" panose="020B0604020202020204" pitchFamily="34" charset="0"/>
              </a:rPr>
              <a:t>RAN4/WI</a:t>
            </a:r>
            <a:r>
              <a:rPr lang="en-US" sz="1100" kern="0" dirty="0">
                <a:ea typeface="Nokia Pure Text Light" panose="020B0403020202020204" pitchFamily="34" charset="0"/>
                <a:cs typeface="Arial" panose="020B0604020202020204" pitchFamily="34" charset="0"/>
              </a:rPr>
              <a:t>: NR supports non-terrestrial (V2)</a:t>
            </a:r>
          </a:p>
        </p:txBody>
      </p:sp>
      <p:sp>
        <p:nvSpPr>
          <p:cNvPr id="32" name="ZoneTexte 31"/>
          <p:cNvSpPr txBox="1"/>
          <p:nvPr/>
        </p:nvSpPr>
        <p:spPr>
          <a:xfrm>
            <a:off x="3039254" y="4983559"/>
            <a:ext cx="989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 smtClean="0"/>
              <a:t>RAN</a:t>
            </a:r>
          </a:p>
          <a:p>
            <a:pPr algn="ctr"/>
            <a:r>
              <a:rPr lang="fr-FR" sz="1200" dirty="0" smtClean="0"/>
              <a:t>Performance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283259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END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9B53B-FDEF-42F5-B391-2F0ED1C8B998}" type="slidenum">
              <a:rPr lang="en-GB" smtClean="0"/>
              <a:pPr/>
              <a:t>5</a:t>
            </a:fld>
            <a:r>
              <a:rPr lang="en-GB" smtClean="0"/>
              <a:t>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717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</Words>
  <Application>Microsoft Office PowerPoint</Application>
  <PresentationFormat>Affichage à l'écran (4:3)</PresentationFormat>
  <Paragraphs>56</Paragraphs>
  <Slides>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Thème Office</vt:lpstr>
      <vt:lpstr>Title: « Preliminary views on NTN activities in Rel-17 » Document type: discussion For: Information Agenda item: 15 Sources: Thales, Intelsat, HNS</vt:lpstr>
      <vt:lpstr>On going Rel 16 NTN standardisation activity</vt:lpstr>
      <vt:lpstr>Rel 17 NTN standardisation activity planning</vt:lpstr>
      <vt:lpstr>Release 16/17 NTN standardisation activities in RAN</vt:lpstr>
      <vt:lpstr>END</vt:lpstr>
    </vt:vector>
  </TitlesOfParts>
  <Company>Thales SPACE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Nicolas</dc:creator>
  <cp:lastModifiedBy>Nicolas</cp:lastModifiedBy>
  <cp:revision>128</cp:revision>
  <dcterms:created xsi:type="dcterms:W3CDTF">2018-01-02T10:47:44Z</dcterms:created>
  <dcterms:modified xsi:type="dcterms:W3CDTF">2019-03-11T07:50:57Z</dcterms:modified>
</cp:coreProperties>
</file>