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477" r:id="rId2"/>
    <p:sldId id="1069" r:id="rId3"/>
    <p:sldId id="1071" r:id="rId4"/>
    <p:sldId id="1072" r:id="rId5"/>
    <p:sldId id="1070" r:id="rId6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23A2"/>
    <a:srgbClr val="FF3300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10" autoAdjust="0"/>
  </p:normalViewPr>
  <p:slideViewPr>
    <p:cSldViewPr>
      <p:cViewPr varScale="1">
        <p:scale>
          <a:sx n="102" d="100"/>
          <a:sy n="102" d="100"/>
        </p:scale>
        <p:origin x="150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32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2754" y="6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23666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78310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91" y="6452766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</a:rPr>
              <a:t>© 3GPP 2018 </a:t>
            </a:r>
            <a:r>
              <a:rPr lang="en-GB" altLang="en-US" sz="1200" b="1" dirty="0" smtClean="0">
                <a:solidFill>
                  <a:schemeClr val="bg1"/>
                </a:solidFill>
              </a:rPr>
              <a:t>RP‑182874</a:t>
            </a:r>
            <a:endParaRPr lang="en-US" altLang="en-US" sz="1200" b="1" dirty="0" smtClean="0">
              <a:solidFill>
                <a:schemeClr val="bg1"/>
              </a:solidFill>
            </a:endParaRP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Excel_Worksheet1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Excel_Worksheet2.xlsx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86263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endParaRPr lang="en-GB" altLang="en-US" dirty="0" smtClean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539552" y="2459038"/>
            <a:ext cx="770485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Revised RAN2 TU allocation at </a:t>
            </a:r>
            <a:r>
              <a:rPr lang="en-US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RAN#82 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95536" y="274638"/>
            <a:ext cx="619268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RAN#82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Sorrento, Italy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December 2018</a:t>
            </a:r>
          </a:p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RP‑182874 </a:t>
            </a:r>
            <a:endParaRPr lang="en-US" altLang="en-US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195376" y="4187162"/>
            <a:ext cx="3816784" cy="366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US" sz="1600" dirty="0"/>
              <a:t>RAN2 chairman (</a:t>
            </a:r>
            <a:r>
              <a:rPr lang="en-US" sz="1600" dirty="0" smtClean="0"/>
              <a:t>Intel)</a:t>
            </a:r>
            <a:endParaRPr lang="en-GB" altLang="en-US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For information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List of known SA2/SA3 items that might result in impact to RAN2 work and for which there is no associated RAN work items.</a:t>
            </a:r>
          </a:p>
          <a:p>
            <a:pPr lvl="1"/>
            <a:r>
              <a:rPr lang="en-GB" dirty="0"/>
              <a:t>SA2 study items for R16 including</a:t>
            </a:r>
          </a:p>
          <a:p>
            <a:pPr lvl="2"/>
            <a:r>
              <a:rPr lang="en-GB" dirty="0"/>
              <a:t>FS_PARLOS_SA2 - Restricted Local Operator Services by Unauthenticated </a:t>
            </a:r>
            <a:r>
              <a:rPr lang="en-GB" dirty="0" smtClean="0"/>
              <a:t>UEs (LTE impact only)</a:t>
            </a:r>
            <a:endParaRPr lang="en-GB" dirty="0"/>
          </a:p>
          <a:p>
            <a:pPr lvl="2"/>
            <a:r>
              <a:rPr lang="en-GB" dirty="0" err="1" smtClean="0"/>
              <a:t>FS_Vertical_LAN</a:t>
            </a:r>
            <a:r>
              <a:rPr lang="en-GB" dirty="0" smtClean="0"/>
              <a:t> </a:t>
            </a:r>
            <a:r>
              <a:rPr lang="en-GB" dirty="0"/>
              <a:t>- support non-public networks (</a:t>
            </a:r>
            <a:r>
              <a:rPr lang="en-GB" dirty="0" smtClean="0"/>
              <a:t>maybe </a:t>
            </a:r>
            <a:r>
              <a:rPr lang="en-GB" dirty="0"/>
              <a:t>could fit </a:t>
            </a:r>
            <a:r>
              <a:rPr lang="en-GB" dirty="0" smtClean="0"/>
              <a:t>in scope of RAN2 </a:t>
            </a:r>
            <a:r>
              <a:rPr lang="en-GB" dirty="0"/>
              <a:t>I-IoT </a:t>
            </a:r>
            <a:r>
              <a:rPr lang="en-GB" dirty="0" smtClean="0"/>
              <a:t>SI/WI)</a:t>
            </a:r>
            <a:endParaRPr lang="en-GB" dirty="0"/>
          </a:p>
          <a:p>
            <a:pPr lvl="1"/>
            <a:r>
              <a:rPr lang="en-GB" dirty="0" smtClean="0"/>
              <a:t>SA3 study items for R16 including</a:t>
            </a:r>
          </a:p>
          <a:p>
            <a:pPr lvl="2"/>
            <a:r>
              <a:rPr lang="en-GB" dirty="0" smtClean="0"/>
              <a:t>FS_256_Algo – 256 bit algorithm</a:t>
            </a:r>
          </a:p>
          <a:p>
            <a:pPr lvl="2"/>
            <a:r>
              <a:rPr lang="en-GB" dirty="0" err="1"/>
              <a:t>FS_eNS_SEC</a:t>
            </a:r>
            <a:r>
              <a:rPr lang="en-GB" dirty="0"/>
              <a:t> </a:t>
            </a:r>
            <a:r>
              <a:rPr lang="en-GB" dirty="0" smtClean="0"/>
              <a:t> - security enhancement </a:t>
            </a:r>
            <a:r>
              <a:rPr lang="en-GB" dirty="0"/>
              <a:t>of </a:t>
            </a:r>
            <a:r>
              <a:rPr lang="en-GB" dirty="0" smtClean="0"/>
              <a:t>network </a:t>
            </a:r>
            <a:r>
              <a:rPr lang="en-GB" dirty="0"/>
              <a:t>s</a:t>
            </a:r>
            <a:r>
              <a:rPr lang="en-GB" dirty="0" smtClean="0"/>
              <a:t>licing</a:t>
            </a:r>
          </a:p>
          <a:p>
            <a:pPr lvl="2"/>
            <a:r>
              <a:rPr lang="en-GB" dirty="0" smtClean="0"/>
              <a:t>FS_5GFBS - security enhancement against false </a:t>
            </a:r>
            <a:r>
              <a:rPr lang="en-GB" dirty="0"/>
              <a:t>base </a:t>
            </a:r>
            <a:r>
              <a:rPr lang="en-GB" dirty="0" smtClean="0"/>
              <a:t>stations</a:t>
            </a:r>
          </a:p>
          <a:p>
            <a:r>
              <a:rPr lang="en-GB" dirty="0" smtClean="0"/>
              <a:t>Not guaranteed to be an exhaustive list</a:t>
            </a:r>
          </a:p>
          <a:p>
            <a:r>
              <a:rPr lang="en-GB" dirty="0"/>
              <a:t>The reserved TUs would be used for discussion of these items.</a:t>
            </a:r>
          </a:p>
          <a:p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pPr lvl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075042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TUs</a:t>
            </a:r>
            <a:endParaRPr lang="en-GB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3298824"/>
              </p:ext>
            </p:extLst>
          </p:nvPr>
        </p:nvGraphicFramePr>
        <p:xfrm>
          <a:off x="2195736" y="116632"/>
          <a:ext cx="4753074" cy="6201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Worksheet" r:id="rId4" imgW="5791002" imgH="7553512" progId="Excel.Sheet.12">
                  <p:embed/>
                </p:oleObj>
              </mc:Choice>
              <mc:Fallback>
                <p:oleObj name="Worksheet" r:id="rId4" imgW="5791002" imgH="755351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95736" y="116632"/>
                        <a:ext cx="4753074" cy="6201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5568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NR+LTE</a:t>
            </a:r>
            <a:br>
              <a:rPr lang="en-GB" dirty="0" smtClean="0"/>
            </a:br>
            <a:r>
              <a:rPr lang="en-GB" dirty="0" smtClean="0"/>
              <a:t>TUs</a:t>
            </a:r>
            <a:endParaRPr lang="en-GB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5227754"/>
              </p:ext>
            </p:extLst>
          </p:nvPr>
        </p:nvGraphicFramePr>
        <p:xfrm>
          <a:off x="827584" y="1628800"/>
          <a:ext cx="7776864" cy="4106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Worksheet" r:id="rId4" imgW="5791002" imgH="3057558" progId="Excel.Sheet.12">
                  <p:embed/>
                </p:oleObj>
              </mc:Choice>
              <mc:Fallback>
                <p:oleObj name="Worksheet" r:id="rId4" imgW="5791002" imgH="305755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7584" y="1628800"/>
                        <a:ext cx="7776864" cy="4106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3235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Proposals for agreement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Q1 and Q2, the priority in the RAN2 main </a:t>
            </a:r>
            <a:r>
              <a:rPr lang="en-US" dirty="0"/>
              <a:t>room is NR R15 corrections and </a:t>
            </a:r>
            <a:r>
              <a:rPr lang="en-US" dirty="0" smtClean="0"/>
              <a:t>NR R15 Late Drop completion, before discussion of any R16 items</a:t>
            </a:r>
          </a:p>
          <a:p>
            <a:pPr lvl="1"/>
            <a:r>
              <a:rPr lang="en-US" dirty="0" smtClean="0"/>
              <a:t>As a consequence, this may </a:t>
            </a:r>
            <a:r>
              <a:rPr lang="en-US" dirty="0"/>
              <a:t>result in </a:t>
            </a:r>
            <a:r>
              <a:rPr lang="en-US" dirty="0" smtClean="0"/>
              <a:t>NR R15 (corrections and later drop) consuming more TUs that shown in the spreadsheet.	</a:t>
            </a:r>
          </a:p>
          <a:p>
            <a:r>
              <a:rPr lang="en-GB" dirty="0" smtClean="0"/>
              <a:t>Agree </a:t>
            </a:r>
            <a:r>
              <a:rPr lang="en-GB" dirty="0"/>
              <a:t>the revised RAN2 TU allocations as shown on the previous </a:t>
            </a:r>
            <a:r>
              <a:rPr lang="en-GB" dirty="0" smtClean="0"/>
              <a:t>slides</a:t>
            </a:r>
          </a:p>
          <a:p>
            <a:r>
              <a:rPr lang="en-US" dirty="0"/>
              <a:t>MIMO WI (RAN1)</a:t>
            </a:r>
          </a:p>
          <a:p>
            <a:pPr lvl="1"/>
            <a:r>
              <a:rPr lang="en-US" dirty="0"/>
              <a:t>RAN1 can still initiate LS to RAN2 even without RAN2 TU allocations until Aug 2019</a:t>
            </a:r>
          </a:p>
          <a:p>
            <a:pPr lvl="1"/>
            <a:r>
              <a:rPr lang="en-US" dirty="0"/>
              <a:t>RAN2 TU allocation early in 2019 can be revisited in March if early feedback from RAN2 is found to be necessary for RAN1 progress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TUs for other items requiring RAN2 time but identified after the discussion at RAN#82 will be considered at RAN#83, including at least:</a:t>
            </a:r>
          </a:p>
          <a:p>
            <a:pPr lvl="1"/>
            <a:r>
              <a:rPr lang="en-GB" dirty="0"/>
              <a:t>RAN1 WI: </a:t>
            </a:r>
            <a:r>
              <a:rPr lang="en-GB" dirty="0" smtClean="0"/>
              <a:t>NR_CLI_RIM (RAN1 led)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776151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116870</TotalTime>
  <Words>183</Words>
  <Application>Microsoft Office PowerPoint</Application>
  <PresentationFormat>On-screen Show (4:3)</PresentationFormat>
  <Paragraphs>31</Paragraphs>
  <Slides>5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Times New Roman</vt:lpstr>
      <vt:lpstr>3gpp</vt:lpstr>
      <vt:lpstr>Worksheet</vt:lpstr>
      <vt:lpstr>  </vt:lpstr>
      <vt:lpstr>For information</vt:lpstr>
      <vt:lpstr>NR TUs</vt:lpstr>
      <vt:lpstr>NR+LTE TUs</vt:lpstr>
      <vt:lpstr>Proposals for agreement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RAN2, CTPClassification=CTP_IC:VisualMarkings=, CTPClassification=CTP_IC</cp:keywords>
  <cp:lastModifiedBy>RB</cp:lastModifiedBy>
  <cp:revision>5028</cp:revision>
  <dcterms:created xsi:type="dcterms:W3CDTF">2009-11-27T05:15:11Z</dcterms:created>
  <dcterms:modified xsi:type="dcterms:W3CDTF">2018-12-13T09:48:59Z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  <property fmtid="{D5CDD505-2E9C-101B-9397-08002B2CF9AE}" pid="4" name="TitusGUID">
    <vt:lpwstr>66225431-bee5-4f0d-8548-3991b90141cd</vt:lpwstr>
  </property>
  <property fmtid="{D5CDD505-2E9C-101B-9397-08002B2CF9AE}" pid="5" name="CTP_BU">
    <vt:lpwstr>NEXT GEN &amp; STANDARDS GROUP</vt:lpwstr>
  </property>
  <property fmtid="{D5CDD505-2E9C-101B-9397-08002B2CF9AE}" pid="6" name="CTP_TimeStamp">
    <vt:lpwstr>2018-12-13 09:48:59Z</vt:lpwstr>
  </property>
  <property fmtid="{D5CDD505-2E9C-101B-9397-08002B2CF9AE}" pid="7" name="CTPClassification">
    <vt:lpwstr>CTP_IC</vt:lpwstr>
  </property>
</Properties>
</file>