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</p:sldMasterIdLst>
  <p:notesMasterIdLst>
    <p:notesMasterId r:id="rId8"/>
  </p:notesMasterIdLst>
  <p:sldIdLst>
    <p:sldId id="267" r:id="rId2"/>
    <p:sldId id="304" r:id="rId3"/>
    <p:sldId id="310" r:id="rId4"/>
    <p:sldId id="307" r:id="rId5"/>
    <p:sldId id="309" r:id="rId6"/>
    <p:sldId id="298" r:id="rId7"/>
  </p:sldIdLst>
  <p:sldSz cx="9144000" cy="5143500" type="screen16x9"/>
  <p:notesSz cx="6858000" cy="9947275"/>
  <p:defaultTextStyle>
    <a:defPPr>
      <a:defRPr lang="en-US"/>
    </a:defPPr>
    <a:lvl1pPr marL="0" algn="l" defTabSz="45698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56980" algn="l" defTabSz="45698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913960" algn="l" defTabSz="45698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370940" algn="l" defTabSz="45698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827921" algn="l" defTabSz="45698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284901" algn="l" defTabSz="45698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741881" algn="l" defTabSz="45698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198861" algn="l" defTabSz="45698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655841" algn="l" defTabSz="45698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5692" userDrawn="1">
          <p15:clr>
            <a:srgbClr val="A4A3A4"/>
          </p15:clr>
        </p15:guide>
        <p15:guide id="3" orient="horz" pos="1701" userDrawn="1">
          <p15:clr>
            <a:srgbClr val="A4A3A4"/>
          </p15:clr>
        </p15:guide>
        <p15:guide id="4" orient="horz" pos="590" userDrawn="1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orient="horz" pos="562">
          <p15:clr>
            <a:srgbClr val="A4A3A4"/>
          </p15:clr>
        </p15:guide>
        <p15:guide id="7" pos="289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597"/>
    <a:srgbClr val="6600FF"/>
    <a:srgbClr val="006488"/>
    <a:srgbClr val="203864"/>
    <a:srgbClr val="000F21"/>
    <a:srgbClr val="0E2B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59" autoAdjust="0"/>
    <p:restoredTop sz="86372" autoAdjust="0"/>
  </p:normalViewPr>
  <p:slideViewPr>
    <p:cSldViewPr snapToGrid="0" showGuides="1">
      <p:cViewPr>
        <p:scale>
          <a:sx n="104" d="100"/>
          <a:sy n="104" d="100"/>
        </p:scale>
        <p:origin x="-1032" y="216"/>
      </p:cViewPr>
      <p:guideLst>
        <p:guide orient="horz" pos="1701"/>
        <p:guide orient="horz" pos="590"/>
        <p:guide orient="horz" pos="1620"/>
        <p:guide orient="horz" pos="562"/>
        <p:guide pos="5692"/>
        <p:guide pos="28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CED7F-AC5A-4AD5-869A-E748F725DADC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B6A373-793E-4E21-927A-67A0D7C207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947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9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980" algn="l" defTabSz="9139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960" algn="l" defTabSz="9139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940" algn="l" defTabSz="9139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921" algn="l" defTabSz="9139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901" algn="l" defTabSz="9139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881" algn="l" defTabSz="9139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861" algn="l" defTabSz="9139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841" algn="l" defTabSz="9139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44500" y="1243013"/>
            <a:ext cx="5969000" cy="33575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6A373-793E-4E21-927A-67A0D7C2074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500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580CC0C-A63E-4F64-99DB-BBB3CE4179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2698" y="842131"/>
            <a:ext cx="6858604" cy="1790096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A3747A3B-4A5C-436F-A862-749FEE910C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2698" y="2701775"/>
            <a:ext cx="6858604" cy="124127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53397BB-3817-4706-9F52-F66874BCAA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9008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931049E-7D96-4BDD-BD88-416716BBB5C4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BBA7199-27BC-493D-A406-4DF1ADE39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16" y="4767037"/>
            <a:ext cx="3086171" cy="2736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B40A8A-1D4B-46A3-8BBD-8168BB429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814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0669CEF-D4AE-4375-868D-5825A0599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086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F94E776-D8B3-4E41-A9AB-81ADEA8C9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008" y="273656"/>
            <a:ext cx="7885984" cy="99483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C3C24A1-E1AD-4E60-8927-2A3DAB4A6C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9008" y="1369786"/>
            <a:ext cx="7885984" cy="326269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EB49240-E416-41DC-B1EB-E5C44B53D3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9008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931049E-7D96-4BDD-BD88-416716BBB5C4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416B811-E875-4E96-A6E6-5E533FF90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16" y="4767037"/>
            <a:ext cx="3086171" cy="2736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1C3104B-742F-4E5E-A73B-A717CC664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814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0669CEF-D4AE-4375-868D-5825A0599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468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F70B7EB8-D5CA-4798-A4CB-FC64F07842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4101" y="273656"/>
            <a:ext cx="1970891" cy="435882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5405CB17-9014-4EFA-BAAD-EB7AE29D5E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9009" y="273656"/>
            <a:ext cx="5837677" cy="43588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B5E5733-35C4-4163-9E1A-384E0A920D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9008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931049E-7D96-4BDD-BD88-416716BBB5C4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F28BD6C-796B-4C14-A06B-E648D78A6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16" y="4767037"/>
            <a:ext cx="3086171" cy="2736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FBD508B-6C9F-4EBA-B111-BFB7C5327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814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0669CEF-D4AE-4375-868D-5825A0599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581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0938298-3A29-4441-BA64-696DA9636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008" y="273656"/>
            <a:ext cx="7885984" cy="99483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017375D-AEA9-48B0-B642-1CDFFF4FFD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008" y="1369786"/>
            <a:ext cx="7885984" cy="32626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B7E9479-EAE2-459E-B148-C26DCBC254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9008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931049E-7D96-4BDD-BD88-416716BBB5C4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C8C3D02-D070-4C0F-B546-4E516AB7F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16" y="4767037"/>
            <a:ext cx="3086171" cy="2736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65508F0-644C-4046-A43B-CCABD503C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814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0669CEF-D4AE-4375-868D-5825A0599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309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19CC46-E663-4E57-A461-EDBD2254A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170" y="1282096"/>
            <a:ext cx="7886791" cy="2139346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CF9E4EA-AF6A-41FD-83CB-92BD7632CC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4170" y="3442607"/>
            <a:ext cx="7886791" cy="11248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A5DD21B-F431-4405-9F2A-59511CA319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9008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931049E-7D96-4BDD-BD88-416716BBB5C4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32A9ED4-9D89-427B-9F06-C5404967B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16" y="4767037"/>
            <a:ext cx="3086171" cy="2736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6EFA721-1F7C-40E8-AE34-C3BDB690D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814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0669CEF-D4AE-4375-868D-5825A0599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772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3377C0F-C4A7-4D53-8287-1F8CE312E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008" y="273656"/>
            <a:ext cx="7885984" cy="99483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D876672-A353-4121-AAC3-4291A354A7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9008" y="1369786"/>
            <a:ext cx="3903881" cy="32626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B71B1C94-5C17-4E59-B810-C9C51EEB68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10306" y="1369786"/>
            <a:ext cx="3904687" cy="32626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16260EE6-6576-4C0B-A845-A5D1B5C6FE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9008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931049E-7D96-4BDD-BD88-416716BBB5C4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D52E0E1-2224-4C78-9E24-DC4FACE5D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16" y="4767037"/>
            <a:ext cx="3086171" cy="2736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B7D9A03-118A-4530-B30F-038B44195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814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0669CEF-D4AE-4375-868D-5825A0599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24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C2C8CDF-12FB-42D0-9E1B-8FD8CA387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14" y="273656"/>
            <a:ext cx="7886791" cy="99483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39CB1D9-51AF-48E8-8FA9-DB4CE8982A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15" y="1260929"/>
            <a:ext cx="3868398" cy="61837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4576B187-8DC0-4320-816F-A6E74D913D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15" y="1879299"/>
            <a:ext cx="3868398" cy="27622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28C8B463-D0B2-46E5-9B2A-95BF628B16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8853" y="1260929"/>
            <a:ext cx="3887753" cy="61837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156BC2DB-4E30-47F5-828A-6FD2D0F5D2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8853" y="1879299"/>
            <a:ext cx="3887753" cy="27622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83F4BB66-4CA4-428C-8B6B-65CB91A519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9008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931049E-7D96-4BDD-BD88-416716BBB5C4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4C6895D4-BFFD-420E-BB2F-03C342C65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16" y="4767037"/>
            <a:ext cx="3086171" cy="2736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A8BC81C0-DFE0-40CC-8AA1-B0824A1A7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814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0669CEF-D4AE-4375-868D-5825A0599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97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612694B-2264-4807-A0EA-88F64E89E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008" y="273656"/>
            <a:ext cx="7885984" cy="99483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1AAEFE22-D8DB-4B58-B86C-79772561AF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9008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931049E-7D96-4BDD-BD88-416716BBB5C4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E276A5C8-6A2B-457F-8B8A-5D132DEAE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16" y="4767037"/>
            <a:ext cx="3086171" cy="2736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4BA5034A-D0D1-4715-BCD0-AD12611CC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814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0669CEF-D4AE-4375-868D-5825A0599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221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98C33EEB-FB45-4809-81AA-2A2ACEB8D1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9008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931049E-7D96-4BDD-BD88-416716BBB5C4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EBFD9E7-8A2C-494C-B231-B3F457BDA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16" y="4767037"/>
            <a:ext cx="3086171" cy="2736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81F087A-EB71-44C4-916E-92CA1BF67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814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0669CEF-D4AE-4375-868D-5825A0599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943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0C7362E-1453-4209-8680-7C8DA4AB4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16" y="343204"/>
            <a:ext cx="2949079" cy="1200452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EDE75CF4-E702-4DED-BFCC-9B085E7E9D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53" y="740833"/>
            <a:ext cx="4628853" cy="365427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8A9B303-7340-436B-B6EF-B7BC13508E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16" y="1543656"/>
            <a:ext cx="2949079" cy="2857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BC92C0E-ACCA-4A46-A01F-DE03F99D31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9008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931049E-7D96-4BDD-BD88-416716BBB5C4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35B3B14B-3D8C-434D-8830-CA8E04749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16" y="4767037"/>
            <a:ext cx="3086171" cy="2736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9E161388-1EF4-4FBD-BFD7-B00B27CCF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814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0669CEF-D4AE-4375-868D-5825A0599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388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05785E3-205B-4B9C-A763-54189F28C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16" y="343204"/>
            <a:ext cx="2949079" cy="1200452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045E1676-6107-476A-9DAB-62F6F71F57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53" y="740833"/>
            <a:ext cx="4628853" cy="3654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1CED5E68-FF56-46D5-9F0A-AF9326EF79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16" y="1543656"/>
            <a:ext cx="2949079" cy="2857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AAC85F4A-25A4-46F1-B5F6-5F9E8B2CEE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9008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931049E-7D96-4BDD-BD88-416716BBB5C4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86EDDA9-093F-4F91-BA32-E879FF4FF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16" y="4767037"/>
            <a:ext cx="3086171" cy="2736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E81841B-841C-4187-89C3-253DE82C7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814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0669CEF-D4AE-4375-868D-5825A0599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229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0E2B50"/>
            </a:gs>
            <a:gs pos="100000">
              <a:srgbClr val="000F2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377B6A81-B65F-4F8E-BD7F-715072E57C1C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039">
            <a:off x="5913122" y="4267830"/>
            <a:ext cx="4571832" cy="171428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D96EA98-8A4C-4F50-BEFB-863F8064C846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89941">
            <a:off x="-1311305" y="-749733"/>
            <a:ext cx="4571832" cy="1714286"/>
          </a:xfrm>
          <a:prstGeom prst="rect">
            <a:avLst/>
          </a:prstGeom>
        </p:spPr>
      </p:pic>
      <p:pic>
        <p:nvPicPr>
          <p:cNvPr id="7" name="图片 6" descr="电信logo-01.png">
            <a:extLst>
              <a:ext uri="{FF2B5EF4-FFF2-40B4-BE49-F238E27FC236}">
                <a16:creationId xmlns="" xmlns:a16="http://schemas.microsoft.com/office/drawing/2014/main" id="{5EF1F516-22D7-4EFF-A9B8-CE5454DDC8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30" b="38518"/>
          <a:stretch/>
        </p:blipFill>
        <p:spPr>
          <a:xfrm>
            <a:off x="7587594" y="4595462"/>
            <a:ext cx="1836995" cy="54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042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DDD016B-2A30-477C-A655-26349C7C89A1}"/>
              </a:ext>
            </a:extLst>
          </p:cNvPr>
          <p:cNvSpPr txBox="1"/>
          <p:nvPr/>
        </p:nvSpPr>
        <p:spPr>
          <a:xfrm>
            <a:off x="1235688" y="1454842"/>
            <a:ext cx="5943168" cy="1457090"/>
          </a:xfrm>
          <a:prstGeom prst="rect">
            <a:avLst/>
          </a:prstGeom>
          <a:noFill/>
        </p:spPr>
        <p:txBody>
          <a:bodyPr wrap="square" lIns="91399" tIns="45700" rIns="91399" bIns="45700" rtlCol="0">
            <a:spAutoFit/>
          </a:bodyPr>
          <a:lstStyle/>
          <a:p>
            <a:pPr algn="ctr" defTabSz="1605015">
              <a:lnSpc>
                <a:spcPct val="200000"/>
              </a:lnSpc>
            </a:pPr>
            <a:r>
              <a:rPr lang="en-US" altLang="zh-CN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Motivation for Study on Enhancement for Disaggregated </a:t>
            </a:r>
            <a:r>
              <a:rPr lang="en-US" altLang="zh-CN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Architecture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F8C65A3-4E68-4D26-A5A2-E6560D1FBD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8"/>
          <a:stretch/>
        </p:blipFill>
        <p:spPr>
          <a:xfrm rot="11428411">
            <a:off x="-519768" y="-1551785"/>
            <a:ext cx="6586071" cy="364603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CEF4BEE-2D98-4AEB-A529-6F81F8E4CB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8"/>
          <a:stretch/>
        </p:blipFill>
        <p:spPr>
          <a:xfrm rot="11433233" flipH="1" flipV="1">
            <a:off x="3049793" y="3091304"/>
            <a:ext cx="6586071" cy="3646033"/>
          </a:xfrm>
          <a:prstGeom prst="rect">
            <a:avLst/>
          </a:prstGeom>
        </p:spPr>
      </p:pic>
      <p:pic>
        <p:nvPicPr>
          <p:cNvPr id="6" name="图片 5" descr="电信logo-01.png">
            <a:extLst>
              <a:ext uri="{FF2B5EF4-FFF2-40B4-BE49-F238E27FC236}">
                <a16:creationId xmlns="" xmlns:a16="http://schemas.microsoft.com/office/drawing/2014/main" id="{5EF1F516-22D7-4EFF-A9B8-CE5454DDC84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30" b="38518"/>
          <a:stretch/>
        </p:blipFill>
        <p:spPr>
          <a:xfrm>
            <a:off x="7094103" y="0"/>
            <a:ext cx="2238604" cy="61994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0437"/>
            <a:ext cx="7541342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3GPP TSG RAN Meeting #82 </a:t>
            </a:r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								          RP-182777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Sorrento, Italy, 10-13 Dec, </a:t>
            </a:r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2018</a:t>
            </a:r>
          </a:p>
          <a:p>
            <a:pPr hangingPunct="0">
              <a:spcAft>
                <a:spcPts val="900"/>
              </a:spcAft>
            </a:pPr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Agenda </a:t>
            </a:r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Item:	</a:t>
            </a:r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9.1.3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Document for:	Discussion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38633" y="3637526"/>
            <a:ext cx="50255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altLang="zh-CN" sz="16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Source: China Telecom, </a:t>
            </a:r>
            <a:r>
              <a:rPr lang="it-IT" altLang="zh-CN" sz="1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CATT , China Unicom,Dish</a:t>
            </a:r>
            <a:endParaRPr lang="it-IT" altLang="zh-CN" sz="16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84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628552" y="18569"/>
            <a:ext cx="7885984" cy="5594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2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Background</a:t>
            </a:r>
            <a:endParaRPr lang="zh-CN" altLang="en-US" sz="3200" b="1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0" y="496753"/>
            <a:ext cx="9032240" cy="44206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NR system, the disaggregated deployment has been introduced for 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 In this deployment, 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node is further split into two entities, namely 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-DU (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Distributed Unit) and 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-CU (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Central Unit). Furthermore, the benefits and scenarios for a separation of CP and UP functions have also been identified in Rel-15. </a:t>
            </a:r>
            <a:r>
              <a:rPr lang="en-US" altLang="zh-CN" sz="16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 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order to provides the possibility of optimizing the location of different RAN functions based on the scenario and desired performance, the CU entity is further split into two entities, namely 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-CU-CP (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Central Unit control plane) and 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-CU-UP (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Central Unit user plane). </a:t>
            </a:r>
            <a:endParaRPr lang="en-US" altLang="zh-CN" sz="1600" dirty="0" smtClean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Based on the current standardization progress and new requirements in future NSA/SA network deployment, the enhancement for disaggregated 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architecture should be studied in Rel-16 as follows</a:t>
            </a:r>
            <a:r>
              <a:rPr lang="en-US" altLang="zh-CN" sz="16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User plane enhancement to achieve efficient data </a:t>
            </a:r>
            <a:r>
              <a:rPr lang="en-US" altLang="zh-CN" sz="16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transmission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Multiple CU-UP connectivity with different security domain connected</a:t>
            </a:r>
          </a:p>
        </p:txBody>
      </p:sp>
    </p:spTree>
    <p:extLst>
      <p:ext uri="{BB962C8B-B14F-4D97-AF65-F5344CB8AC3E}">
        <p14:creationId xmlns:p14="http://schemas.microsoft.com/office/powerpoint/2010/main" val="290576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" y="68096"/>
            <a:ext cx="8485632" cy="366423"/>
          </a:xfrm>
        </p:spPr>
        <p:txBody>
          <a:bodyPr/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US" altLang="zh-CN" sz="2400" b="1" kern="12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UP Enhancement </a:t>
            </a:r>
            <a:r>
              <a:rPr lang="en-US" altLang="zh-CN" sz="2400" b="1" kern="12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to </a:t>
            </a:r>
            <a:r>
              <a:rPr lang="en-US" altLang="zh-CN" sz="2400" b="1" kern="12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achieve efficient data transmission</a:t>
            </a:r>
            <a:endParaRPr lang="zh-CN" altLang="en-US" sz="2400" b="1" kern="1200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434519"/>
            <a:ext cx="9144000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 CU/DU split scenario, 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flow control between PDCP and RLC is not as good as the aggregated 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scenario. The 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current DDDS mechanism has some drawbacks which may result in unnecessary data transmission and /or delay of buffer freezing with more scenarios </a:t>
            </a:r>
            <a:r>
              <a:rPr lang="en-US" altLang="zh-CN" sz="16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considered:</a:t>
            </a:r>
          </a:p>
          <a:p>
            <a:pPr marL="742730" lvl="1" indent="-28575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PDCP PDUs are delivered to UE out of sequence: </a:t>
            </a:r>
            <a:endParaRPr lang="en-US" altLang="zh-CN" sz="1400" dirty="0" smtClean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199710" lvl="2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unnecessary </a:t>
            </a:r>
            <a:r>
              <a:rPr lang="en-US" altLang="zh-CN" sz="14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transmission </a:t>
            </a:r>
            <a:r>
              <a:rPr lang="en-US" altLang="zh-CN" sz="14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may occurs </a:t>
            </a:r>
            <a:r>
              <a:rPr lang="en-US" altLang="zh-CN" sz="14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fast re-transmission since </a:t>
            </a:r>
            <a:r>
              <a:rPr lang="en-US" altLang="zh-CN" sz="1400" dirty="0" err="1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4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-CU only know the SN for PDCP PDU delivered to UE in sequence  which is not resource efficient.</a:t>
            </a:r>
            <a:endParaRPr lang="en-US" altLang="zh-CN" sz="1400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742730" lvl="1" indent="-28575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re-transmitted PDCP PDUs arrived at DU out of order</a:t>
            </a:r>
            <a:r>
              <a:rPr lang="en-US" altLang="zh-CN" sz="14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</a:p>
          <a:p>
            <a:pPr marL="1199710" lvl="2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This scenario has ever been discussed in previous RAN3 meeting. However, no conclusion </a:t>
            </a:r>
            <a:r>
              <a:rPr lang="en-US" altLang="zh-CN" sz="14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was reached  and it is confirmed by RAN3 that further </a:t>
            </a:r>
            <a:r>
              <a:rPr lang="en-US" altLang="zh-CN" sz="14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study for this scenario is needed in </a:t>
            </a:r>
            <a:r>
              <a:rPr lang="en-US" altLang="zh-CN" sz="14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Rel-16.</a:t>
            </a:r>
            <a:endParaRPr lang="en-US" altLang="zh-CN" sz="1400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742730" lvl="1" indent="-28575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granularity of fast re-transmission</a:t>
            </a:r>
            <a:r>
              <a:rPr lang="en-US" altLang="zh-CN" sz="14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</a:p>
          <a:p>
            <a:pPr marL="1199710" lvl="2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 current mechanism, the PDCP level retransmission would bring unnecessary resource utilization. The further enhancement for fast re-transmission should be considered in </a:t>
            </a:r>
            <a:r>
              <a:rPr lang="en-US" altLang="zh-CN" sz="14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Rel-16.</a:t>
            </a:r>
            <a:endParaRPr lang="en-US" altLang="zh-CN" sz="1400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0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02537"/>
            <a:ext cx="9235440" cy="545543"/>
          </a:xfrm>
        </p:spPr>
        <p:txBody>
          <a:bodyPr/>
          <a:lstStyle/>
          <a:p>
            <a:r>
              <a:rPr lang="en-US" altLang="zh-CN" sz="24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Scenario </a:t>
            </a:r>
            <a:r>
              <a:rPr lang="en-US" altLang="zh-CN" sz="24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</a:t>
            </a:r>
            <a:r>
              <a:rPr lang="en-US" altLang="zh-CN" sz="24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multiple </a:t>
            </a:r>
            <a:r>
              <a:rPr lang="en-US" altLang="zh-CN" sz="2400" b="1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24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-CU-UPs </a:t>
            </a:r>
            <a:r>
              <a:rPr lang="en-US" altLang="zh-CN" sz="24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connectivity </a:t>
            </a:r>
            <a:endParaRPr lang="zh-CN" altLang="en-US" sz="2400" b="1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1124000"/>
            <a:ext cx="4775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l"/>
            </a:pPr>
            <a:r>
              <a:rPr lang="en-US" altLang="zh-CN" sz="14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 the CP/UP separation scenario, the central UP entity and distributed UP entity may be deployed at different physical sites. At the same time, the two types of </a:t>
            </a:r>
            <a:r>
              <a:rPr lang="en-US" altLang="zh-CN" sz="1400" b="1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4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-CU-UPs may provide different services which are supported by one UE. </a:t>
            </a:r>
            <a:endParaRPr lang="en-US" altLang="zh-CN" sz="1400" b="1" dirty="0" smtClean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l"/>
            </a:pPr>
            <a:r>
              <a:rPr lang="en-US" altLang="zh-CN" sz="14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</a:t>
            </a:r>
            <a:r>
              <a:rPr lang="en-US" altLang="zh-CN" sz="14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above scenario</a:t>
            </a:r>
            <a:r>
              <a:rPr lang="en-US" altLang="zh-CN" sz="14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 only </a:t>
            </a:r>
            <a:r>
              <a:rPr lang="en-US" altLang="zh-CN" sz="14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case that two CU-UPs belong to the same security domains are discussed in Rel-15 and it is agreed to further consider solutions for the case that UE connects to different CU-UPs belonging to different security domain in Rel-16.</a:t>
            </a:r>
            <a:endParaRPr lang="zh-CN" altLang="en-US" sz="1400" b="1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120" y="4197390"/>
            <a:ext cx="764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</a:t>
            </a:r>
            <a:r>
              <a:rPr lang="en-US" altLang="zh-CN" sz="20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he </a:t>
            </a:r>
            <a:r>
              <a:rPr lang="en-US" altLang="zh-CN" sz="20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scenario </a:t>
            </a:r>
            <a:r>
              <a:rPr lang="en-US" altLang="zh-CN" sz="20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that one </a:t>
            </a:r>
            <a:r>
              <a:rPr lang="en-US" altLang="zh-CN" sz="20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UE connects to several </a:t>
            </a:r>
            <a:r>
              <a:rPr lang="en-US" altLang="zh-CN" sz="2000" b="1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20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-CU-UPs  which belong to different security </a:t>
            </a:r>
            <a:r>
              <a:rPr lang="en-US" altLang="zh-CN" sz="20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domains </a:t>
            </a:r>
            <a:r>
              <a:rPr lang="en-US" altLang="zh-CN" sz="20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needs to be </a:t>
            </a:r>
            <a:r>
              <a:rPr lang="en-US" altLang="zh-CN" sz="20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considered in Rel-16</a:t>
            </a:r>
            <a:endParaRPr lang="zh-CN" altLang="en-US" sz="2000" b="1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0" y="1015999"/>
            <a:ext cx="4277175" cy="261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216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008" y="111097"/>
            <a:ext cx="7885984" cy="417224"/>
          </a:xfrm>
        </p:spPr>
        <p:txBody>
          <a:bodyPr/>
          <a:lstStyle/>
          <a:p>
            <a:pPr algn="ctr"/>
            <a:r>
              <a:rPr lang="en-US" altLang="zh-CN" sz="28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Objective of this Study Item</a:t>
            </a:r>
            <a:endParaRPr lang="zh-CN" altLang="en-US" sz="2800" b="1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698665"/>
            <a:ext cx="9144000" cy="3740694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18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objectives of this SI are to:</a:t>
            </a:r>
          </a:p>
          <a:p>
            <a:pPr indent="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Identifying detailed solutions for further enhancements on current flow control </a:t>
            </a:r>
            <a:r>
              <a:rPr lang="en-US" altLang="zh-CN" sz="16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mechanism 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with the following aspects </a:t>
            </a:r>
            <a:r>
              <a:rPr lang="en-US" altLang="zh-CN" sz="16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considered</a:t>
            </a:r>
            <a:endParaRPr lang="en-US" altLang="zh-CN" sz="1600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1" indent="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PDCP PDUs may be delivered in the </a:t>
            </a:r>
            <a:r>
              <a:rPr lang="en-US" altLang="zh-CN" sz="14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Uu</a:t>
            </a:r>
            <a:r>
              <a:rPr lang="en-US" altLang="zh-CN" sz="14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interface out of </a:t>
            </a:r>
            <a:r>
              <a:rPr lang="en-US" altLang="zh-CN" sz="14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sequence</a:t>
            </a:r>
            <a:endParaRPr lang="en-US" altLang="zh-CN" sz="1400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1" indent="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re-transmitted PDCP PDUs may arrive at DU out of </a:t>
            </a:r>
            <a:r>
              <a:rPr lang="en-US" altLang="zh-CN" sz="14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order</a:t>
            </a:r>
            <a:endParaRPr lang="en-US" altLang="zh-CN" sz="1400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1" indent="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possibility of </a:t>
            </a:r>
            <a:r>
              <a:rPr lang="en-US" altLang="zh-CN" sz="14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fine </a:t>
            </a:r>
            <a:r>
              <a:rPr lang="en-US" altLang="zh-CN" sz="14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granularity for fast </a:t>
            </a:r>
            <a:r>
              <a:rPr lang="en-US" altLang="zh-CN" sz="14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re-transmission</a:t>
            </a:r>
            <a:endParaRPr lang="en-US" altLang="zh-CN" sz="1400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Identifying detailed solutions to support the scenario that one UE connects to several 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-CU-UPs which belong to different security </a:t>
            </a:r>
            <a:r>
              <a:rPr lang="en-US" altLang="zh-CN" sz="16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domains</a:t>
            </a:r>
            <a:endParaRPr lang="en-US" altLang="zh-CN" sz="1600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26640" y="4586446"/>
            <a:ext cx="391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Time Budget: </a:t>
            </a:r>
            <a:r>
              <a:rPr lang="en-US" altLang="zh-CN" sz="1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Jan,2019~June,2019</a:t>
            </a:r>
            <a:endParaRPr lang="en-US" altLang="zh-CN" sz="1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764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48080" y="1798320"/>
            <a:ext cx="6918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Thanks For </a:t>
            </a:r>
            <a:r>
              <a:rPr lang="en-US" altLang="zh-CN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Your </a:t>
            </a:r>
            <a:r>
              <a:rPr lang="en-US" altLang="zh-CN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Attention</a:t>
            </a:r>
          </a:p>
        </p:txBody>
      </p:sp>
    </p:spTree>
    <p:extLst>
      <p:ext uri="{BB962C8B-B14F-4D97-AF65-F5344CB8AC3E}">
        <p14:creationId xmlns:p14="http://schemas.microsoft.com/office/powerpoint/2010/main" val="3650260989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5428</TotalTime>
  <Words>559</Words>
  <Application>Microsoft Office PowerPoint</Application>
  <PresentationFormat>全屏显示(16:9)</PresentationFormat>
  <Paragraphs>33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自定义设计方案</vt:lpstr>
      <vt:lpstr>PowerPoint 演示文稿</vt:lpstr>
      <vt:lpstr>PowerPoint 演示文稿</vt:lpstr>
      <vt:lpstr>       UP Enhancement to achieve efficient data transmission</vt:lpstr>
      <vt:lpstr>             Scenario for multiple gNB-CU-UPs connectivity </vt:lpstr>
      <vt:lpstr>Objective of this Study Item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CATT</cp:lastModifiedBy>
  <cp:revision>2100</cp:revision>
  <cp:lastPrinted>2018-09-03T04:28:19Z</cp:lastPrinted>
  <dcterms:created xsi:type="dcterms:W3CDTF">2017-07-12T00:58:22Z</dcterms:created>
  <dcterms:modified xsi:type="dcterms:W3CDTF">2018-12-11T08:35:24Z</dcterms:modified>
</cp:coreProperties>
</file>