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6"/>
  </p:normalViewPr>
  <p:slideViewPr>
    <p:cSldViewPr snapToGrid="0" snapToObjects="1">
      <p:cViewPr varScale="1">
        <p:scale>
          <a:sx n="106" d="100"/>
          <a:sy n="106" d="100"/>
        </p:scale>
        <p:origin x="79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F68BB-627D-0040-A3CE-D065DACB8F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6DF737-48FA-CE41-9350-3FDDABD786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D15B25-D4F1-6E46-8272-EDE0582E3309}"/>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5" name="Footer Placeholder 4">
            <a:extLst>
              <a:ext uri="{FF2B5EF4-FFF2-40B4-BE49-F238E27FC236}">
                <a16:creationId xmlns:a16="http://schemas.microsoft.com/office/drawing/2014/main" id="{953C4FA1-23D7-F74A-867F-D4B7E4BFF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E7190E-8636-9D48-9D7F-1DBC21607F84}"/>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811795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C7EAF-53B1-8644-9A1B-6271ADFAE6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20421D-3F31-A54C-AF17-0A61C5F8A2C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5EFFF-E46E-E54F-B8A3-9864D63381F0}"/>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5" name="Footer Placeholder 4">
            <a:extLst>
              <a:ext uri="{FF2B5EF4-FFF2-40B4-BE49-F238E27FC236}">
                <a16:creationId xmlns:a16="http://schemas.microsoft.com/office/drawing/2014/main" id="{15755851-70F9-EE47-89A1-5105606B09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25086E-CF47-5146-B7C5-ACE9AE89196D}"/>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247458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B6DF58-B02F-5840-9550-7CBC603D5E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1865E42-A072-514A-AFEF-77E819684A7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4E39D0-A5F3-F84B-BFDD-C15732E66889}"/>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5" name="Footer Placeholder 4">
            <a:extLst>
              <a:ext uri="{FF2B5EF4-FFF2-40B4-BE49-F238E27FC236}">
                <a16:creationId xmlns:a16="http://schemas.microsoft.com/office/drawing/2014/main" id="{DDFB4D24-6B6E-7943-A8C4-DDCFA0C408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85E26F-7678-9E4D-8054-9B411731D429}"/>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346022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B5D86-AAC8-AD46-83A1-5FDB99E63A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F13672-4D70-5846-B2BA-47DE8EA489B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C40E16-55F8-6445-8F86-062F0864005A}"/>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5" name="Footer Placeholder 4">
            <a:extLst>
              <a:ext uri="{FF2B5EF4-FFF2-40B4-BE49-F238E27FC236}">
                <a16:creationId xmlns:a16="http://schemas.microsoft.com/office/drawing/2014/main" id="{6E4B18BE-4EC9-E347-B086-38C91969DE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0B62CC-5AAE-DF4B-930C-1BA72059C55D}"/>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257299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1AA1C-CD34-0A40-86B2-D2291D3C94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9C23E6-6FA5-7549-A94B-66AA2E4125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5C7E420-CE00-5842-B713-B08A653A917C}"/>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5" name="Footer Placeholder 4">
            <a:extLst>
              <a:ext uri="{FF2B5EF4-FFF2-40B4-BE49-F238E27FC236}">
                <a16:creationId xmlns:a16="http://schemas.microsoft.com/office/drawing/2014/main" id="{269E9CDF-6C21-9B45-B60D-37AC7D5D91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DA3570-725D-5D4B-970A-93153DC19D65}"/>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514367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DF26C-8D43-1345-8FB0-C939DA580D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37EB8D-B4C6-0B42-81DB-598BD2778E3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69C98A-0D5C-564F-8194-8FD0BF71D87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F8FBD7-CEC0-B144-AEB4-793E6C241A43}"/>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6" name="Footer Placeholder 5">
            <a:extLst>
              <a:ext uri="{FF2B5EF4-FFF2-40B4-BE49-F238E27FC236}">
                <a16:creationId xmlns:a16="http://schemas.microsoft.com/office/drawing/2014/main" id="{B85B3684-C66D-B74E-88B1-F63EF074DE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4CE93C-64E9-5945-B991-BBCC984AE73A}"/>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023031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EA235-7C8E-554B-B098-86E5FDA7FD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271EB9-67E6-CE46-B7B9-9631290033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EF1BF02-B997-0946-8FFF-FD9CD2E099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A9B835-96E8-E840-AD41-EC1089F786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7CE6EB5-0138-1A4A-8BCF-F01ADBDBD82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7FA3B5-AE47-1F4A-A619-11CFBA93D06D}"/>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8" name="Footer Placeholder 7">
            <a:extLst>
              <a:ext uri="{FF2B5EF4-FFF2-40B4-BE49-F238E27FC236}">
                <a16:creationId xmlns:a16="http://schemas.microsoft.com/office/drawing/2014/main" id="{309CF3BC-B959-3244-BF10-7344ED464F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15DC6E-C4D9-2043-82D5-295953A166DC}"/>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629634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0C4C-EA6A-6C4D-95AA-370C82DD19D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91DF3F-A18C-5C48-A414-BDF283BECB52}"/>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4" name="Footer Placeholder 3">
            <a:extLst>
              <a:ext uri="{FF2B5EF4-FFF2-40B4-BE49-F238E27FC236}">
                <a16:creationId xmlns:a16="http://schemas.microsoft.com/office/drawing/2014/main" id="{5FCE05F4-12FB-5649-8920-96CD8A21AC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A95B0DA-8257-CD40-9AD6-8E6AF5A74182}"/>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828710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E8D9B8-CF18-CB47-8556-AE7A111F7FAE}"/>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3" name="Footer Placeholder 2">
            <a:extLst>
              <a:ext uri="{FF2B5EF4-FFF2-40B4-BE49-F238E27FC236}">
                <a16:creationId xmlns:a16="http://schemas.microsoft.com/office/drawing/2014/main" id="{52042D93-89A3-BD4D-9D15-4B0ACB51C6A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2534B5-4C07-4147-A5AA-57C4EF93157B}"/>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201189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D9BF-C5B7-9F4C-8CB1-357CCA4B91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1C8B9F9-C721-284B-8043-3B348625B7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D405CD-54BE-924B-9FE1-D34AA56784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5885E31-0D09-1241-8FAD-052A833554C0}"/>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6" name="Footer Placeholder 5">
            <a:extLst>
              <a:ext uri="{FF2B5EF4-FFF2-40B4-BE49-F238E27FC236}">
                <a16:creationId xmlns:a16="http://schemas.microsoft.com/office/drawing/2014/main" id="{409124C5-70AD-754D-A582-5C03FEA6D9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6F1D4C-E82D-8B46-B4E9-0F4F0983AE8A}"/>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568443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C5523-2953-2241-A08E-6EE7CD3CF3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4A60677-26E0-2B47-9854-496BD22601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53E19D-7CB3-1A47-BD71-D06A94EB79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0E5468-9A65-844E-AAF6-C0CBE16F525B}"/>
              </a:ext>
            </a:extLst>
          </p:cNvPr>
          <p:cNvSpPr>
            <a:spLocks noGrp="1"/>
          </p:cNvSpPr>
          <p:nvPr>
            <p:ph type="dt" sz="half" idx="10"/>
          </p:nvPr>
        </p:nvSpPr>
        <p:spPr/>
        <p:txBody>
          <a:bodyPr/>
          <a:lstStyle/>
          <a:p>
            <a:fld id="{A966732C-9041-4842-A7FB-4B3EABD34F1A}" type="datetimeFigureOut">
              <a:rPr lang="en-US" smtClean="0"/>
              <a:t>12/10/18</a:t>
            </a:fld>
            <a:endParaRPr lang="en-US"/>
          </a:p>
        </p:txBody>
      </p:sp>
      <p:sp>
        <p:nvSpPr>
          <p:cNvPr id="6" name="Footer Placeholder 5">
            <a:extLst>
              <a:ext uri="{FF2B5EF4-FFF2-40B4-BE49-F238E27FC236}">
                <a16:creationId xmlns:a16="http://schemas.microsoft.com/office/drawing/2014/main" id="{BED4C1E3-8C1E-E544-B850-958B2744EB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2DE36A-39E5-0846-951E-78A0C6E7B4F4}"/>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2334412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26CF9F-2786-6748-B203-92005DE22F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795B6FF-1403-0449-8D52-43A7CD558E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4B12C5-9D73-964D-B7B9-7899024744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6732C-9041-4842-A7FB-4B3EABD34F1A}" type="datetimeFigureOut">
              <a:rPr lang="en-US" smtClean="0"/>
              <a:t>12/10/18</a:t>
            </a:fld>
            <a:endParaRPr lang="en-US"/>
          </a:p>
        </p:txBody>
      </p:sp>
      <p:sp>
        <p:nvSpPr>
          <p:cNvPr id="5" name="Footer Placeholder 4">
            <a:extLst>
              <a:ext uri="{FF2B5EF4-FFF2-40B4-BE49-F238E27FC236}">
                <a16:creationId xmlns:a16="http://schemas.microsoft.com/office/drawing/2014/main" id="{5038B223-AAA0-D54E-A12F-C6BA066914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AC7ACD-7979-3443-8A1E-DE3D413784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E7D8A2-FC4C-E74B-BF3F-B14BF0969210}" type="slidenum">
              <a:rPr lang="en-US" smtClean="0"/>
              <a:t>‹#›</a:t>
            </a:fld>
            <a:endParaRPr lang="en-US"/>
          </a:p>
        </p:txBody>
      </p:sp>
    </p:spTree>
    <p:extLst>
      <p:ext uri="{BB962C8B-B14F-4D97-AF65-F5344CB8AC3E}">
        <p14:creationId xmlns:p14="http://schemas.microsoft.com/office/powerpoint/2010/main" val="1061830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38B0-5815-4D42-A47A-B99A7AD5CCF2}"/>
              </a:ext>
            </a:extLst>
          </p:cNvPr>
          <p:cNvSpPr>
            <a:spLocks noGrp="1"/>
          </p:cNvSpPr>
          <p:nvPr>
            <p:ph type="ctrTitle"/>
          </p:nvPr>
        </p:nvSpPr>
        <p:spPr>
          <a:xfrm>
            <a:off x="1524000" y="1263315"/>
            <a:ext cx="9144000" cy="2246647"/>
          </a:xfrm>
        </p:spPr>
        <p:txBody>
          <a:bodyPr>
            <a:normAutofit/>
          </a:bodyPr>
          <a:lstStyle/>
          <a:p>
            <a:r>
              <a:rPr lang="en-US" sz="5000" dirty="0">
                <a:latin typeface="Arial" panose="020B0604020202020204" pitchFamily="34" charset="0"/>
                <a:cs typeface="Arial" panose="020B0604020202020204" pitchFamily="34" charset="0"/>
              </a:rPr>
              <a:t> Harmonization Proposal on Technology Icons Indication</a:t>
            </a:r>
          </a:p>
        </p:txBody>
      </p:sp>
      <p:sp>
        <p:nvSpPr>
          <p:cNvPr id="3" name="Subtitle 2">
            <a:extLst>
              <a:ext uri="{FF2B5EF4-FFF2-40B4-BE49-F238E27FC236}">
                <a16:creationId xmlns:a16="http://schemas.microsoft.com/office/drawing/2014/main" id="{48C4E007-4CAB-2943-8F8C-CC50E158B935}"/>
              </a:ext>
            </a:extLst>
          </p:cNvPr>
          <p:cNvSpPr>
            <a:spLocks noGrp="1"/>
          </p:cNvSpPr>
          <p:nvPr>
            <p:ph type="subTitle" idx="1"/>
          </p:nvPr>
        </p:nvSpPr>
        <p:spPr>
          <a:xfrm>
            <a:off x="1524000" y="3602038"/>
            <a:ext cx="9496926" cy="1655762"/>
          </a:xfrm>
        </p:spPr>
        <p:txBody>
          <a:bodyPr>
            <a:normAutofit/>
          </a:bodyPr>
          <a:lstStyle/>
          <a:p>
            <a:endParaRPr lang="en-US" dirty="0"/>
          </a:p>
          <a:p>
            <a:r>
              <a:rPr lang="en-GB" dirty="0"/>
              <a:t>Verizon, AT&amp;T, KT Corp., CHTTL, KDDI, China Telecom, CMCC, SK Telecom, TELUS, Asia Pacific Telecom, LG </a:t>
            </a:r>
            <a:r>
              <a:rPr lang="en-GB" dirty="0" err="1"/>
              <a:t>Uplus</a:t>
            </a:r>
            <a:r>
              <a:rPr lang="en-GB" dirty="0"/>
              <a:t>, Bell Mobility, China Unicom</a:t>
            </a:r>
            <a:endParaRPr lang="en-US" dirty="0"/>
          </a:p>
        </p:txBody>
      </p:sp>
      <p:sp>
        <p:nvSpPr>
          <p:cNvPr id="4" name="TextBox 3">
            <a:extLst>
              <a:ext uri="{FF2B5EF4-FFF2-40B4-BE49-F238E27FC236}">
                <a16:creationId xmlns:a16="http://schemas.microsoft.com/office/drawing/2014/main" id="{BF7DB367-FAF1-574B-B4CF-E2FA7A0DCCEB}"/>
              </a:ext>
            </a:extLst>
          </p:cNvPr>
          <p:cNvSpPr txBox="1"/>
          <p:nvPr/>
        </p:nvSpPr>
        <p:spPr>
          <a:xfrm>
            <a:off x="529390" y="264695"/>
            <a:ext cx="3441583" cy="646331"/>
          </a:xfrm>
          <a:prstGeom prst="rect">
            <a:avLst/>
          </a:prstGeom>
          <a:noFill/>
        </p:spPr>
        <p:txBody>
          <a:bodyPr wrap="none" rtlCol="0">
            <a:spAutoFit/>
          </a:bodyPr>
          <a:lstStyle/>
          <a:p>
            <a:r>
              <a:rPr lang="en-US" dirty="0"/>
              <a:t>3GPP TSG RAN #82</a:t>
            </a:r>
          </a:p>
          <a:p>
            <a:r>
              <a:rPr lang="en-US" dirty="0"/>
              <a:t>Sorrento, Italy, Dec. 10 – 13, 2018 </a:t>
            </a:r>
          </a:p>
        </p:txBody>
      </p:sp>
      <p:sp>
        <p:nvSpPr>
          <p:cNvPr id="5" name="TextBox 4">
            <a:extLst>
              <a:ext uri="{FF2B5EF4-FFF2-40B4-BE49-F238E27FC236}">
                <a16:creationId xmlns:a16="http://schemas.microsoft.com/office/drawing/2014/main" id="{D6247AA7-2EEF-9F4E-A455-25E84AD6DC66}"/>
              </a:ext>
            </a:extLst>
          </p:cNvPr>
          <p:cNvSpPr txBox="1"/>
          <p:nvPr/>
        </p:nvSpPr>
        <p:spPr>
          <a:xfrm>
            <a:off x="10539663" y="505326"/>
            <a:ext cx="1194109" cy="369332"/>
          </a:xfrm>
          <a:prstGeom prst="rect">
            <a:avLst/>
          </a:prstGeom>
          <a:noFill/>
        </p:spPr>
        <p:txBody>
          <a:bodyPr wrap="none" rtlCol="0">
            <a:spAutoFit/>
          </a:bodyPr>
          <a:lstStyle/>
          <a:p>
            <a:r>
              <a:rPr lang="en-US"/>
              <a:t>RP-182745</a:t>
            </a:r>
            <a:endParaRPr lang="en-US" dirty="0"/>
          </a:p>
        </p:txBody>
      </p:sp>
    </p:spTree>
    <p:extLst>
      <p:ext uri="{BB962C8B-B14F-4D97-AF65-F5344CB8AC3E}">
        <p14:creationId xmlns:p14="http://schemas.microsoft.com/office/powerpoint/2010/main" val="2611684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FF336-AD4B-7141-A361-B17F432869BE}"/>
              </a:ext>
            </a:extLst>
          </p:cNvPr>
          <p:cNvSpPr>
            <a:spLocks noGrp="1"/>
          </p:cNvSpPr>
          <p:nvPr>
            <p:ph type="title"/>
          </p:nvPr>
        </p:nvSpPr>
        <p:spPr>
          <a:xfrm>
            <a:off x="838200" y="256841"/>
            <a:ext cx="10515600" cy="1325563"/>
          </a:xfrm>
        </p:spPr>
        <p:txBody>
          <a:bodyPr>
            <a:normAutofit/>
          </a:bodyPr>
          <a:lstStyle/>
          <a:p>
            <a:r>
              <a:rPr lang="en-US" sz="3800" dirty="0">
                <a:latin typeface="Arial" panose="020B0604020202020204" pitchFamily="34" charset="0"/>
                <a:cs typeface="Arial" panose="020B0604020202020204" pitchFamily="34" charset="0"/>
              </a:rPr>
              <a:t>Background I:</a:t>
            </a:r>
          </a:p>
        </p:txBody>
      </p:sp>
      <p:sp>
        <p:nvSpPr>
          <p:cNvPr id="3" name="Content Placeholder 2">
            <a:extLst>
              <a:ext uri="{FF2B5EF4-FFF2-40B4-BE49-F238E27FC236}">
                <a16:creationId xmlns:a16="http://schemas.microsoft.com/office/drawing/2014/main" id="{FEC72ADE-A94B-6B4A-8F4B-9B751F461D37}"/>
              </a:ext>
            </a:extLst>
          </p:cNvPr>
          <p:cNvSpPr>
            <a:spLocks noGrp="1"/>
          </p:cNvSpPr>
          <p:nvPr>
            <p:ph idx="1"/>
          </p:nvPr>
        </p:nvSpPr>
        <p:spPr>
          <a:xfrm>
            <a:off x="838200" y="919622"/>
            <a:ext cx="10515600" cy="4817395"/>
          </a:xfrm>
        </p:spPr>
        <p:txBody>
          <a:bodyPr>
            <a:normAutofit fontScale="92500" lnSpcReduction="10000"/>
          </a:bodyPr>
          <a:lstStyle/>
          <a:p>
            <a:pPr marL="171450" indent="-171450" hangingPunct="0"/>
            <a:endParaRPr lang="en-GB" sz="1900" b="1" dirty="0">
              <a:latin typeface="Arial" panose="020B0604020202020204" pitchFamily="34" charset="0"/>
              <a:cs typeface="Arial" panose="020B0604020202020204" pitchFamily="34" charset="0"/>
            </a:endParaRPr>
          </a:p>
          <a:p>
            <a:pPr marL="171450" indent="-171450" hangingPunct="0"/>
            <a:endParaRPr lang="en-GB" sz="1900" b="1" dirty="0">
              <a:latin typeface="Arial" panose="020B0604020202020204" pitchFamily="34" charset="0"/>
              <a:cs typeface="Arial" panose="020B0604020202020204" pitchFamily="34" charset="0"/>
            </a:endParaRPr>
          </a:p>
          <a:p>
            <a:pPr marL="171450" indent="-171450" hangingPunct="0"/>
            <a:r>
              <a:rPr lang="en-GB" sz="1900" b="1" dirty="0">
                <a:latin typeface="Arial" panose="020B0604020202020204" pitchFamily="34" charset="0"/>
                <a:cs typeface="Arial" panose="020B0604020202020204" pitchFamily="34" charset="0"/>
              </a:rPr>
              <a:t>To indicate difference access technologies</a:t>
            </a:r>
            <a:endParaRPr lang="en-US" sz="1900" b="1" dirty="0">
              <a:latin typeface="Arial" panose="020B0604020202020204" pitchFamily="34" charset="0"/>
              <a:cs typeface="Arial" panose="020B0604020202020204" pitchFamily="34" charset="0"/>
            </a:endParaRPr>
          </a:p>
          <a:p>
            <a:pPr marL="230188" lvl="2" indent="0" hangingPunct="0">
              <a:buNone/>
            </a:pPr>
            <a:r>
              <a:rPr lang="en-GB" sz="1900" dirty="0">
                <a:latin typeface="Arial" panose="020B0604020202020204" pitchFamily="34" charset="0"/>
                <a:cs typeface="Arial" panose="020B0604020202020204" pitchFamily="34" charset="0"/>
              </a:rPr>
              <a:t>3GPP 5G includes several access technologies. In the simplest case, one can classify Rel. 15 into several different types of 5G systems, e.g. 5G LTE (3GPP LTE R15 and beyond), NR (FR1/FR2), NB-IoT/</a:t>
            </a:r>
            <a:r>
              <a:rPr lang="en-GB" sz="1900" dirty="0" err="1">
                <a:latin typeface="Arial" panose="020B0604020202020204" pitchFamily="34" charset="0"/>
                <a:cs typeface="Arial" panose="020B0604020202020204" pitchFamily="34" charset="0"/>
              </a:rPr>
              <a:t>eMTC</a:t>
            </a:r>
            <a:r>
              <a:rPr lang="en-GB" sz="1900" dirty="0">
                <a:latin typeface="Arial" panose="020B0604020202020204" pitchFamily="34" charset="0"/>
                <a:cs typeface="Arial" panose="020B0604020202020204" pitchFamily="34" charset="0"/>
              </a:rPr>
              <a:t> and so on. </a:t>
            </a:r>
            <a:endParaRPr lang="en-US" sz="1900" dirty="0">
              <a:latin typeface="Arial" panose="020B0604020202020204" pitchFamily="34" charset="0"/>
              <a:cs typeface="Arial" panose="020B0604020202020204" pitchFamily="34" charset="0"/>
            </a:endParaRPr>
          </a:p>
          <a:p>
            <a:pPr marL="171450" indent="-171450" hangingPunct="0"/>
            <a:r>
              <a:rPr lang="en-GB" sz="1900" b="1" dirty="0">
                <a:latin typeface="Arial" panose="020B0604020202020204" pitchFamily="34" charset="0"/>
                <a:cs typeface="Arial" panose="020B0604020202020204" pitchFamily="34" charset="0"/>
              </a:rPr>
              <a:t>To indicate different user experiences or services availabilities</a:t>
            </a:r>
            <a:endParaRPr lang="en-US" sz="1900" b="1" dirty="0">
              <a:latin typeface="Arial" panose="020B0604020202020204" pitchFamily="34" charset="0"/>
              <a:cs typeface="Arial" panose="020B0604020202020204" pitchFamily="34" charset="0"/>
            </a:endParaRPr>
          </a:p>
          <a:p>
            <a:pPr marL="230188" lvl="2" indent="0">
              <a:buNone/>
            </a:pPr>
            <a:r>
              <a:rPr lang="en-GB" sz="1900" dirty="0">
                <a:latin typeface="Arial" panose="020B0604020202020204" pitchFamily="34" charset="0"/>
                <a:cs typeface="Arial" panose="020B0604020202020204" pitchFamily="34" charset="0"/>
              </a:rPr>
              <a:t>An operator may choose to classify their network tied to user experiences, for instance, based on different throughputs or latencies, e.g., 5G Gigabyte networks, 5G low latency networks. E.g. VR/AR may only be available at low latency network while HD Video may only be available in gigabyte networks or hotspot scenarios only. </a:t>
            </a:r>
            <a:endParaRPr lang="en-US" sz="1900" dirty="0">
              <a:latin typeface="Arial" panose="020B0604020202020204" pitchFamily="34" charset="0"/>
              <a:cs typeface="Arial" panose="020B0604020202020204" pitchFamily="34" charset="0"/>
            </a:endParaRPr>
          </a:p>
          <a:p>
            <a:pPr marL="171450" indent="-171450"/>
            <a:r>
              <a:rPr lang="en-US" sz="1900" b="1" dirty="0">
                <a:latin typeface="Arial" panose="020B0604020202020204" pitchFamily="34" charset="0"/>
                <a:cs typeface="Arial" panose="020B0604020202020204" pitchFamily="34" charset="0"/>
              </a:rPr>
              <a:t>Support of different verticals with distinct network and UE capabilities</a:t>
            </a:r>
          </a:p>
          <a:p>
            <a:pPr marL="230188" lvl="2" indent="0">
              <a:buNone/>
            </a:pPr>
            <a:r>
              <a:rPr lang="en-GB" sz="1900" dirty="0">
                <a:latin typeface="Arial" panose="020B0604020202020204" pitchFamily="34" charset="0"/>
                <a:cs typeface="Arial" panose="020B0604020202020204" pitchFamily="34" charset="0"/>
              </a:rPr>
              <a:t>5G is required to support different verticals and offers different network infrastructure capabilities (Infrastructure, Platform, Network) as a Service- the so called IaaS, PaaS or </a:t>
            </a:r>
            <a:r>
              <a:rPr lang="en-GB" sz="1900" dirty="0" err="1">
                <a:latin typeface="Arial" panose="020B0604020202020204" pitchFamily="34" charset="0"/>
                <a:cs typeface="Arial" panose="020B0604020202020204" pitchFamily="34" charset="0"/>
              </a:rPr>
              <a:t>NaaS</a:t>
            </a:r>
            <a:r>
              <a:rPr lang="en-GB" sz="1900" dirty="0">
                <a:latin typeface="Arial" panose="020B0604020202020204" pitchFamily="34" charset="0"/>
                <a:cs typeface="Arial" panose="020B0604020202020204" pitchFamily="34" charset="0"/>
              </a:rPr>
              <a:t>. As a result, operators will need to indicate different network capabilities and services availabilities, e.g. an Industrial IOT enabled platform vs. general purposed </a:t>
            </a:r>
            <a:r>
              <a:rPr lang="en-GB" sz="1900" dirty="0" err="1">
                <a:latin typeface="Arial" panose="020B0604020202020204" pitchFamily="34" charset="0"/>
                <a:cs typeface="Arial" panose="020B0604020202020204" pitchFamily="34" charset="0"/>
              </a:rPr>
              <a:t>eMBB</a:t>
            </a:r>
            <a:r>
              <a:rPr lang="en-GB" sz="1900" dirty="0">
                <a:latin typeface="Arial" panose="020B0604020202020204" pitchFamily="34" charset="0"/>
                <a:cs typeface="Arial" panose="020B0604020202020204" pitchFamily="34" charset="0"/>
              </a:rPr>
              <a:t> infrastructure vs. V2X network for the automobiles. </a:t>
            </a:r>
            <a:r>
              <a:rPr lang="en-US" sz="1900" dirty="0">
                <a:latin typeface="Arial" panose="020B0604020202020204" pitchFamily="34" charset="0"/>
                <a:cs typeface="Arial" panose="020B0604020202020204" pitchFamily="34" charset="0"/>
              </a:rPr>
              <a:t>Different icons may be needed for different verticals or network capabilities. </a:t>
            </a:r>
          </a:p>
          <a:p>
            <a:endParaRPr lang="en-US" dirty="0"/>
          </a:p>
        </p:txBody>
      </p:sp>
    </p:spTree>
    <p:extLst>
      <p:ext uri="{BB962C8B-B14F-4D97-AF65-F5344CB8AC3E}">
        <p14:creationId xmlns:p14="http://schemas.microsoft.com/office/powerpoint/2010/main" val="2968366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4FED4-CF64-2646-9227-8A9DF7BFD40E}"/>
              </a:ext>
            </a:extLst>
          </p:cNvPr>
          <p:cNvSpPr>
            <a:spLocks noGrp="1"/>
          </p:cNvSpPr>
          <p:nvPr>
            <p:ph type="title"/>
          </p:nvPr>
        </p:nvSpPr>
        <p:spPr>
          <a:xfrm>
            <a:off x="838200" y="156412"/>
            <a:ext cx="10515600" cy="1082842"/>
          </a:xfrm>
        </p:spPr>
        <p:txBody>
          <a:bodyPr/>
          <a:lstStyle/>
          <a:p>
            <a:r>
              <a:rPr lang="en-US" dirty="0"/>
              <a:t>Background 3GPP Discussion</a:t>
            </a:r>
          </a:p>
        </p:txBody>
      </p:sp>
      <p:sp>
        <p:nvSpPr>
          <p:cNvPr id="3" name="Content Placeholder 2">
            <a:extLst>
              <a:ext uri="{FF2B5EF4-FFF2-40B4-BE49-F238E27FC236}">
                <a16:creationId xmlns:a16="http://schemas.microsoft.com/office/drawing/2014/main" id="{493F671D-A2DC-334A-9DD2-D4CC11FEA79E}"/>
              </a:ext>
            </a:extLst>
          </p:cNvPr>
          <p:cNvSpPr>
            <a:spLocks noGrp="1"/>
          </p:cNvSpPr>
          <p:nvPr>
            <p:ph idx="1"/>
          </p:nvPr>
        </p:nvSpPr>
        <p:spPr>
          <a:xfrm>
            <a:off x="673768" y="1070810"/>
            <a:ext cx="10844463" cy="5149515"/>
          </a:xfrm>
        </p:spPr>
        <p:txBody>
          <a:bodyPr>
            <a:normAutofit/>
          </a:bodyPr>
          <a:lstStyle/>
          <a:p>
            <a:r>
              <a:rPr lang="en-US" sz="2600" b="1" dirty="0"/>
              <a:t>RP-182013</a:t>
            </a:r>
            <a:r>
              <a:rPr lang="en-US" sz="2600" dirty="0"/>
              <a:t> </a:t>
            </a:r>
            <a:r>
              <a:rPr lang="en-US" sz="2600" b="1" dirty="0"/>
              <a:t>Considerations on 5G icons</a:t>
            </a:r>
            <a:r>
              <a:rPr lang="en-US" sz="2600" dirty="0"/>
              <a:t> </a:t>
            </a:r>
            <a:endParaRPr lang="en-US" sz="2600" b="1" i="1" dirty="0"/>
          </a:p>
          <a:p>
            <a:pPr lvl="1"/>
            <a:r>
              <a:rPr lang="en-GB" sz="2600" dirty="0"/>
              <a:t>Verizon, AT&amp;T, KT Corp, CHTTL, China Telecom, CMCC, KDDI, SK Telecom, TELUS, Asia Pacific Telecom, LG </a:t>
            </a:r>
            <a:r>
              <a:rPr lang="en-GB" sz="2600" dirty="0" err="1"/>
              <a:t>Uplus</a:t>
            </a:r>
            <a:endParaRPr lang="en-US" sz="2600" i="1" dirty="0"/>
          </a:p>
          <a:p>
            <a:pPr lvl="1"/>
            <a:r>
              <a:rPr lang="en-US" sz="2600" i="1" dirty="0"/>
              <a:t>Proposal: Expand the 1-bit </a:t>
            </a:r>
            <a:r>
              <a:rPr lang="en-US" sz="2600" i="1" dirty="0" err="1"/>
              <a:t>UpperLayerIndication</a:t>
            </a:r>
            <a:r>
              <a:rPr lang="en-US" sz="2600" i="1" dirty="0"/>
              <a:t> IE to a 3-bit string so that UE AS layer can provide different indications to the upper layer</a:t>
            </a:r>
            <a:r>
              <a:rPr lang="en-US" sz="2600" dirty="0"/>
              <a:t>.</a:t>
            </a:r>
            <a:r>
              <a:rPr lang="en-US" sz="2600" i="1" dirty="0"/>
              <a:t> </a:t>
            </a:r>
          </a:p>
          <a:p>
            <a:r>
              <a:rPr lang="en-US" sz="2600" b="1" dirty="0"/>
              <a:t>RP-181597</a:t>
            </a:r>
            <a:r>
              <a:rPr lang="en-US" sz="2600" dirty="0"/>
              <a:t> </a:t>
            </a:r>
            <a:r>
              <a:rPr lang="en-US" sz="2600" b="1" dirty="0"/>
              <a:t>Operator Views on 5G Indicator</a:t>
            </a:r>
          </a:p>
          <a:p>
            <a:pPr lvl="1"/>
            <a:r>
              <a:rPr lang="en-US" sz="2600" dirty="0"/>
              <a:t>T-Mobile USA, Deutsche Telekom, Telecom Italia, Orange, Sprint, BT, Vodafone</a:t>
            </a:r>
            <a:endParaRPr lang="en-US" sz="2600" b="1" dirty="0"/>
          </a:p>
          <a:p>
            <a:pPr lvl="1"/>
            <a:r>
              <a:rPr lang="en-US" sz="2600" b="1" dirty="0"/>
              <a:t>“</a:t>
            </a:r>
            <a:r>
              <a:rPr lang="en-US" sz="2600" i="1" dirty="0"/>
              <a:t>Any expansion of the </a:t>
            </a:r>
            <a:r>
              <a:rPr lang="en-US" sz="2600" i="1" dirty="0" err="1"/>
              <a:t>UpperLayerIndication</a:t>
            </a:r>
            <a:r>
              <a:rPr lang="en-US" sz="2600" i="1" dirty="0"/>
              <a:t> Information Element occurring at this time would risk interim action with the undefined extra bits, </a:t>
            </a:r>
            <a:r>
              <a:rPr lang="en-US" sz="2600" dirty="0"/>
              <a:t>subsequently risking adverse effects on roaming and UE </a:t>
            </a:r>
            <a:r>
              <a:rPr lang="en-US" sz="2600" dirty="0" err="1"/>
              <a:t>behaviour</a:t>
            </a:r>
            <a:r>
              <a:rPr lang="en-US" sz="2600" dirty="0"/>
              <a:t> in visited networks”</a:t>
            </a:r>
            <a:r>
              <a:rPr lang="en-US" sz="2600" b="1" dirty="0"/>
              <a:t> </a:t>
            </a:r>
          </a:p>
          <a:p>
            <a:endParaRPr lang="en-US" sz="2600" b="1" dirty="0"/>
          </a:p>
          <a:p>
            <a:endParaRPr lang="en-US" sz="2600" dirty="0"/>
          </a:p>
          <a:p>
            <a:pPr lvl="1"/>
            <a:endParaRPr lang="en-US" b="1" dirty="0"/>
          </a:p>
          <a:p>
            <a:pPr lvl="1"/>
            <a:endParaRPr lang="en-US" b="1" dirty="0"/>
          </a:p>
          <a:p>
            <a:pPr lvl="1"/>
            <a:endParaRPr lang="en-US" dirty="0"/>
          </a:p>
          <a:p>
            <a:endParaRPr lang="en-US" dirty="0"/>
          </a:p>
          <a:p>
            <a:pPr lvl="1"/>
            <a:endParaRPr lang="en-US" dirty="0"/>
          </a:p>
          <a:p>
            <a:endParaRPr lang="en-US" dirty="0"/>
          </a:p>
        </p:txBody>
      </p:sp>
    </p:spTree>
    <p:extLst>
      <p:ext uri="{BB962C8B-B14F-4D97-AF65-F5344CB8AC3E}">
        <p14:creationId xmlns:p14="http://schemas.microsoft.com/office/powerpoint/2010/main" val="332593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90FC4-EEEA-124E-AD42-DAE4E9967590}"/>
              </a:ext>
            </a:extLst>
          </p:cNvPr>
          <p:cNvSpPr>
            <a:spLocks noGrp="1"/>
          </p:cNvSpPr>
          <p:nvPr>
            <p:ph type="title"/>
          </p:nvPr>
        </p:nvSpPr>
        <p:spPr/>
        <p:txBody>
          <a:bodyPr/>
          <a:lstStyle/>
          <a:p>
            <a:r>
              <a:rPr lang="en-US" dirty="0"/>
              <a:t>GSMA LS (to up updated)</a:t>
            </a:r>
          </a:p>
        </p:txBody>
      </p:sp>
      <p:sp>
        <p:nvSpPr>
          <p:cNvPr id="3" name="Content Placeholder 2">
            <a:extLst>
              <a:ext uri="{FF2B5EF4-FFF2-40B4-BE49-F238E27FC236}">
                <a16:creationId xmlns:a16="http://schemas.microsoft.com/office/drawing/2014/main" id="{0E977CBA-0939-674D-B49B-7EEFADA998CF}"/>
              </a:ext>
            </a:extLst>
          </p:cNvPr>
          <p:cNvSpPr>
            <a:spLocks noGrp="1"/>
          </p:cNvSpPr>
          <p:nvPr>
            <p:ph idx="1"/>
          </p:nvPr>
        </p:nvSpPr>
        <p:spPr>
          <a:xfrm>
            <a:off x="505326" y="1431758"/>
            <a:ext cx="11261558" cy="5209674"/>
          </a:xfrm>
        </p:spPr>
        <p:txBody>
          <a:bodyPr>
            <a:normAutofit/>
          </a:bodyPr>
          <a:lstStyle/>
          <a:p>
            <a:r>
              <a:rPr lang="en-US" dirty="0"/>
              <a:t> </a:t>
            </a:r>
            <a:r>
              <a:rPr lang="en-US" sz="2400" b="1" dirty="0"/>
              <a:t>RP-182125</a:t>
            </a:r>
            <a:r>
              <a:rPr lang="en-US" sz="2400" dirty="0"/>
              <a:t> </a:t>
            </a:r>
            <a:r>
              <a:rPr lang="en-US" sz="2400" b="1" dirty="0"/>
              <a:t>LS on 5G Indicator (to: GSMA; cc: -; contact: RAN chairman (Nokia))</a:t>
            </a:r>
            <a:r>
              <a:rPr lang="en-US" sz="2400" dirty="0"/>
              <a:t> </a:t>
            </a:r>
            <a:r>
              <a:rPr lang="en-US" sz="2400" b="1" i="1" dirty="0"/>
              <a:t>RAN</a:t>
            </a:r>
          </a:p>
          <a:p>
            <a:pPr lvl="1"/>
            <a:r>
              <a:rPr lang="en-GB" dirty="0"/>
              <a:t>TSG-RAN would like to point out the main aspects raised at RAN#81:</a:t>
            </a:r>
          </a:p>
          <a:p>
            <a:pPr lvl="2"/>
            <a:r>
              <a:rPr lang="en-GB" dirty="0"/>
              <a:t>The meaning of the </a:t>
            </a:r>
            <a:r>
              <a:rPr lang="en-GB" i="1" dirty="0"/>
              <a:t>“</a:t>
            </a:r>
            <a:r>
              <a:rPr lang="en-GB" i="1" dirty="0" err="1"/>
              <a:t>upperLayerIndication</a:t>
            </a:r>
            <a:r>
              <a:rPr lang="en-GB" i="1" dirty="0"/>
              <a:t>”</a:t>
            </a:r>
            <a:r>
              <a:rPr lang="en-GB" dirty="0"/>
              <a:t> would be defined by each operator individually. Hence, it is unclear how an </a:t>
            </a:r>
            <a:r>
              <a:rPr lang="en-GB" i="1" dirty="0"/>
              <a:t>“</a:t>
            </a:r>
            <a:r>
              <a:rPr lang="en-GB" i="1" dirty="0" err="1"/>
              <a:t>upperLayerIndication</a:t>
            </a:r>
            <a:r>
              <a:rPr lang="en-GB" i="1" dirty="0"/>
              <a:t>”</a:t>
            </a:r>
            <a:r>
              <a:rPr lang="en-GB" dirty="0"/>
              <a:t> would work, especially considering the case of:</a:t>
            </a:r>
            <a:endParaRPr lang="en-US" dirty="0"/>
          </a:p>
          <a:p>
            <a:pPr lvl="3"/>
            <a:r>
              <a:rPr lang="en-GB" dirty="0"/>
              <a:t>A device roaming into a visited network;</a:t>
            </a:r>
            <a:endParaRPr lang="en-US" dirty="0"/>
          </a:p>
          <a:p>
            <a:pPr lvl="3"/>
            <a:r>
              <a:rPr lang="en-GB" dirty="0"/>
              <a:t>Open-market devices.</a:t>
            </a:r>
            <a:endParaRPr lang="en-US" dirty="0"/>
          </a:p>
          <a:p>
            <a:pPr lvl="2"/>
            <a:r>
              <a:rPr lang="en-GB" dirty="0"/>
              <a:t>Extending the </a:t>
            </a:r>
            <a:r>
              <a:rPr lang="en-GB" i="1" dirty="0"/>
              <a:t>“</a:t>
            </a:r>
            <a:r>
              <a:rPr lang="en-GB" i="1" dirty="0" err="1"/>
              <a:t>upperLayerIndication</a:t>
            </a:r>
            <a:r>
              <a:rPr lang="en-GB" i="1" dirty="0"/>
              <a:t>” </a:t>
            </a:r>
            <a:r>
              <a:rPr lang="en-GB" dirty="0"/>
              <a:t>makes the above issues more complex.</a:t>
            </a:r>
            <a:endParaRPr lang="en-US" dirty="0"/>
          </a:p>
          <a:p>
            <a:pPr lvl="2"/>
            <a:r>
              <a:rPr lang="en-GB" dirty="0"/>
              <a:t>To mitigate the above issues it was suggested to have GSMA (as a 3GPP MRP) define any necessary value(s) to be encoded by 3GPP.    </a:t>
            </a:r>
            <a:endParaRPr lang="en-US" dirty="0"/>
          </a:p>
          <a:p>
            <a:endParaRPr lang="en-US" sz="1600" dirty="0"/>
          </a:p>
          <a:p>
            <a:r>
              <a:rPr lang="en-US" dirty="0"/>
              <a:t>On going discussion in GSMA 5GSI, no agreement or consensus has been reached yet. </a:t>
            </a:r>
          </a:p>
        </p:txBody>
      </p:sp>
    </p:spTree>
    <p:extLst>
      <p:ext uri="{BB962C8B-B14F-4D97-AF65-F5344CB8AC3E}">
        <p14:creationId xmlns:p14="http://schemas.microsoft.com/office/powerpoint/2010/main" val="1881357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90FC4-EEEA-124E-AD42-DAE4E9967590}"/>
              </a:ext>
            </a:extLst>
          </p:cNvPr>
          <p:cNvSpPr>
            <a:spLocks noGrp="1"/>
          </p:cNvSpPr>
          <p:nvPr>
            <p:ph type="title"/>
          </p:nvPr>
        </p:nvSpPr>
        <p:spPr>
          <a:xfrm>
            <a:off x="814137" y="304967"/>
            <a:ext cx="10515600" cy="1325563"/>
          </a:xfrm>
        </p:spPr>
        <p:txBody>
          <a:bodyPr/>
          <a:lstStyle/>
          <a:p>
            <a:r>
              <a:rPr lang="en-US" dirty="0"/>
              <a:t>Harmonization Proposal:</a:t>
            </a:r>
          </a:p>
        </p:txBody>
      </p:sp>
      <p:sp>
        <p:nvSpPr>
          <p:cNvPr id="3" name="Content Placeholder 2">
            <a:extLst>
              <a:ext uri="{FF2B5EF4-FFF2-40B4-BE49-F238E27FC236}">
                <a16:creationId xmlns:a16="http://schemas.microsoft.com/office/drawing/2014/main" id="{0E977CBA-0939-674D-B49B-7EEFADA998CF}"/>
              </a:ext>
            </a:extLst>
          </p:cNvPr>
          <p:cNvSpPr>
            <a:spLocks noGrp="1"/>
          </p:cNvSpPr>
          <p:nvPr>
            <p:ph idx="1"/>
          </p:nvPr>
        </p:nvSpPr>
        <p:spPr>
          <a:xfrm>
            <a:off x="717884" y="1503947"/>
            <a:ext cx="11000874" cy="4800600"/>
          </a:xfrm>
        </p:spPr>
        <p:txBody>
          <a:bodyPr>
            <a:noAutofit/>
          </a:bodyPr>
          <a:lstStyle/>
          <a:p>
            <a:r>
              <a:rPr lang="en-US" sz="2400" dirty="0"/>
              <a:t>Keep the 1-bit </a:t>
            </a:r>
            <a:r>
              <a:rPr lang="en-US" sz="2400" dirty="0" err="1"/>
              <a:t>UpperLayerIndicator</a:t>
            </a:r>
            <a:r>
              <a:rPr lang="en-US" sz="2400" dirty="0"/>
              <a:t> and the indication is provided to the upper layers in both home network and visited network, allowing incorporating any decisions out of GSMA. </a:t>
            </a:r>
          </a:p>
          <a:p>
            <a:r>
              <a:rPr lang="en-US" sz="2400" dirty="0"/>
              <a:t>3GPP RAN to agree on adding a new</a:t>
            </a:r>
            <a:r>
              <a:rPr lang="en-US" sz="2400" i="1" dirty="0"/>
              <a:t> 3 bits </a:t>
            </a:r>
            <a:r>
              <a:rPr lang="en-US" sz="2400" dirty="0"/>
              <a:t>to</a:t>
            </a:r>
            <a:r>
              <a:rPr lang="en-US" sz="2400" i="1" dirty="0"/>
              <a:t> SIB2</a:t>
            </a:r>
          </a:p>
          <a:p>
            <a:pPr marL="457200" lvl="1" indent="0">
              <a:buNone/>
            </a:pPr>
            <a:endParaRPr lang="en-US" i="1" dirty="0"/>
          </a:p>
          <a:p>
            <a:pPr marL="457200" lvl="1" indent="0">
              <a:buNone/>
            </a:pPr>
            <a:r>
              <a:rPr lang="en-US" i="1" dirty="0" err="1"/>
              <a:t>uli</a:t>
            </a:r>
            <a:r>
              <a:rPr lang="en-US" i="1" dirty="0"/>
              <a:t>-</a:t>
            </a:r>
            <a:r>
              <a:rPr lang="en-GB" i="1" dirty="0" err="1"/>
              <a:t>HPLMNonly</a:t>
            </a:r>
            <a:br>
              <a:rPr lang="en-GB" dirty="0"/>
            </a:br>
            <a:endParaRPr lang="en-GB" dirty="0"/>
          </a:p>
          <a:p>
            <a:pPr marL="457200" lvl="1" indent="0">
              <a:buNone/>
            </a:pPr>
            <a:r>
              <a:rPr lang="en-GB" dirty="0"/>
              <a:t>Indication to be provided to upper layers </a:t>
            </a:r>
            <a:r>
              <a:rPr lang="en-GB" b="1" u="sng" dirty="0"/>
              <a:t>only</a:t>
            </a:r>
            <a:r>
              <a:rPr lang="en-GB" dirty="0"/>
              <a:t> when UE is in home network (HPLMN).</a:t>
            </a:r>
          </a:p>
          <a:p>
            <a:r>
              <a:rPr lang="en-US" sz="2400" dirty="0"/>
              <a:t>Allow operators to indicate to the own subscribers in their home network of various services availabilities, e.g. 5G NB-IoT, V2X, Industrial IOT, URLLC, AR/VR, 5G </a:t>
            </a:r>
            <a:r>
              <a:rPr lang="en-US" sz="2400" dirty="0" err="1"/>
              <a:t>eMBB</a:t>
            </a:r>
            <a:endParaRPr lang="en-US" sz="2400" dirty="0"/>
          </a:p>
          <a:p>
            <a:r>
              <a:rPr lang="en-US" sz="2400" dirty="0"/>
              <a:t>No impact on roaming UEs, similar approach has been used in LTE, e.g. </a:t>
            </a:r>
            <a:r>
              <a:rPr lang="en-US" sz="2400" i="1" dirty="0" err="1"/>
              <a:t>acdc-HPLMNonly</a:t>
            </a:r>
            <a:endParaRPr lang="en-US" sz="2400" i="1" dirty="0"/>
          </a:p>
        </p:txBody>
      </p:sp>
    </p:spTree>
    <p:extLst>
      <p:ext uri="{BB962C8B-B14F-4D97-AF65-F5344CB8AC3E}">
        <p14:creationId xmlns:p14="http://schemas.microsoft.com/office/powerpoint/2010/main" val="30254592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4344</TotalTime>
  <Words>535</Words>
  <Application>Microsoft Macintosh PowerPoint</Application>
  <PresentationFormat>Widescreen</PresentationFormat>
  <Paragraphs>46</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 Harmonization Proposal on Technology Icons Indication</vt:lpstr>
      <vt:lpstr>Background I:</vt:lpstr>
      <vt:lpstr>Background 3GPP Discussion</vt:lpstr>
      <vt:lpstr>GSMA LS (to up updated)</vt:lpstr>
      <vt:lpstr>Harmonization Proposal:</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 Technology Icons Indication</dc:title>
  <dc:creator>Microsoft Office User</dc:creator>
  <cp:lastModifiedBy>Microsoft Office User</cp:lastModifiedBy>
  <cp:revision>37</cp:revision>
  <dcterms:created xsi:type="dcterms:W3CDTF">2018-11-24T00:36:12Z</dcterms:created>
  <dcterms:modified xsi:type="dcterms:W3CDTF">2018-12-10T16:29:38Z</dcterms:modified>
</cp:coreProperties>
</file>