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10"/>
  </p:notesMasterIdLst>
  <p:handoutMasterIdLst>
    <p:handoutMasterId r:id="rId11"/>
  </p:handoutMasterIdLst>
  <p:sldIdLst>
    <p:sldId id="434" r:id="rId2"/>
    <p:sldId id="509" r:id="rId3"/>
    <p:sldId id="515" r:id="rId4"/>
    <p:sldId id="511" r:id="rId5"/>
    <p:sldId id="512" r:id="rId6"/>
    <p:sldId id="514" r:id="rId7"/>
    <p:sldId id="516" r:id="rId8"/>
    <p:sldId id="491" r:id="rId9"/>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09"/>
            <p14:sldId id="515"/>
            <p14:sldId id="511"/>
            <p14:sldId id="512"/>
            <p14:sldId id="514"/>
            <p14:sldId id="516"/>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2" clrIdx="0">
    <p:extLst>
      <p:ext uri="{19B8F6BF-5375-455C-9EA6-DF929625EA0E}">
        <p15:presenceInfo xmlns:p15="http://schemas.microsoft.com/office/powerpoint/2012/main" userId="Huawei" providerId="None"/>
      </p:ext>
    </p:extLst>
  </p:cmAuthor>
  <p:cmAuthor id="2" name="Odile" initials="HW" lastIdx="5" clrIdx="1">
    <p:extLst>
      <p:ext uri="{19B8F6BF-5375-455C-9EA6-DF929625EA0E}">
        <p15:presenceInfo xmlns:p15="http://schemas.microsoft.com/office/powerpoint/2012/main" userId="Odi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0000"/>
    <a:srgbClr val="3E5D82"/>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06" autoAdjust="0"/>
    <p:restoredTop sz="85993" autoAdjust="0"/>
  </p:normalViewPr>
  <p:slideViewPr>
    <p:cSldViewPr snapToGrid="0" snapToObjects="1" showGuides="1">
      <p:cViewPr varScale="1">
        <p:scale>
          <a:sx n="84" d="100"/>
          <a:sy n="84" d="100"/>
        </p:scale>
        <p:origin x="1200" y="90"/>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2018/12/3</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12/3/2018</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AC5458-9D8F-496A-8CA9-D1357EC7E62C}" type="slidenum">
              <a:rPr lang="en-US" smtClean="0"/>
              <a:pPr/>
              <a:t>3</a:t>
            </a:fld>
            <a:endParaRPr lang="en-US"/>
          </a:p>
        </p:txBody>
      </p:sp>
    </p:spTree>
    <p:extLst>
      <p:ext uri="{BB962C8B-B14F-4D97-AF65-F5344CB8AC3E}">
        <p14:creationId xmlns:p14="http://schemas.microsoft.com/office/powerpoint/2010/main" val="2677493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AC5458-9D8F-496A-8CA9-D1357EC7E62C}" type="slidenum">
              <a:rPr lang="en-US" smtClean="0"/>
              <a:pPr/>
              <a:t>4</a:t>
            </a:fld>
            <a:endParaRPr lang="en-US"/>
          </a:p>
        </p:txBody>
      </p:sp>
    </p:spTree>
    <p:extLst>
      <p:ext uri="{BB962C8B-B14F-4D97-AF65-F5344CB8AC3E}">
        <p14:creationId xmlns:p14="http://schemas.microsoft.com/office/powerpoint/2010/main" val="2879800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AC5458-9D8F-496A-8CA9-D1357EC7E62C}" type="slidenum">
              <a:rPr lang="en-US" smtClean="0"/>
              <a:pPr/>
              <a:t>5</a:t>
            </a:fld>
            <a:endParaRPr lang="en-US"/>
          </a:p>
        </p:txBody>
      </p:sp>
    </p:spTree>
    <p:extLst>
      <p:ext uri="{BB962C8B-B14F-4D97-AF65-F5344CB8AC3E}">
        <p14:creationId xmlns:p14="http://schemas.microsoft.com/office/powerpoint/2010/main" val="2879800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AC5458-9D8F-496A-8CA9-D1357EC7E62C}" type="slidenum">
              <a:rPr lang="en-US" smtClean="0"/>
              <a:pPr/>
              <a:t>6</a:t>
            </a:fld>
            <a:endParaRPr lang="en-US"/>
          </a:p>
        </p:txBody>
      </p:sp>
    </p:spTree>
    <p:extLst>
      <p:ext uri="{BB962C8B-B14F-4D97-AF65-F5344CB8AC3E}">
        <p14:creationId xmlns:p14="http://schemas.microsoft.com/office/powerpoint/2010/main" val="18374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AC5458-9D8F-496A-8CA9-D1357EC7E62C}" type="slidenum">
              <a:rPr lang="en-US" smtClean="0"/>
              <a:pPr/>
              <a:t>7</a:t>
            </a:fld>
            <a:endParaRPr lang="en-US"/>
          </a:p>
        </p:txBody>
      </p:sp>
    </p:spTree>
    <p:extLst>
      <p:ext uri="{BB962C8B-B14F-4D97-AF65-F5344CB8AC3E}">
        <p14:creationId xmlns:p14="http://schemas.microsoft.com/office/powerpoint/2010/main" val="2117121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8</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3 December 2018</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87075" y="726842"/>
            <a:ext cx="573954" cy="575197"/>
          </a:xfrm>
          <a:prstGeom prst="rect">
            <a:avLst/>
          </a:prstGeom>
          <a:noFill/>
          <a:ln w="9525">
            <a:noFill/>
            <a:miter lim="800000"/>
            <a:headEnd/>
            <a:tailEnd/>
          </a:ln>
        </p:spPr>
      </p:pic>
      <p:sp>
        <p:nvSpPr>
          <p:cNvPr id="12" name="标题 1"/>
          <p:cNvSpPr txBox="1">
            <a:spLocks/>
          </p:cNvSpPr>
          <p:nvPr/>
        </p:nvSpPr>
        <p:spPr>
          <a:xfrm>
            <a:off x="243366" y="772562"/>
            <a:ext cx="5952621" cy="1421928"/>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800" dirty="0" smtClean="0">
                <a:latin typeface="Arial" pitchFamily="34" charset="0"/>
                <a:ea typeface="Arial Unicode MS" pitchFamily="34" charset="-122"/>
                <a:cs typeface="Arial" pitchFamily="34" charset="0"/>
              </a:rPr>
              <a:t>Motivation for a new WI on RAN aspects of integration of NB-IoT and </a:t>
            </a:r>
            <a:r>
              <a:rPr lang="en-US" altLang="zh-CN" sz="2800" dirty="0" err="1" smtClean="0">
                <a:latin typeface="Arial" pitchFamily="34" charset="0"/>
                <a:ea typeface="Arial Unicode MS" pitchFamily="34" charset="-122"/>
                <a:cs typeface="Arial" pitchFamily="34" charset="0"/>
              </a:rPr>
              <a:t>eMTC</a:t>
            </a:r>
            <a:r>
              <a:rPr lang="en-US" altLang="zh-CN" sz="2800" dirty="0" smtClean="0">
                <a:latin typeface="Arial" pitchFamily="34" charset="0"/>
                <a:ea typeface="Arial Unicode MS" pitchFamily="34" charset="-122"/>
                <a:cs typeface="Arial" pitchFamily="34" charset="0"/>
              </a:rPr>
              <a:t> in 5G system</a:t>
            </a:r>
            <a:endParaRPr kumimoji="0" lang="en-US" altLang="en-US" sz="28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71880"/>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#82</a:t>
            </a:r>
          </a:p>
          <a:p>
            <a:r>
              <a:rPr lang="en-GB" altLang="zh-CN" sz="1400" dirty="0" smtClean="0">
                <a:latin typeface="Arial" pitchFamily="34" charset="0"/>
                <a:cs typeface="Arial" pitchFamily="34" charset="0"/>
              </a:rPr>
              <a:t>Sorrento, Italy, December 10 - 13, 2018</a:t>
            </a:r>
            <a:r>
              <a:rPr lang="it-IT" altLang="zh-CN" sz="1400" dirty="0" smtClean="0">
                <a:latin typeface="Arial" pitchFamily="34" charset="0"/>
                <a:cs typeface="Arial" pitchFamily="34" charset="0"/>
              </a:rPr>
              <a:t> </a:t>
            </a:r>
          </a:p>
          <a:p>
            <a:r>
              <a:rPr lang="en-US" altLang="zh-CN" sz="1400" dirty="0" smtClean="0">
                <a:latin typeface="Arial" pitchFamily="34" charset="0"/>
                <a:cs typeface="Arial" pitchFamily="34" charset="0"/>
              </a:rPr>
              <a:t>Agenda Item: </a:t>
            </a:r>
            <a:r>
              <a:rPr lang="en-US" altLang="zh-CN" sz="1400" dirty="0">
                <a:latin typeface="Arial" pitchFamily="34" charset="0"/>
                <a:cs typeface="Arial" pitchFamily="34" charset="0"/>
              </a:rPr>
              <a:t>9.1.3</a:t>
            </a:r>
            <a:endParaRPr lang="zh-CN" altLang="en-US" sz="1400" dirty="0">
              <a:latin typeface="Arial" pitchFamily="34" charset="0"/>
              <a:cs typeface="Arial" pitchFamily="34" charset="0"/>
            </a:endParaRPr>
          </a:p>
        </p:txBody>
      </p:sp>
      <p:sp>
        <p:nvSpPr>
          <p:cNvPr id="9" name="矩形 8"/>
          <p:cNvSpPr/>
          <p:nvPr/>
        </p:nvSpPr>
        <p:spPr>
          <a:xfrm>
            <a:off x="245463" y="2357548"/>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7828871" y="49874"/>
            <a:ext cx="1090363" cy="307777"/>
          </a:xfrm>
          <a:prstGeom prst="rect">
            <a:avLst/>
          </a:prstGeom>
        </p:spPr>
        <p:txBody>
          <a:bodyPr wrap="none">
            <a:spAutoFit/>
          </a:bodyPr>
          <a:lstStyle/>
          <a:p>
            <a:r>
              <a:rPr lang="en-US" altLang="zh-CN" sz="1400" dirty="0" smtClean="0">
                <a:latin typeface="Arial" pitchFamily="34" charset="0"/>
                <a:cs typeface="Arial" pitchFamily="34" charset="0"/>
              </a:rPr>
              <a:t>RP-182601</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Motivation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220432" y="554749"/>
            <a:ext cx="8679728" cy="4261091"/>
          </a:xfrm>
          <a:prstGeom prst="rect">
            <a:avLst/>
          </a:prstGeom>
        </p:spPr>
        <p:txBody>
          <a:bodyPr lIns="36000" rIns="36000"/>
          <a:lstStyle/>
          <a:p>
            <a:pPr hangingPunct="0">
              <a:spcAft>
                <a:spcPts val="0"/>
              </a:spcAft>
            </a:pPr>
            <a:r>
              <a:rPr lang="en-GB" sz="1500" dirty="0" smtClean="0">
                <a:cs typeface="Calibri" pitchFamily="34" charset="0"/>
              </a:rPr>
              <a:t>In Rel-13, </a:t>
            </a:r>
            <a:r>
              <a:rPr lang="en-GB" sz="1500" dirty="0" err="1" smtClean="0">
                <a:cs typeface="Calibri" pitchFamily="34" charset="0"/>
              </a:rPr>
              <a:t>eMTC</a:t>
            </a:r>
            <a:r>
              <a:rPr lang="en-GB" sz="1500" dirty="0" smtClean="0">
                <a:cs typeface="Calibri" pitchFamily="34" charset="0"/>
              </a:rPr>
              <a:t> and </a:t>
            </a:r>
            <a:r>
              <a:rPr lang="en-GB" sz="1500" dirty="0" err="1" smtClean="0">
                <a:cs typeface="Calibri" pitchFamily="34" charset="0"/>
              </a:rPr>
              <a:t>NB-IoT</a:t>
            </a:r>
            <a:r>
              <a:rPr lang="en-GB" sz="1500" dirty="0" smtClean="0">
                <a:cs typeface="Calibri" pitchFamily="34" charset="0"/>
              </a:rPr>
              <a:t> were standardised in RAN WGs to address improved indoor coverage, support for massive number of low throughput devices, low delay sensitivity, ultra low device cost, low device power consumption and (optimised) network architecture. They were further enhanced in Rel-14 and Rel-15</a:t>
            </a:r>
            <a:r>
              <a:rPr lang="en-GB" altLang="zh-CN" sz="1500" b="1" kern="0" dirty="0" smtClean="0">
                <a:cs typeface="Calibri" pitchFamily="34" charset="0"/>
              </a:rPr>
              <a:t>.</a:t>
            </a:r>
          </a:p>
          <a:p>
            <a:pPr hangingPunct="0">
              <a:spcAft>
                <a:spcPts val="0"/>
              </a:spcAft>
            </a:pPr>
            <a:endParaRPr lang="en-GB" altLang="zh-CN" sz="1500" b="1" kern="0" dirty="0" smtClean="0">
              <a:cs typeface="Calibri" pitchFamily="34" charset="0"/>
            </a:endParaRPr>
          </a:p>
          <a:p>
            <a:pPr hangingPunct="0">
              <a:spcAft>
                <a:spcPts val="0"/>
              </a:spcAft>
            </a:pPr>
            <a:r>
              <a:rPr lang="en-GB" sz="1500" dirty="0" smtClean="0">
                <a:cs typeface="Calibri" pitchFamily="34" charset="0"/>
              </a:rPr>
              <a:t>The corresponding system architecture aspects have been designed for EPC for both Cellular </a:t>
            </a:r>
            <a:r>
              <a:rPr lang="en-GB" sz="1500" dirty="0" err="1" smtClean="0">
                <a:cs typeface="Calibri" pitchFamily="34" charset="0"/>
              </a:rPr>
              <a:t>IoT</a:t>
            </a:r>
            <a:r>
              <a:rPr lang="en-GB" sz="1500" dirty="0" smtClean="0">
                <a:cs typeface="Calibri" pitchFamily="34" charset="0"/>
              </a:rPr>
              <a:t> (Rel-13) and Cellular </a:t>
            </a:r>
            <a:r>
              <a:rPr lang="en-GB" sz="1500" dirty="0" err="1" smtClean="0">
                <a:cs typeface="Calibri" pitchFamily="34" charset="0"/>
              </a:rPr>
              <a:t>IoT</a:t>
            </a:r>
            <a:r>
              <a:rPr lang="en-GB" sz="1500" dirty="0" smtClean="0">
                <a:cs typeface="Calibri" pitchFamily="34" charset="0"/>
              </a:rPr>
              <a:t> extensions (Rel-14). EPC provides also features useful for IoT/MTC which have been defined over multiple releases: power saving functions, overload control, high latency communication, monitoring, service capability exposure, etc. </a:t>
            </a:r>
          </a:p>
          <a:p>
            <a:pPr hangingPunct="0">
              <a:spcAft>
                <a:spcPts val="0"/>
              </a:spcAft>
            </a:pPr>
            <a:endParaRPr lang="en-GB" sz="1500" dirty="0" smtClean="0">
              <a:cs typeface="Calibri" pitchFamily="34" charset="0"/>
            </a:endParaRPr>
          </a:p>
          <a:p>
            <a:pPr hangingPunct="0">
              <a:spcAft>
                <a:spcPts val="0"/>
              </a:spcAft>
            </a:pPr>
            <a:r>
              <a:rPr lang="en-GB" sz="1500" dirty="0" smtClean="0">
                <a:cs typeface="Calibri" pitchFamily="34" charset="0"/>
              </a:rPr>
              <a:t>Rel-15 has standardised 5G </a:t>
            </a:r>
            <a:r>
              <a:rPr lang="en-GB" sz="1500" dirty="0">
                <a:cs typeface="Calibri" pitchFamily="34" charset="0"/>
              </a:rPr>
              <a:t>CN and </a:t>
            </a:r>
            <a:r>
              <a:rPr lang="en-GB" sz="1500" dirty="0" smtClean="0">
                <a:cs typeface="Calibri" pitchFamily="34" charset="0"/>
              </a:rPr>
              <a:t>specified E-UTRA </a:t>
            </a:r>
            <a:r>
              <a:rPr lang="en-GB" sz="1500" dirty="0">
                <a:cs typeface="Calibri" pitchFamily="34" charset="0"/>
              </a:rPr>
              <a:t>connectivity to 5G-CN, however not for NB-IoT and </a:t>
            </a:r>
            <a:r>
              <a:rPr lang="en-GB" sz="1500" dirty="0" err="1" smtClean="0">
                <a:cs typeface="Calibri" pitchFamily="34" charset="0"/>
              </a:rPr>
              <a:t>eMTC</a:t>
            </a:r>
            <a:r>
              <a:rPr lang="en-GB" sz="1500" dirty="0" smtClean="0">
                <a:cs typeface="Calibri" pitchFamily="34" charset="0"/>
              </a:rPr>
              <a:t> specific aspects.  </a:t>
            </a:r>
          </a:p>
          <a:p>
            <a:pPr hangingPunct="0">
              <a:spcAft>
                <a:spcPts val="0"/>
              </a:spcAft>
            </a:pPr>
            <a:endParaRPr lang="en-CA" sz="1500" dirty="0" smtClean="0">
              <a:cs typeface="Calibri" pitchFamily="34" charset="0"/>
            </a:endParaRPr>
          </a:p>
          <a:p>
            <a:pPr hangingPunct="0">
              <a:spcAft>
                <a:spcPts val="0"/>
              </a:spcAft>
            </a:pPr>
            <a:r>
              <a:rPr lang="en-CA" sz="1500" dirty="0" smtClean="0">
                <a:cs typeface="Calibri" pitchFamily="34" charset="0"/>
              </a:rPr>
              <a:t>SA2 </a:t>
            </a:r>
            <a:r>
              <a:rPr lang="en-CA" sz="1500" dirty="0">
                <a:cs typeface="Calibri" pitchFamily="34" charset="0"/>
              </a:rPr>
              <a:t>has completed the "Study on Cellular IoT support and evolution for the 5G System" and has agreed on a work item to introduce </a:t>
            </a:r>
            <a:r>
              <a:rPr lang="en-GB" sz="1500" dirty="0">
                <a:cs typeface="Calibri" pitchFamily="34" charset="0"/>
              </a:rPr>
              <a:t>5G-CN enhancements to enable Cellular IoT functionalities for 5G capable devices that support </a:t>
            </a:r>
            <a:r>
              <a:rPr lang="en-GB" sz="1500" dirty="0" err="1">
                <a:cs typeface="Calibri" pitchFamily="34" charset="0"/>
              </a:rPr>
              <a:t>eMTC</a:t>
            </a:r>
            <a:r>
              <a:rPr lang="en-GB" sz="1500" dirty="0">
                <a:cs typeface="Calibri" pitchFamily="34" charset="0"/>
              </a:rPr>
              <a:t> and/ or </a:t>
            </a:r>
            <a:r>
              <a:rPr lang="en-GB" sz="1500" dirty="0" smtClean="0">
                <a:cs typeface="Calibri" pitchFamily="34" charset="0"/>
              </a:rPr>
              <a:t>NB-IoT. </a:t>
            </a:r>
          </a:p>
          <a:p>
            <a:pPr hangingPunct="0">
              <a:spcAft>
                <a:spcPts val="0"/>
              </a:spcAft>
            </a:pPr>
            <a:endParaRPr lang="en-GB" sz="1500" b="1" dirty="0">
              <a:solidFill>
                <a:srgbClr val="FF0000"/>
              </a:solidFill>
              <a:cs typeface="Calibri" pitchFamily="34" charset="0"/>
            </a:endParaRPr>
          </a:p>
          <a:p>
            <a:pPr hangingPunct="0">
              <a:spcAft>
                <a:spcPts val="0"/>
              </a:spcAft>
            </a:pPr>
            <a:r>
              <a:rPr lang="en-GB" sz="1500" b="1" dirty="0" smtClean="0">
                <a:solidFill>
                  <a:srgbClr val="FF0000"/>
                </a:solidFill>
                <a:cs typeface="Calibri" pitchFamily="34" charset="0"/>
              </a:rPr>
              <a:t>An incoming LS from SA2 kindly </a:t>
            </a:r>
            <a:r>
              <a:rPr lang="en-GB" sz="1500" b="1" dirty="0">
                <a:solidFill>
                  <a:srgbClr val="FF0000"/>
                </a:solidFill>
                <a:cs typeface="Calibri" pitchFamily="34" charset="0"/>
              </a:rPr>
              <a:t>ask RAN working groups to update RAN specifications </a:t>
            </a:r>
            <a:r>
              <a:rPr lang="en-GB" sz="1500" b="1" dirty="0" smtClean="0">
                <a:solidFill>
                  <a:srgbClr val="FF0000"/>
                </a:solidFill>
                <a:cs typeface="Calibri" pitchFamily="34" charset="0"/>
              </a:rPr>
              <a:t>accordingly in </a:t>
            </a:r>
            <a:r>
              <a:rPr lang="en-US" sz="1500" b="1" dirty="0" smtClean="0">
                <a:solidFill>
                  <a:srgbClr val="FF0000"/>
                </a:solidFill>
                <a:cs typeface="Calibri" pitchFamily="34" charset="0"/>
              </a:rPr>
              <a:t>RP-182700</a:t>
            </a:r>
            <a:r>
              <a:rPr lang="en-GB" sz="1500" b="1" dirty="0" smtClean="0">
                <a:solidFill>
                  <a:srgbClr val="FF0000"/>
                </a:solidFill>
                <a:cs typeface="Calibri" pitchFamily="34" charset="0"/>
              </a:rPr>
              <a:t>. </a:t>
            </a:r>
            <a:endParaRPr lang="en-GB" b="1" dirty="0" smtClean="0">
              <a:solidFill>
                <a:srgbClr val="FF0000"/>
              </a:solidFill>
            </a:endParaRPr>
          </a:p>
          <a:p>
            <a:pPr hangingPunct="0"/>
            <a:endParaRPr lang="en-US" b="1" dirty="0">
              <a:solidFill>
                <a:srgbClr val="FF0000"/>
              </a:solidFill>
            </a:endParaRPr>
          </a:p>
          <a:p>
            <a:pPr hangingPunct="0"/>
            <a:endParaRPr lang="en-US" dirty="0"/>
          </a:p>
          <a:p>
            <a:pPr hangingPunct="0"/>
            <a:endParaRPr lang="en-GB" altLang="zh-CN" b="1" kern="0" dirty="0" smtClean="0">
              <a:latin typeface="Arial" pitchFamily="34" charset="0"/>
              <a:cs typeface="Arial" pitchFamily="34" charset="0"/>
            </a:endParaRPr>
          </a:p>
          <a:p>
            <a:pPr hangingPunct="0"/>
            <a:endParaRPr lang="en-GB" altLang="zh-CN" b="1" kern="0" dirty="0" smtClean="0">
              <a:latin typeface="Arial" pitchFamily="34" charset="0"/>
              <a:cs typeface="Arial" pitchFamily="34" charset="0"/>
            </a:endParaRPr>
          </a:p>
          <a:p>
            <a:pPr hangingPunct="0"/>
            <a:endParaRPr lang="en-GB" altLang="zh-CN" b="1" kern="0" dirty="0" smtClean="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Objective</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278601" y="784905"/>
            <a:ext cx="8682519" cy="3921377"/>
          </a:xfrm>
          <a:prstGeom prst="rect">
            <a:avLst/>
          </a:prstGeom>
        </p:spPr>
        <p:txBody>
          <a:bodyPr lIns="36000" rIns="36000"/>
          <a:lstStyle/>
          <a:p>
            <a:pPr hangingPunct="0"/>
            <a:r>
              <a:rPr lang="en-GB" sz="1400" dirty="0"/>
              <a:t>This RAN Work Item is motivated by the separation in rel-16 of the high layer impacts (RAN2/RAN3) with the RAN1 on-going work for a </a:t>
            </a:r>
            <a:r>
              <a:rPr lang="en-US" sz="1400" dirty="0"/>
              <a:t>clear CR introduction with the ASN.1 changes in NB-</a:t>
            </a:r>
            <a:r>
              <a:rPr lang="en-US" sz="1400" dirty="0" err="1"/>
              <a:t>IoT</a:t>
            </a:r>
            <a:r>
              <a:rPr lang="en-US" sz="1400" dirty="0"/>
              <a:t> / </a:t>
            </a:r>
            <a:r>
              <a:rPr lang="en-US" sz="1400" dirty="0" err="1"/>
              <a:t>eMTC</a:t>
            </a:r>
            <a:r>
              <a:rPr lang="en-US" sz="1400" dirty="0"/>
              <a:t> and  </a:t>
            </a:r>
            <a:r>
              <a:rPr lang="en-GB" sz="1400" dirty="0"/>
              <a:t>as benefit a dedicated allocation of TUs should be done</a:t>
            </a:r>
            <a:r>
              <a:rPr lang="en-GB" sz="1400" dirty="0" smtClean="0"/>
              <a:t>.</a:t>
            </a:r>
            <a:r>
              <a:rPr lang="en-US" sz="1400" dirty="0"/>
              <a:t> The high layer work is bind to SA2, then if any delays or major issue occur in SA2/RAN3/RAN2 work it may be clever to not penalized the completion of RAN1 work and reciprocally</a:t>
            </a:r>
            <a:endParaRPr lang="en-GB" sz="1400" dirty="0"/>
          </a:p>
          <a:p>
            <a:pPr hangingPunct="0"/>
            <a:endParaRPr lang="en-GB" sz="1400" dirty="0"/>
          </a:p>
          <a:p>
            <a:pPr hangingPunct="0"/>
            <a:r>
              <a:rPr lang="en-GB" sz="1400" dirty="0" smtClean="0"/>
              <a:t>The objective of this work item is to introduce support of </a:t>
            </a:r>
            <a:r>
              <a:rPr lang="en-GB" sz="1400" dirty="0" err="1" smtClean="0"/>
              <a:t>CIoT</a:t>
            </a:r>
            <a:r>
              <a:rPr lang="en-GB" sz="1400" dirty="0" smtClean="0"/>
              <a:t> functionalities in 5G CN support for NB-</a:t>
            </a:r>
            <a:r>
              <a:rPr lang="en-GB" sz="1400" dirty="0" err="1" smtClean="0"/>
              <a:t>IoT</a:t>
            </a:r>
            <a:r>
              <a:rPr lang="en-GB" sz="1400" dirty="0" smtClean="0"/>
              <a:t> and </a:t>
            </a:r>
            <a:r>
              <a:rPr lang="en-GB" sz="1400" dirty="0" err="1" smtClean="0"/>
              <a:t>eMTC</a:t>
            </a:r>
            <a:r>
              <a:rPr lang="en-GB" sz="1400" dirty="0" smtClean="0"/>
              <a:t>. </a:t>
            </a:r>
          </a:p>
          <a:p>
            <a:pPr marL="285750" indent="-285750" hangingPunct="0">
              <a:spcAft>
                <a:spcPts val="600"/>
              </a:spcAft>
              <a:buFont typeface="Arial" panose="020B0604020202020204" pitchFamily="34" charset="0"/>
              <a:buChar char="•"/>
            </a:pPr>
            <a:r>
              <a:rPr lang="en-GB" sz="1400" dirty="0" smtClean="0"/>
              <a:t>NB-</a:t>
            </a:r>
            <a:r>
              <a:rPr lang="en-GB" sz="1400" dirty="0" err="1" smtClean="0"/>
              <a:t>IoT</a:t>
            </a:r>
            <a:r>
              <a:rPr lang="en-GB" sz="1400" dirty="0" smtClean="0"/>
              <a:t> </a:t>
            </a:r>
            <a:r>
              <a:rPr lang="en-GB" sz="1400" dirty="0"/>
              <a:t>Connectivity to 5G-CN </a:t>
            </a:r>
            <a:endParaRPr lang="en-GB" sz="1400" dirty="0" smtClean="0"/>
          </a:p>
          <a:p>
            <a:pPr marL="285750" indent="-285750" hangingPunct="0">
              <a:spcAft>
                <a:spcPts val="600"/>
              </a:spcAft>
              <a:buFont typeface="Arial" panose="020B0604020202020204" pitchFamily="34" charset="0"/>
              <a:buChar char="•"/>
            </a:pPr>
            <a:r>
              <a:rPr lang="en-GB" sz="1400" dirty="0" err="1"/>
              <a:t>eMTC</a:t>
            </a:r>
            <a:r>
              <a:rPr lang="en-GB" sz="1400" dirty="0"/>
              <a:t> specific aspects </a:t>
            </a:r>
            <a:r>
              <a:rPr lang="en-GB" sz="1400" dirty="0" smtClean="0"/>
              <a:t>of </a:t>
            </a:r>
            <a:r>
              <a:rPr lang="en-GB" sz="1400" dirty="0"/>
              <a:t>E-UTRA Connectivity to 5G-CN </a:t>
            </a:r>
            <a:endParaRPr lang="en-GB" sz="1400" dirty="0" smtClean="0"/>
          </a:p>
          <a:p>
            <a:pPr marL="285750" indent="-285750" hangingPunct="0">
              <a:buFont typeface="Arial" panose="020B0604020202020204" pitchFamily="34" charset="0"/>
              <a:buChar char="•"/>
            </a:pPr>
            <a:r>
              <a:rPr lang="en-GB" sz="1400" dirty="0" smtClean="0"/>
              <a:t>Enhancements </a:t>
            </a:r>
            <a:r>
              <a:rPr lang="en-GB" sz="1400" dirty="0"/>
              <a:t>to enable Cellular </a:t>
            </a:r>
            <a:r>
              <a:rPr lang="en-GB" sz="1400" dirty="0" err="1"/>
              <a:t>IoT</a:t>
            </a:r>
            <a:r>
              <a:rPr lang="en-GB" sz="1400" dirty="0"/>
              <a:t> functionalities in 5G-CN as per SA2 </a:t>
            </a:r>
            <a:r>
              <a:rPr lang="en-GB" sz="1400" dirty="0" smtClean="0"/>
              <a:t>WI, in particular;</a:t>
            </a:r>
          </a:p>
          <a:p>
            <a:pPr marL="742950" lvl="1" indent="-285750" hangingPunct="0">
              <a:buFont typeface="Calibri" panose="020F0502020204030204" pitchFamily="34" charset="0"/>
              <a:buChar char="₋"/>
            </a:pPr>
            <a:r>
              <a:rPr lang="en-GB" sz="1400" dirty="0"/>
              <a:t>Support for infrequent small data transmission</a:t>
            </a:r>
            <a:endParaRPr lang="en-US" sz="1400" dirty="0"/>
          </a:p>
          <a:p>
            <a:pPr marL="742950" lvl="1" indent="-285750" hangingPunct="0">
              <a:buFont typeface="Calibri" panose="020F0502020204030204" pitchFamily="34" charset="0"/>
              <a:buChar char="₋"/>
            </a:pPr>
            <a:r>
              <a:rPr lang="en-GB" sz="1400" dirty="0" smtClean="0"/>
              <a:t>Frequent </a:t>
            </a:r>
            <a:r>
              <a:rPr lang="en-GB" sz="1400" dirty="0"/>
              <a:t>small data </a:t>
            </a:r>
            <a:r>
              <a:rPr lang="en-GB" sz="1400" dirty="0" smtClean="0"/>
              <a:t>communication</a:t>
            </a:r>
            <a:endParaRPr lang="en-US" sz="1400" dirty="0"/>
          </a:p>
          <a:p>
            <a:pPr marL="742950" lvl="1" indent="-285750" hangingPunct="0">
              <a:buFont typeface="Calibri" panose="020F0502020204030204" pitchFamily="34" charset="0"/>
              <a:buChar char="₋"/>
            </a:pPr>
            <a:r>
              <a:rPr lang="en-GB" sz="1400" dirty="0" smtClean="0"/>
              <a:t>Power </a:t>
            </a:r>
            <a:r>
              <a:rPr lang="en-GB" sz="1400" dirty="0"/>
              <a:t>saving </a:t>
            </a:r>
            <a:r>
              <a:rPr lang="en-GB" sz="1400" dirty="0" smtClean="0"/>
              <a:t>functions</a:t>
            </a:r>
            <a:endParaRPr lang="en-US" sz="1400" dirty="0"/>
          </a:p>
          <a:p>
            <a:pPr marL="742950" lvl="1" indent="-285750" hangingPunct="0">
              <a:buFont typeface="Calibri" panose="020F0502020204030204" pitchFamily="34" charset="0"/>
              <a:buChar char="₋"/>
            </a:pPr>
            <a:r>
              <a:rPr lang="en-GB" sz="1400" dirty="0" smtClean="0"/>
              <a:t>Management </a:t>
            </a:r>
            <a:r>
              <a:rPr lang="en-GB" sz="1400" dirty="0"/>
              <a:t>of Enhanced </a:t>
            </a:r>
            <a:r>
              <a:rPr lang="en-GB" sz="1400" dirty="0" smtClean="0"/>
              <a:t>Coverage</a:t>
            </a:r>
            <a:endParaRPr lang="en-US" sz="1400" dirty="0"/>
          </a:p>
          <a:p>
            <a:pPr marL="742950" lvl="1" indent="-285750" hangingPunct="0">
              <a:buFont typeface="Calibri" panose="020F0502020204030204" pitchFamily="34" charset="0"/>
              <a:buChar char="₋"/>
            </a:pPr>
            <a:r>
              <a:rPr lang="fr-FR" sz="1400" dirty="0" smtClean="0"/>
              <a:t>…</a:t>
            </a:r>
          </a:p>
          <a:p>
            <a:pPr hangingPunct="0"/>
            <a:endParaRPr lang="en-GB" sz="1400" dirty="0"/>
          </a:p>
          <a:p>
            <a:pPr marL="285750" indent="-285750" hangingPunct="0">
              <a:spcAft>
                <a:spcPts val="600"/>
              </a:spcAft>
              <a:buFont typeface="Arial" panose="020B0604020202020204" pitchFamily="34" charset="0"/>
              <a:buChar char="•"/>
            </a:pPr>
            <a:r>
              <a:rPr lang="en-GB" sz="1400" dirty="0" smtClean="0"/>
              <a:t>The following slides provide a preliminary analysis of the RAN impact of SA2 WI</a:t>
            </a:r>
          </a:p>
          <a:p>
            <a:pPr marL="285750" indent="-285750" hangingPunct="0">
              <a:spcAft>
                <a:spcPts val="600"/>
              </a:spcAft>
              <a:buFont typeface="Arial" panose="020B0604020202020204" pitchFamily="34" charset="0"/>
              <a:buChar char="•"/>
            </a:pPr>
            <a:r>
              <a:rPr lang="en-GB" sz="1400" b="1" dirty="0" smtClean="0">
                <a:solidFill>
                  <a:srgbClr val="FF0000"/>
                </a:solidFill>
              </a:rPr>
              <a:t>We propose to conditionally approved the WID to SA decision on approval of SA2 WI by end of TSG week </a:t>
            </a:r>
            <a:endParaRPr lang="en-GB" sz="1400" b="1" dirty="0">
              <a:solidFill>
                <a:srgbClr val="FF0000"/>
              </a:solidFill>
            </a:endParaRPr>
          </a:p>
          <a:p>
            <a:pPr marL="742950" lvl="1" indent="-285750" hangingPunct="0">
              <a:buFont typeface="Calibri" panose="020F0502020204030204" pitchFamily="34" charset="0"/>
              <a:buChar char="₋"/>
            </a:pPr>
            <a:endParaRPr lang="fr-FR" sz="1400" dirty="0" smtClean="0"/>
          </a:p>
          <a:p>
            <a:pPr hangingPunct="0"/>
            <a:endParaRPr lang="en-GB" sz="1400" dirty="0" smtClean="0"/>
          </a:p>
          <a:p>
            <a:pPr marL="285750" indent="-285750" hangingPunct="0">
              <a:buFont typeface="Arial" panose="020B0604020202020204" pitchFamily="34" charset="0"/>
              <a:buChar char="•"/>
            </a:pPr>
            <a:endParaRPr lang="en-GB" altLang="zh-CN" sz="1400" b="1" kern="0" dirty="0" smtClean="0">
              <a:latin typeface="Arial" pitchFamily="34" charset="0"/>
              <a:ea typeface="+mn-ea"/>
              <a:cs typeface="Arial" pitchFamily="34" charset="0"/>
            </a:endParaRPr>
          </a:p>
        </p:txBody>
      </p:sp>
    </p:spTree>
    <p:extLst>
      <p:ext uri="{BB962C8B-B14F-4D97-AF65-F5344CB8AC3E}">
        <p14:creationId xmlns:p14="http://schemas.microsoft.com/office/powerpoint/2010/main" val="3352584507"/>
      </p:ext>
    </p:extLst>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SA2 Objectives</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278601" y="592849"/>
            <a:ext cx="8583459" cy="4192511"/>
          </a:xfrm>
          <a:prstGeom prst="rect">
            <a:avLst/>
          </a:prstGeom>
        </p:spPr>
        <p:txBody>
          <a:bodyPr lIns="36000" rIns="36000"/>
          <a:lstStyle/>
          <a:p>
            <a:pPr hangingPunct="0"/>
            <a:r>
              <a:rPr lang="en-GB" sz="1400" dirty="0" smtClean="0"/>
              <a:t>SA2 has agreed the WI with the below objectives in S2-1812837 aiming at specifying 5GS enhancements to enable Cellular IoT functionalities for 5GS capable devices that support also WB-EUTRA (</a:t>
            </a:r>
            <a:r>
              <a:rPr lang="en-GB" sz="1400" dirty="0" err="1" smtClean="0"/>
              <a:t>eMTC</a:t>
            </a:r>
            <a:r>
              <a:rPr lang="en-GB" sz="1400" dirty="0" smtClean="0"/>
              <a:t>) or NB-IoT or both:</a:t>
            </a:r>
            <a:endParaRPr lang="en-US" sz="1400" dirty="0" smtClean="0"/>
          </a:p>
          <a:p>
            <a:pPr hangingPunct="0"/>
            <a:r>
              <a:rPr lang="en-GB" sz="1400" dirty="0" smtClean="0"/>
              <a:t>-	Support for infrequent small data transmission</a:t>
            </a:r>
            <a:endParaRPr lang="en-US" sz="1400" dirty="0" smtClean="0"/>
          </a:p>
          <a:p>
            <a:pPr hangingPunct="0"/>
            <a:r>
              <a:rPr lang="en-GB" sz="1400" dirty="0" smtClean="0"/>
              <a:t>-	Frequent small data communication</a:t>
            </a:r>
            <a:endParaRPr lang="en-US" sz="1400" dirty="0" smtClean="0"/>
          </a:p>
          <a:p>
            <a:pPr hangingPunct="0"/>
            <a:r>
              <a:rPr lang="en-GB" sz="1400" dirty="0" smtClean="0"/>
              <a:t>-	High latency communication</a:t>
            </a:r>
            <a:endParaRPr lang="en-US" sz="1400" dirty="0" smtClean="0"/>
          </a:p>
          <a:p>
            <a:pPr hangingPunct="0"/>
            <a:r>
              <a:rPr lang="en-GB" sz="1400" dirty="0" smtClean="0"/>
              <a:t>-	Power saving functions</a:t>
            </a:r>
            <a:endParaRPr lang="en-US" sz="1400" dirty="0" smtClean="0"/>
          </a:p>
          <a:p>
            <a:pPr hangingPunct="0"/>
            <a:r>
              <a:rPr lang="en-GB" sz="1400" dirty="0" smtClean="0"/>
              <a:t>-	Management of Enhanced Coverage</a:t>
            </a:r>
            <a:endParaRPr lang="en-US" sz="1400" dirty="0" smtClean="0"/>
          </a:p>
          <a:p>
            <a:pPr hangingPunct="0"/>
            <a:r>
              <a:rPr lang="en-GB" sz="1400" dirty="0" smtClean="0"/>
              <a:t>-	Overload Control for small data</a:t>
            </a:r>
            <a:endParaRPr lang="en-US" sz="1400" dirty="0" smtClean="0"/>
          </a:p>
          <a:p>
            <a:pPr hangingPunct="0"/>
            <a:r>
              <a:rPr lang="en-GB" sz="1400" dirty="0" smtClean="0"/>
              <a:t>-	Support of the Reliable Data Service</a:t>
            </a:r>
            <a:endParaRPr lang="en-US" sz="1400" dirty="0" smtClean="0"/>
          </a:p>
          <a:p>
            <a:pPr hangingPunct="0"/>
            <a:r>
              <a:rPr lang="en-GB" sz="1400" dirty="0" smtClean="0"/>
              <a:t>-	Support of common north-bound APIs for EPC-5GC interworking</a:t>
            </a:r>
            <a:endParaRPr lang="en-US" sz="1400" dirty="0" smtClean="0"/>
          </a:p>
          <a:p>
            <a:pPr hangingPunct="0"/>
            <a:r>
              <a:rPr lang="en-GB" sz="1400" dirty="0" smtClean="0"/>
              <a:t>-	Network parameter configuration API via NEF</a:t>
            </a:r>
            <a:endParaRPr lang="en-US" sz="1400" dirty="0" smtClean="0"/>
          </a:p>
          <a:p>
            <a:pPr hangingPunct="0"/>
            <a:r>
              <a:rPr lang="en-GB" sz="1400" dirty="0" smtClean="0"/>
              <a:t>-	Monitoring</a:t>
            </a:r>
            <a:endParaRPr lang="en-US" sz="1400" dirty="0" smtClean="0"/>
          </a:p>
          <a:p>
            <a:pPr hangingPunct="0"/>
            <a:r>
              <a:rPr lang="en-GB" sz="1400" dirty="0" smtClean="0"/>
              <a:t>-	Inter-RAT mobility support to/from NB-IoT</a:t>
            </a:r>
            <a:endParaRPr lang="en-US" sz="1400" dirty="0" smtClean="0"/>
          </a:p>
          <a:p>
            <a:pPr hangingPunct="0"/>
            <a:r>
              <a:rPr lang="en-GB" sz="1400" dirty="0" smtClean="0"/>
              <a:t>-	Support for Expected UE Behaviour</a:t>
            </a:r>
            <a:endParaRPr lang="en-US" sz="1400" dirty="0" smtClean="0"/>
          </a:p>
          <a:p>
            <a:pPr hangingPunct="0"/>
            <a:r>
              <a:rPr lang="en-GB" sz="1400" dirty="0" smtClean="0"/>
              <a:t>-	</a:t>
            </a:r>
            <a:r>
              <a:rPr lang="en-GB" sz="1400" dirty="0" err="1" smtClean="0"/>
              <a:t>QoS</a:t>
            </a:r>
            <a:r>
              <a:rPr lang="en-GB" sz="1400" dirty="0" smtClean="0"/>
              <a:t> Support for NB-IoT</a:t>
            </a:r>
            <a:endParaRPr lang="en-US" sz="1400" dirty="0" smtClean="0"/>
          </a:p>
          <a:p>
            <a:pPr hangingPunct="0"/>
            <a:r>
              <a:rPr lang="en-GB" sz="1400" dirty="0" smtClean="0"/>
              <a:t>-	Core Network selection and steering for Cellular IoT</a:t>
            </a:r>
            <a:endParaRPr lang="en-US" sz="1400" dirty="0" smtClean="0"/>
          </a:p>
          <a:p>
            <a:pPr hangingPunct="0"/>
            <a:r>
              <a:rPr lang="en-GB" sz="1400" dirty="0" smtClean="0"/>
              <a:t>-	Group Message Delivery using </a:t>
            </a:r>
            <a:r>
              <a:rPr lang="en-GB" sz="1400" dirty="0" err="1" smtClean="0"/>
              <a:t>unicast</a:t>
            </a:r>
            <a:r>
              <a:rPr lang="en-GB" sz="1400" dirty="0" smtClean="0"/>
              <a:t> NIDD</a:t>
            </a:r>
            <a:endParaRPr lang="en-US" sz="1400" dirty="0" smtClean="0"/>
          </a:p>
          <a:p>
            <a:pPr hangingPunct="0"/>
            <a:r>
              <a:rPr lang="en-GB" sz="1400" dirty="0" smtClean="0"/>
              <a:t>-	MSISDN-less MO SMS</a:t>
            </a:r>
            <a:endParaRPr lang="en-US" sz="1400" dirty="0" smtClean="0"/>
          </a:p>
          <a:p>
            <a:pPr hangingPunct="0"/>
            <a:r>
              <a:rPr lang="en-GB" sz="1400" dirty="0" smtClean="0"/>
              <a:t>-	Interworking with EPS for the Cellular IoT functionalities listed above</a:t>
            </a:r>
            <a:endParaRPr lang="en-US" sz="1400" dirty="0"/>
          </a:p>
          <a:p>
            <a:pPr marL="285750" indent="-285750" hangingPunct="0">
              <a:buFont typeface="Arial" panose="020B0604020202020204" pitchFamily="34" charset="0"/>
              <a:buChar char="•"/>
            </a:pPr>
            <a:endParaRPr lang="en-GB" altLang="zh-CN" sz="1400" b="1" kern="0" dirty="0" smtClean="0">
              <a:latin typeface="Arial" pitchFamily="34" charset="0"/>
              <a:ea typeface="+mn-ea"/>
              <a:cs typeface="Arial" pitchFamily="34" charset="0"/>
            </a:endParaRPr>
          </a:p>
        </p:txBody>
      </p:sp>
    </p:spTree>
    <p:extLst>
      <p:ext uri="{BB962C8B-B14F-4D97-AF65-F5344CB8AC3E}">
        <p14:creationId xmlns:p14="http://schemas.microsoft.com/office/powerpoint/2010/main" val="2317326394"/>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Potential impact of 5G </a:t>
            </a:r>
            <a:r>
              <a:rPr lang="en-US" altLang="zh-CN" sz="2400" b="1" kern="0" dirty="0" err="1" smtClean="0">
                <a:solidFill>
                  <a:schemeClr val="accent2">
                    <a:lumMod val="75000"/>
                  </a:schemeClr>
                </a:solidFill>
                <a:latin typeface="Arial" pitchFamily="34" charset="0"/>
                <a:ea typeface="宋体" pitchFamily="2" charset="-122"/>
                <a:cs typeface="Arial" pitchFamily="34" charset="0"/>
              </a:rPr>
              <a:t>CIoT</a:t>
            </a:r>
            <a:r>
              <a:rPr lang="en-US" altLang="zh-CN" sz="2400" b="1" kern="0" dirty="0" smtClean="0">
                <a:solidFill>
                  <a:schemeClr val="accent2">
                    <a:lumMod val="75000"/>
                  </a:schemeClr>
                </a:solidFill>
                <a:latin typeface="Arial" pitchFamily="34" charset="0"/>
                <a:ea typeface="宋体" pitchFamily="2" charset="-122"/>
                <a:cs typeface="Arial" pitchFamily="34" charset="0"/>
              </a:rPr>
              <a:t> on RAN WGs</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627071998"/>
              </p:ext>
            </p:extLst>
          </p:nvPr>
        </p:nvGraphicFramePr>
        <p:xfrm>
          <a:off x="457200" y="605093"/>
          <a:ext cx="7856219" cy="4340090"/>
        </p:xfrm>
        <a:graphic>
          <a:graphicData uri="http://schemas.openxmlformats.org/drawingml/2006/table">
            <a:tbl>
              <a:tblPr firstRow="1" bandRow="1">
                <a:tableStyleId>{5C22544A-7EE6-4342-B048-85BDC9FD1C3A}</a:tableStyleId>
              </a:tblPr>
              <a:tblGrid>
                <a:gridCol w="1828800"/>
                <a:gridCol w="740979"/>
                <a:gridCol w="893511"/>
                <a:gridCol w="2691336"/>
                <a:gridCol w="1701593"/>
              </a:tblGrid>
              <a:tr h="0">
                <a:tc>
                  <a:txBody>
                    <a:bodyPr/>
                    <a:lstStyle/>
                    <a:p>
                      <a:pPr algn="ctr"/>
                      <a:r>
                        <a:rPr lang="en-US" sz="1100" dirty="0" smtClean="0">
                          <a:solidFill>
                            <a:schemeClr val="tx1"/>
                          </a:solidFill>
                        </a:rPr>
                        <a:t>Objective</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smtClean="0">
                          <a:solidFill>
                            <a:schemeClr val="tx1"/>
                          </a:solidFill>
                        </a:rPr>
                        <a:t>Impact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100" dirty="0" smtClean="0">
                          <a:solidFill>
                            <a:schemeClr val="tx1"/>
                          </a:solidFill>
                        </a:rPr>
                        <a:t>WG</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smtClean="0">
                          <a:solidFill>
                            <a:schemeClr val="tx1"/>
                          </a:solidFill>
                        </a:rPr>
                        <a:t>Comments</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smtClean="0">
                          <a:solidFill>
                            <a:schemeClr val="tx1"/>
                          </a:solidFill>
                        </a:rPr>
                        <a:t>Apply to NB-IoT or </a:t>
                      </a:r>
                      <a:r>
                        <a:rPr lang="en-US" sz="1100" dirty="0" err="1" smtClean="0">
                          <a:solidFill>
                            <a:schemeClr val="tx1"/>
                          </a:solidFill>
                        </a:rPr>
                        <a:t>eMTC</a:t>
                      </a:r>
                      <a:r>
                        <a:rPr lang="en-US" sz="1100" dirty="0" smtClean="0">
                          <a:solidFill>
                            <a:schemeClr val="tx1"/>
                          </a:solidFill>
                        </a:rPr>
                        <a:t>?</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dirty="0" smtClean="0"/>
                        <a:t>Support for infrequent small data transmission</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RAN2/RAN3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a:t>
                      </a:r>
                      <a:r>
                        <a:rPr lang="en-GB" sz="1000" baseline="0" dirty="0" smtClean="0">
                          <a:solidFill>
                            <a:schemeClr val="tx1"/>
                          </a:solidFill>
                        </a:rPr>
                        <a:t> of EPS control plane optimisation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Both </a:t>
                      </a:r>
                      <a:r>
                        <a:rPr lang="en-GB" sz="1000" dirty="0" err="1" smtClean="0">
                          <a:solidFill>
                            <a:schemeClr val="tx1"/>
                          </a:solidFill>
                        </a:rPr>
                        <a:t>NB-IoT</a:t>
                      </a:r>
                      <a:r>
                        <a:rPr lang="en-GB" sz="1000" dirty="0" smtClean="0">
                          <a:solidFill>
                            <a:schemeClr val="tx1"/>
                          </a:solidFill>
                        </a:rPr>
                        <a:t> and </a:t>
                      </a:r>
                      <a:r>
                        <a:rPr lang="en-GB" sz="1000" dirty="0" err="1" smtClean="0">
                          <a:solidFill>
                            <a:schemeClr val="tx1"/>
                          </a:solidFill>
                        </a:rPr>
                        <a:t>eMTC</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38650">
                <a:tc>
                  <a:txBody>
                    <a:bodyPr/>
                    <a:lstStyle/>
                    <a:p>
                      <a:r>
                        <a:rPr lang="en-GB" sz="1000" kern="1200" dirty="0" smtClean="0">
                          <a:solidFill>
                            <a:schemeClr val="dk1"/>
                          </a:solidFill>
                          <a:latin typeface="+mn-lt"/>
                          <a:ea typeface="+mn-ea"/>
                          <a:cs typeface="+mn-cs"/>
                        </a:rPr>
                        <a:t>Frequent small data communication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RAN2/RAN3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a:t>
                      </a:r>
                      <a:r>
                        <a:rPr lang="en-GB" sz="1000" baseline="0" dirty="0" smtClean="0">
                          <a:solidFill>
                            <a:schemeClr val="tx1"/>
                          </a:solidFill>
                        </a:rPr>
                        <a:t> of EPS user plane optimisation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smtClean="0">
                          <a:solidFill>
                            <a:schemeClr val="tx1"/>
                          </a:solidFill>
                        </a:rPr>
                        <a:t>Both </a:t>
                      </a:r>
                      <a:r>
                        <a:rPr lang="en-GB" sz="1000" dirty="0" err="1" smtClean="0">
                          <a:solidFill>
                            <a:schemeClr val="tx1"/>
                          </a:solidFill>
                        </a:rPr>
                        <a:t>NB-IoT</a:t>
                      </a:r>
                      <a:r>
                        <a:rPr lang="en-GB" sz="1000" dirty="0" smtClean="0">
                          <a:solidFill>
                            <a:schemeClr val="tx1"/>
                          </a:solidFill>
                        </a:rPr>
                        <a:t> and </a:t>
                      </a:r>
                      <a:r>
                        <a:rPr lang="en-GB" sz="1000" dirty="0" err="1" smtClean="0">
                          <a:solidFill>
                            <a:schemeClr val="tx1"/>
                          </a:solidFill>
                        </a:rPr>
                        <a:t>eMTC</a:t>
                      </a:r>
                      <a:endParaRPr lang="en-US" sz="1000" dirty="0" smtClean="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High latency communication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Only CN impacts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Power saving functions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RAN2/RAN3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 of EPS</a:t>
                      </a:r>
                      <a:r>
                        <a:rPr lang="en-GB" sz="1000" baseline="0" dirty="0" smtClean="0">
                          <a:solidFill>
                            <a:schemeClr val="tx1"/>
                          </a:solidFill>
                        </a:rPr>
                        <a:t> </a:t>
                      </a:r>
                      <a:r>
                        <a:rPr lang="en-GB" sz="1000" baseline="0" dirty="0" err="1" smtClean="0">
                          <a:solidFill>
                            <a:schemeClr val="tx1"/>
                          </a:solidFill>
                        </a:rPr>
                        <a:t>eDRX</a:t>
                      </a:r>
                      <a:r>
                        <a:rPr lang="en-GB" sz="1000" baseline="0" dirty="0" smtClean="0">
                          <a:solidFill>
                            <a:schemeClr val="tx1"/>
                          </a:solidFill>
                        </a:rPr>
                        <a:t> and PSM</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Management of Enhanced Coverage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RAN2/RAN3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 of EPS</a:t>
                      </a:r>
                      <a:r>
                        <a:rPr lang="en-GB" sz="1000" baseline="0" dirty="0" smtClean="0">
                          <a:solidFill>
                            <a:schemeClr val="tx1"/>
                          </a:solidFill>
                        </a:rPr>
                        <a:t> authorisation of coverage enhancements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Overload Control for small data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RAN2/RAN3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 of EPS</a:t>
                      </a:r>
                      <a:r>
                        <a:rPr lang="en-GB" sz="1000" baseline="0" dirty="0" smtClean="0">
                          <a:solidFill>
                            <a:schemeClr val="tx1"/>
                          </a:solidFill>
                        </a:rPr>
                        <a:t> overload control for small data (e.g. overload control for control plane data,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dirty="0" smtClean="0">
                          <a:solidFill>
                            <a:schemeClr val="tx1"/>
                          </a:solidFill>
                        </a:rPr>
                        <a:t>Support of the Reliable Data Service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Assume only impact on CN</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dirty="0" smtClean="0">
                          <a:solidFill>
                            <a:schemeClr val="tx1"/>
                          </a:solidFill>
                        </a:rPr>
                        <a:t>Support of common north-bound APIs for EPC-5GC interworking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Only CN impacts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US" sz="1000" dirty="0" smtClean="0">
                          <a:solidFill>
                            <a:schemeClr val="tx1"/>
                          </a:solidFill>
                        </a:rPr>
                        <a:t>Network parameter configuration API via NEF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Only CN impact</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317326394"/>
      </p:ext>
    </p:extLst>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a:solidFill>
                  <a:schemeClr val="accent2">
                    <a:lumMod val="75000"/>
                  </a:schemeClr>
                </a:solidFill>
                <a:latin typeface="Arial" pitchFamily="34" charset="0"/>
                <a:ea typeface="宋体" pitchFamily="2" charset="-122"/>
                <a:cs typeface="Arial" pitchFamily="34" charset="0"/>
              </a:rPr>
              <a:t>Potential impact of </a:t>
            </a:r>
            <a:r>
              <a:rPr lang="en-US" altLang="zh-CN" sz="2400" b="1" kern="0" dirty="0" smtClean="0">
                <a:solidFill>
                  <a:schemeClr val="accent2">
                    <a:lumMod val="75000"/>
                  </a:schemeClr>
                </a:solidFill>
                <a:latin typeface="Arial" pitchFamily="34" charset="0"/>
                <a:ea typeface="宋体" pitchFamily="2" charset="-122"/>
                <a:cs typeface="Arial" pitchFamily="34" charset="0"/>
              </a:rPr>
              <a:t>5G </a:t>
            </a:r>
            <a:r>
              <a:rPr lang="en-US" altLang="zh-CN" sz="2400" b="1" kern="0" dirty="0" err="1">
                <a:solidFill>
                  <a:schemeClr val="accent2">
                    <a:lumMod val="75000"/>
                  </a:schemeClr>
                </a:solidFill>
                <a:latin typeface="Arial" pitchFamily="34" charset="0"/>
                <a:ea typeface="宋体" pitchFamily="2" charset="-122"/>
                <a:cs typeface="Arial" pitchFamily="34" charset="0"/>
              </a:rPr>
              <a:t>CIoT</a:t>
            </a:r>
            <a:r>
              <a:rPr lang="en-US" altLang="zh-CN" sz="2400" b="1" kern="0" dirty="0">
                <a:solidFill>
                  <a:schemeClr val="accent2">
                    <a:lumMod val="75000"/>
                  </a:schemeClr>
                </a:solidFill>
                <a:latin typeface="Arial" pitchFamily="34" charset="0"/>
                <a:ea typeface="宋体" pitchFamily="2" charset="-122"/>
                <a:cs typeface="Arial" pitchFamily="34" charset="0"/>
              </a:rPr>
              <a:t> </a:t>
            </a:r>
            <a:r>
              <a:rPr lang="en-US" altLang="zh-CN" sz="2400" b="1" kern="0" dirty="0" smtClean="0">
                <a:solidFill>
                  <a:schemeClr val="accent2">
                    <a:lumMod val="75000"/>
                  </a:schemeClr>
                </a:solidFill>
                <a:latin typeface="Arial" pitchFamily="34" charset="0"/>
                <a:ea typeface="宋体" pitchFamily="2" charset="-122"/>
                <a:cs typeface="Arial" pitchFamily="34" charset="0"/>
              </a:rPr>
              <a:t>on </a:t>
            </a:r>
            <a:r>
              <a:rPr lang="en-US" altLang="zh-CN" sz="2400" b="1" kern="0" dirty="0">
                <a:solidFill>
                  <a:schemeClr val="accent2">
                    <a:lumMod val="75000"/>
                  </a:schemeClr>
                </a:solidFill>
                <a:latin typeface="Arial" pitchFamily="34" charset="0"/>
                <a:ea typeface="宋体" pitchFamily="2" charset="-122"/>
                <a:cs typeface="Arial" pitchFamily="34" charset="0"/>
              </a:rPr>
              <a:t>RAN </a:t>
            </a:r>
            <a:r>
              <a:rPr lang="en-US" altLang="zh-CN" sz="2400" b="1" kern="0" dirty="0" smtClean="0">
                <a:solidFill>
                  <a:schemeClr val="accent2">
                    <a:lumMod val="75000"/>
                  </a:schemeClr>
                </a:solidFill>
                <a:latin typeface="Arial" pitchFamily="34" charset="0"/>
                <a:ea typeface="宋体" pitchFamily="2" charset="-122"/>
                <a:cs typeface="Arial" pitchFamily="34" charset="0"/>
              </a:rPr>
              <a:t>WGs – </a:t>
            </a:r>
            <a:r>
              <a:rPr lang="en-US" altLang="zh-CN" sz="2400" b="1" kern="0" dirty="0" err="1" smtClean="0">
                <a:solidFill>
                  <a:schemeClr val="accent2">
                    <a:lumMod val="75000"/>
                  </a:schemeClr>
                </a:solidFill>
                <a:latin typeface="Arial" pitchFamily="34" charset="0"/>
                <a:ea typeface="宋体" pitchFamily="2" charset="-122"/>
                <a:cs typeface="Arial" pitchFamily="34" charset="0"/>
              </a:rPr>
              <a:t>Cnt’d</a:t>
            </a:r>
            <a:endParaRPr lang="en-US" altLang="zh-CN" sz="2800" b="1" kern="0" dirty="0">
              <a:solidFill>
                <a:schemeClr val="accent2">
                  <a:lumMod val="75000"/>
                </a:schemeClr>
              </a:solidFill>
              <a:latin typeface="Arial" pitchFamily="34" charset="0"/>
              <a:ea typeface="宋体" pitchFamily="2" charset="-122"/>
              <a:cs typeface="Arial"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04460327"/>
              </p:ext>
            </p:extLst>
          </p:nvPr>
        </p:nvGraphicFramePr>
        <p:xfrm>
          <a:off x="457200" y="835204"/>
          <a:ext cx="7856219" cy="3844366"/>
        </p:xfrm>
        <a:graphic>
          <a:graphicData uri="http://schemas.openxmlformats.org/drawingml/2006/table">
            <a:tbl>
              <a:tblPr firstRow="1" bandRow="1">
                <a:tableStyleId>{5C22544A-7EE6-4342-B048-85BDC9FD1C3A}</a:tableStyleId>
              </a:tblPr>
              <a:tblGrid>
                <a:gridCol w="1794510"/>
                <a:gridCol w="775269"/>
                <a:gridCol w="870651"/>
                <a:gridCol w="2714196"/>
                <a:gridCol w="1701593"/>
              </a:tblGrid>
              <a:tr h="0">
                <a:tc>
                  <a:txBody>
                    <a:bodyPr/>
                    <a:lstStyle/>
                    <a:p>
                      <a:pPr algn="ctr"/>
                      <a:r>
                        <a:rPr lang="en-US" sz="1100" dirty="0" smtClean="0">
                          <a:solidFill>
                            <a:schemeClr val="tx1"/>
                          </a:solidFill>
                        </a:rPr>
                        <a:t>Objective</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smtClean="0">
                          <a:solidFill>
                            <a:schemeClr val="tx1"/>
                          </a:solidFill>
                        </a:rPr>
                        <a:t>Impact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100" dirty="0" smtClean="0">
                          <a:solidFill>
                            <a:schemeClr val="tx1"/>
                          </a:solidFill>
                        </a:rPr>
                        <a:t>WG</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smtClean="0">
                          <a:solidFill>
                            <a:schemeClr val="tx1"/>
                          </a:solidFill>
                        </a:rPr>
                        <a:t>Comments</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smtClean="0">
                          <a:solidFill>
                            <a:schemeClr val="tx1"/>
                          </a:solidFill>
                        </a:rPr>
                        <a:t>Apply to NB-IoT or </a:t>
                      </a:r>
                      <a:r>
                        <a:rPr lang="en-US" sz="1100" dirty="0" err="1" smtClean="0">
                          <a:solidFill>
                            <a:schemeClr val="tx1"/>
                          </a:solidFill>
                        </a:rPr>
                        <a:t>eMTC</a:t>
                      </a:r>
                      <a:r>
                        <a:rPr lang="en-US" sz="1100" dirty="0" smtClean="0">
                          <a:solidFill>
                            <a:schemeClr val="tx1"/>
                          </a:solidFill>
                        </a:rPr>
                        <a:t>?</a:t>
                      </a:r>
                      <a:endParaRPr 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dirty="0" smtClean="0"/>
                        <a:t>Monitoring</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Only</a:t>
                      </a:r>
                      <a:r>
                        <a:rPr lang="en-GB" sz="1000" baseline="0" dirty="0" smtClean="0">
                          <a:solidFill>
                            <a:schemeClr val="tx1"/>
                          </a:solidFill>
                        </a:rPr>
                        <a:t> CN impacts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Both </a:t>
                      </a:r>
                      <a:r>
                        <a:rPr lang="en-GB" sz="1000" dirty="0" err="1" smtClean="0">
                          <a:solidFill>
                            <a:schemeClr val="tx1"/>
                          </a:solidFill>
                        </a:rPr>
                        <a:t>NB-IoT</a:t>
                      </a:r>
                      <a:r>
                        <a:rPr lang="en-GB" sz="1000" dirty="0" smtClean="0">
                          <a:solidFill>
                            <a:schemeClr val="tx1"/>
                          </a:solidFill>
                        </a:rPr>
                        <a:t> and </a:t>
                      </a:r>
                      <a:r>
                        <a:rPr lang="en-GB" sz="1000" dirty="0" err="1" smtClean="0">
                          <a:solidFill>
                            <a:schemeClr val="tx1"/>
                          </a:solidFill>
                        </a:rPr>
                        <a:t>eMTC</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Inter-RAT mobility support to/from </a:t>
                      </a:r>
                      <a:r>
                        <a:rPr lang="en-GB" sz="1000" kern="1200" dirty="0" err="1" smtClean="0">
                          <a:solidFill>
                            <a:schemeClr val="dk1"/>
                          </a:solidFill>
                          <a:latin typeface="+mn-lt"/>
                          <a:ea typeface="+mn-ea"/>
                          <a:cs typeface="+mn-cs"/>
                        </a:rPr>
                        <a:t>NB-IoT</a:t>
                      </a:r>
                      <a:r>
                        <a:rPr lang="en-GB" sz="1000" kern="1200" dirty="0" smtClean="0">
                          <a:solidFill>
                            <a:schemeClr val="dk1"/>
                          </a:solidFill>
                          <a:latin typeface="+mn-lt"/>
                          <a:ea typeface="+mn-ea"/>
                          <a:cs typeface="+mn-cs"/>
                        </a:rPr>
                        <a:t>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p>
                    <a:p>
                      <a:endParaRPr lang="en-GB" sz="1000" dirty="0" smtClean="0">
                        <a:solidFill>
                          <a:schemeClr val="tx1"/>
                        </a:solidFill>
                      </a:endParaRP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a:t>
                      </a:r>
                      <a:r>
                        <a:rPr lang="en-GB" sz="1000" baseline="0" dirty="0" smtClean="0">
                          <a:solidFill>
                            <a:schemeClr val="tx1"/>
                          </a:solidFill>
                        </a:rPr>
                        <a:t> of EPS </a:t>
                      </a:r>
                      <a:r>
                        <a:rPr lang="en-GB" sz="1000" kern="1200" dirty="0" smtClean="0">
                          <a:solidFill>
                            <a:schemeClr val="dk1"/>
                          </a:solidFill>
                          <a:latin typeface="+mn-lt"/>
                          <a:ea typeface="+mn-ea"/>
                          <a:cs typeface="+mn-cs"/>
                        </a:rPr>
                        <a:t>Inter-RAT mobility e.g. separate set of UE capabilities</a:t>
                      </a:r>
                      <a:r>
                        <a:rPr lang="en-GB" sz="1000" kern="1200" baseline="0" dirty="0" smtClean="0">
                          <a:solidFill>
                            <a:schemeClr val="dk1"/>
                          </a:solidFill>
                          <a:latin typeface="+mn-lt"/>
                          <a:ea typeface="+mn-ea"/>
                          <a:cs typeface="+mn-cs"/>
                        </a:rPr>
                        <a:t>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err="1" smtClean="0">
                          <a:solidFill>
                            <a:schemeClr val="tx1"/>
                          </a:solidFill>
                        </a:rPr>
                        <a:t>NB-IoT</a:t>
                      </a:r>
                      <a:r>
                        <a:rPr lang="en-GB" sz="1000" dirty="0" smtClean="0">
                          <a:solidFill>
                            <a:schemeClr val="tx1"/>
                          </a:solidFill>
                        </a:rPr>
                        <a:t> only</a:t>
                      </a:r>
                      <a:endParaRPr lang="en-US" sz="1000" dirty="0" smtClean="0">
                        <a:solidFill>
                          <a:schemeClr val="tx1"/>
                        </a:solidFill>
                      </a:endParaRP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Support for Expected UE Behaviour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 to EPS UE differentiation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err="1" smtClean="0">
                          <a:solidFill>
                            <a:schemeClr val="tx1"/>
                          </a:solidFill>
                        </a:rPr>
                        <a:t>NB-IoT</a:t>
                      </a:r>
                      <a:r>
                        <a:rPr lang="en-GB" sz="1000" dirty="0" smtClean="0">
                          <a:solidFill>
                            <a:schemeClr val="tx1"/>
                          </a:solidFill>
                        </a:rPr>
                        <a:t> only</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err="1" smtClean="0">
                          <a:solidFill>
                            <a:schemeClr val="dk1"/>
                          </a:solidFill>
                          <a:latin typeface="+mn-lt"/>
                          <a:ea typeface="+mn-ea"/>
                          <a:cs typeface="+mn-cs"/>
                        </a:rPr>
                        <a:t>QoS</a:t>
                      </a:r>
                      <a:r>
                        <a:rPr lang="en-GB" sz="1000" kern="1200" dirty="0" smtClean="0">
                          <a:solidFill>
                            <a:schemeClr val="dk1"/>
                          </a:solidFill>
                          <a:latin typeface="+mn-lt"/>
                          <a:ea typeface="+mn-ea"/>
                          <a:cs typeface="+mn-cs"/>
                        </a:rPr>
                        <a:t> Support for </a:t>
                      </a:r>
                      <a:r>
                        <a:rPr lang="en-GB" sz="1000" kern="1200" dirty="0" err="1" smtClean="0">
                          <a:solidFill>
                            <a:schemeClr val="dk1"/>
                          </a:solidFill>
                          <a:latin typeface="+mn-lt"/>
                          <a:ea typeface="+mn-ea"/>
                          <a:cs typeface="+mn-cs"/>
                        </a:rPr>
                        <a:t>NB-IoT</a:t>
                      </a:r>
                      <a:r>
                        <a:rPr lang="en-GB" sz="1000" kern="1200" dirty="0" smtClean="0">
                          <a:solidFill>
                            <a:schemeClr val="dk1"/>
                          </a:solidFill>
                          <a:latin typeface="+mn-lt"/>
                          <a:ea typeface="+mn-ea"/>
                          <a:cs typeface="+mn-cs"/>
                        </a:rPr>
                        <a:t>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RAN2/RAN3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Equivalent of EPS</a:t>
                      </a:r>
                      <a:r>
                        <a:rPr lang="en-GB" sz="1000" baseline="0" dirty="0" smtClean="0">
                          <a:solidFill>
                            <a:schemeClr val="tx1"/>
                          </a:solidFill>
                        </a:rPr>
                        <a:t> Inter-UE </a:t>
                      </a:r>
                      <a:r>
                        <a:rPr lang="en-GB" sz="1000" baseline="0" dirty="0" err="1" smtClean="0">
                          <a:solidFill>
                            <a:schemeClr val="tx1"/>
                          </a:solidFill>
                        </a:rPr>
                        <a:t>QoS</a:t>
                      </a:r>
                      <a:r>
                        <a:rPr lang="en-GB" sz="1000" baseline="0" dirty="0" smtClean="0">
                          <a:solidFill>
                            <a:schemeClr val="tx1"/>
                          </a:solidFill>
                        </a:rPr>
                        <a:t> for </a:t>
                      </a:r>
                      <a:r>
                        <a:rPr lang="en-GB" sz="1000" baseline="0" dirty="0" err="1" smtClean="0">
                          <a:solidFill>
                            <a:schemeClr val="tx1"/>
                          </a:solidFill>
                        </a:rPr>
                        <a:t>NB-IoT</a:t>
                      </a:r>
                      <a:r>
                        <a:rPr lang="en-GB" sz="1000" baseline="0" dirty="0" smtClean="0">
                          <a:solidFill>
                            <a:schemeClr val="tx1"/>
                          </a:solidFill>
                        </a:rPr>
                        <a:t> UEs using Control Plane </a:t>
                      </a:r>
                      <a:r>
                        <a:rPr lang="en-GB" sz="1000" baseline="0" dirty="0" err="1" smtClean="0">
                          <a:solidFill>
                            <a:schemeClr val="tx1"/>
                          </a:solidFill>
                        </a:rPr>
                        <a:t>CIoT</a:t>
                      </a:r>
                      <a:r>
                        <a:rPr lang="en-GB" sz="1000" baseline="0" dirty="0" smtClean="0">
                          <a:solidFill>
                            <a:schemeClr val="tx1"/>
                          </a:solidFill>
                        </a:rPr>
                        <a:t> EPS Optimisation</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err="1" smtClean="0">
                          <a:solidFill>
                            <a:schemeClr val="tx1"/>
                          </a:solidFill>
                        </a:rPr>
                        <a:t>NB-IoT</a:t>
                      </a:r>
                      <a:r>
                        <a:rPr lang="en-US" sz="1000" dirty="0" smtClean="0">
                          <a:solidFill>
                            <a:schemeClr val="tx1"/>
                          </a:solidFill>
                        </a:rPr>
                        <a:t> only</a:t>
                      </a: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Core Network selection and steering for Cellular </a:t>
                      </a:r>
                      <a:r>
                        <a:rPr lang="en-GB" sz="1000" kern="1200" dirty="0" err="1" smtClean="0">
                          <a:solidFill>
                            <a:schemeClr val="dk1"/>
                          </a:solidFill>
                          <a:latin typeface="+mn-lt"/>
                          <a:ea typeface="+mn-ea"/>
                          <a:cs typeface="+mn-cs"/>
                        </a:rPr>
                        <a:t>IoT</a:t>
                      </a:r>
                      <a:r>
                        <a:rPr lang="en-GB" sz="1000" kern="1200" dirty="0" smtClean="0">
                          <a:solidFill>
                            <a:schemeClr val="dk1"/>
                          </a:solidFill>
                          <a:latin typeface="+mn-lt"/>
                          <a:ea typeface="+mn-ea"/>
                          <a:cs typeface="+mn-cs"/>
                        </a:rPr>
                        <a:t>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yes</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RAN2/RAN3</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New feature</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kern="1200" dirty="0" smtClean="0">
                          <a:solidFill>
                            <a:schemeClr val="dk1"/>
                          </a:solidFill>
                          <a:latin typeface="+mn-lt"/>
                          <a:ea typeface="+mn-ea"/>
                          <a:cs typeface="+mn-cs"/>
                        </a:rPr>
                        <a:t>Group Message Delivery using unicast NIDD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Expect CN impacts only</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dirty="0" smtClean="0">
                          <a:solidFill>
                            <a:schemeClr val="tx1"/>
                          </a:solidFill>
                        </a:rPr>
                        <a:t>MSISDN-less MO SMS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1503">
                <a:tc>
                  <a:txBody>
                    <a:bodyPr/>
                    <a:lstStyle/>
                    <a:p>
                      <a:r>
                        <a:rPr lang="en-GB" sz="1000" dirty="0" smtClean="0">
                          <a:solidFill>
                            <a:schemeClr val="tx1"/>
                          </a:solidFill>
                        </a:rPr>
                        <a:t>Interworking with EPS for the Cellular </a:t>
                      </a:r>
                      <a:r>
                        <a:rPr lang="en-GB" sz="1000" dirty="0" err="1" smtClean="0">
                          <a:solidFill>
                            <a:schemeClr val="tx1"/>
                          </a:solidFill>
                        </a:rPr>
                        <a:t>IoT</a:t>
                      </a:r>
                      <a:r>
                        <a:rPr lang="en-GB" sz="1000" dirty="0" smtClean="0">
                          <a:solidFill>
                            <a:schemeClr val="tx1"/>
                          </a:solidFill>
                        </a:rPr>
                        <a:t> functionalities listed above </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000" dirty="0" smtClean="0">
                          <a:solidFill>
                            <a:schemeClr val="tx1"/>
                          </a:solidFill>
                        </a:rPr>
                        <a:t>No</a:t>
                      </a:r>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solidFill>
                            <a:schemeClr val="tx1"/>
                          </a:solidFill>
                        </a:rPr>
                        <a:t>Both </a:t>
                      </a:r>
                      <a:r>
                        <a:rPr lang="en-US" sz="1000" dirty="0" err="1" smtClean="0">
                          <a:solidFill>
                            <a:schemeClr val="tx1"/>
                          </a:solidFill>
                        </a:rPr>
                        <a:t>NB-IoT</a:t>
                      </a:r>
                      <a:r>
                        <a:rPr lang="en-US" sz="1000" dirty="0" smtClean="0">
                          <a:solidFill>
                            <a:schemeClr val="tx1"/>
                          </a:solidFill>
                        </a:rPr>
                        <a:t> and </a:t>
                      </a:r>
                      <a:r>
                        <a:rPr lang="en-US" sz="1000" dirty="0" err="1" smtClean="0">
                          <a:solidFill>
                            <a:schemeClr val="tx1"/>
                          </a:solidFill>
                        </a:rPr>
                        <a:t>eMTC</a:t>
                      </a:r>
                      <a:endParaRPr lang="en-US" sz="1000" dirty="0" smtClean="0">
                        <a:solidFill>
                          <a:schemeClr val="tx1"/>
                        </a:solidFill>
                      </a:endParaRPr>
                    </a:p>
                    <a:p>
                      <a:endParaRPr lang="en-US" sz="1000" dirty="0">
                        <a:solidFill>
                          <a:schemeClr val="tx1"/>
                        </a:solidFill>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933697249"/>
      </p:ext>
    </p:extLst>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SA2 Supporting </a:t>
            </a:r>
            <a:r>
              <a:rPr lang="en-US" altLang="zh-CN" sz="2400" b="1" kern="0" dirty="0">
                <a:solidFill>
                  <a:schemeClr val="accent2">
                    <a:lumMod val="75000"/>
                  </a:schemeClr>
                </a:solidFill>
                <a:latin typeface="Arial" pitchFamily="34" charset="0"/>
                <a:ea typeface="宋体" pitchFamily="2" charset="-122"/>
                <a:cs typeface="Arial" pitchFamily="34" charset="0"/>
              </a:rPr>
              <a:t>companies [S2-1812837]</a:t>
            </a:r>
            <a:endParaRPr lang="en-US" altLang="zh-CN" sz="2800" b="1" kern="0" dirty="0">
              <a:solidFill>
                <a:schemeClr val="accent2">
                  <a:lumMod val="75000"/>
                </a:schemeClr>
              </a:solidFill>
              <a:latin typeface="Arial" pitchFamily="34" charset="0"/>
              <a:ea typeface="宋体" pitchFamily="2" charset="-122"/>
              <a:cs typeface="Arial" pitchFamily="34" charset="0"/>
            </a:endParaRPr>
          </a:p>
        </p:txBody>
      </p:sp>
      <p:pic>
        <p:nvPicPr>
          <p:cNvPr id="5" name="Picture 4"/>
          <p:cNvPicPr>
            <a:picLocks noChangeAspect="1"/>
          </p:cNvPicPr>
          <p:nvPr/>
        </p:nvPicPr>
        <p:blipFill>
          <a:blip r:embed="rId3" cstate="print"/>
          <a:stretch>
            <a:fillRect/>
          </a:stretch>
        </p:blipFill>
        <p:spPr>
          <a:xfrm>
            <a:off x="1511152" y="309567"/>
            <a:ext cx="6121695" cy="4524366"/>
          </a:xfrm>
          <a:prstGeom prst="rect">
            <a:avLst/>
          </a:prstGeom>
        </p:spPr>
      </p:pic>
    </p:spTree>
    <p:extLst>
      <p:ext uri="{BB962C8B-B14F-4D97-AF65-F5344CB8AC3E}">
        <p14:creationId xmlns:p14="http://schemas.microsoft.com/office/powerpoint/2010/main" val="1625003225"/>
      </p:ext>
    </p:extLst>
  </p:cSld>
  <p:clrMapOvr>
    <a:masterClrMapping/>
  </p:clrMapOvr>
  <p:transition advClick="0" advTm="8000">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40284</TotalTime>
  <Words>894</Words>
  <Application>Microsoft Office PowerPoint</Application>
  <PresentationFormat>On-screen Show (16:9)</PresentationFormat>
  <Paragraphs>154</Paragraphs>
  <Slides>8</Slides>
  <Notes>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vt:i4>
      </vt:variant>
    </vt:vector>
  </HeadingPairs>
  <TitlesOfParts>
    <vt:vector size="19" baseType="lpstr">
      <vt:lpstr>Arial Unicode MS</vt:lpstr>
      <vt:lpstr>微软雅黑</vt:lpstr>
      <vt:lpstr>MS PGothic</vt:lpstr>
      <vt:lpstr>黑体</vt:lpstr>
      <vt:lpstr>宋体</vt:lpstr>
      <vt:lpstr>Arial</vt:lpstr>
      <vt:lpstr>Calibri</vt:lpstr>
      <vt:lpstr>Freestyle Script</vt:lpstr>
      <vt:lpstr>FrutigerNext LT Medium</vt:lpstr>
      <vt:lpstr>华文细黑</vt:lpstr>
      <vt:lpstr>2_主题1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Huawei</cp:lastModifiedBy>
  <cp:revision>3258</cp:revision>
  <dcterms:created xsi:type="dcterms:W3CDTF">2012-12-20T06:01:13Z</dcterms:created>
  <dcterms:modified xsi:type="dcterms:W3CDTF">2018-12-03T17:44:58Z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(3)zzU8bNsrJzc9APnuy37tYpcqjD3KddJA47Rf/4Zl14xe2sKFVFWLkm0ci+dOtUOzwZ3mA9wF
Oy5x4kh52d5QkStenFZ7Rd4M0JZFEjTMs35XIuKj1f/dz60aAbfy7z93IIyQHr6U7UWaZ69x
Xd2PuwyLez6Cpi5r2E591od8iSVwxupfkbJ0JKU/vPkymZUSNOkjPo3NUTmtiZlyUt5xzCZK
+jm72Xg7w60+kXTepw</vt:lpwstr>
  </property>
  <property fmtid="{D5CDD505-2E9C-101B-9397-08002B2CF9AE}" pid="11" name="_2015_ms_pID_7253431">
    <vt:lpwstr>FYK4/SCgUFeaQfSSA56iQQjtYb+N2MP+iIHwut5y234WZ+wl+1M6T8
DJAlgqSz3Bnjk7Xwg8t+P6WMH1g7CVTinZ68Q64ys1pCPjc8rG9mogCaEqRstcZIfyeFlcE9
4V48DtIFXZHjulojRKj2aHOu7Xe2wCX/vvKGwZh8bnR6onncyvLovrlekIjHV6CADXqfGTYZ
e9U7xBShQ2YLeF4mk2IYRWdXfjTw9R5Sef2i</vt:lpwstr>
  </property>
  <property fmtid="{D5CDD505-2E9C-101B-9397-08002B2CF9AE}" pid="12" name="_2015_ms_pID_7253432">
    <vt:lpwstr>TLUGGpXmfrsdKDyjYp0gg+xhoxle+kfmhoYC
J1asKroNTvyuMabWdu5azYWLKqcfbx6Bj19JmEGtcVHgiyMYA5M=</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1543859060</vt:lpwstr>
  </property>
</Properties>
</file>