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452" r:id="rId2"/>
    <p:sldId id="872" r:id="rId3"/>
    <p:sldId id="847" r:id="rId4"/>
    <p:sldId id="863" r:id="rId5"/>
    <p:sldId id="857" r:id="rId6"/>
    <p:sldId id="867" r:id="rId7"/>
    <p:sldId id="879" r:id="rId8"/>
    <p:sldId id="876" r:id="rId9"/>
    <p:sldId id="874" r:id="rId10"/>
    <p:sldId id="875" r:id="rId11"/>
    <p:sldId id="862" r:id="rId12"/>
    <p:sldId id="882" r:id="rId13"/>
    <p:sldId id="878" r:id="rId14"/>
    <p:sldId id="839" r:id="rId15"/>
    <p:sldId id="866" r:id="rId16"/>
    <p:sldId id="429" r:id="rId17"/>
    <p:sldId id="880" r:id="rId18"/>
    <p:sldId id="881" r:id="rId19"/>
    <p:sldId id="353" r:id="rId20"/>
    <p:sldId id="848" r:id="rId21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AH 1801</c:v>
                </c:pt>
                <c:pt idx="1">
                  <c:v>#86</c:v>
                </c:pt>
                <c:pt idx="2">
                  <c:v>#86bis</c:v>
                </c:pt>
                <c:pt idx="3">
                  <c:v>#87</c:v>
                </c:pt>
                <c:pt idx="4">
                  <c:v>AH 1807</c:v>
                </c:pt>
                <c:pt idx="5">
                  <c:v>#88</c:v>
                </c:pt>
                <c:pt idx="6">
                  <c:v>#88bis</c:v>
                </c:pt>
                <c:pt idx="7">
                  <c:v>#89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143</c:v>
                </c:pt>
                <c:pt idx="1">
                  <c:v>232</c:v>
                </c:pt>
                <c:pt idx="2">
                  <c:v>194</c:v>
                </c:pt>
                <c:pt idx="3">
                  <c:v>232</c:v>
                </c:pt>
                <c:pt idx="4">
                  <c:v>107</c:v>
                </c:pt>
                <c:pt idx="5">
                  <c:v>280</c:v>
                </c:pt>
                <c:pt idx="6">
                  <c:v>235</c:v>
                </c:pt>
                <c:pt idx="7">
                  <c:v>279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112320"/>
        <c:axId val="174347328"/>
      </c:barChart>
      <c:catAx>
        <c:axId val="1891123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74347328"/>
        <c:crosses val="autoZero"/>
        <c:auto val="1"/>
        <c:lblAlgn val="ctr"/>
        <c:lblOffset val="100"/>
        <c:noMultiLvlLbl val="0"/>
      </c:catAx>
      <c:valAx>
        <c:axId val="174347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91123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AH 1801</c:v>
                </c:pt>
                <c:pt idx="1">
                  <c:v>#86</c:v>
                </c:pt>
                <c:pt idx="2">
                  <c:v>#86bis</c:v>
                </c:pt>
                <c:pt idx="3">
                  <c:v>#87</c:v>
                </c:pt>
                <c:pt idx="4">
                  <c:v>AH 1807</c:v>
                </c:pt>
                <c:pt idx="5">
                  <c:v>#88</c:v>
                </c:pt>
                <c:pt idx="6">
                  <c:v>#88bis</c:v>
                </c:pt>
                <c:pt idx="7">
                  <c:v>#89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1256</c:v>
                </c:pt>
                <c:pt idx="1">
                  <c:v>2085</c:v>
                </c:pt>
                <c:pt idx="2">
                  <c:v>2341</c:v>
                </c:pt>
                <c:pt idx="3">
                  <c:v>2318</c:v>
                </c:pt>
                <c:pt idx="4">
                  <c:v>956</c:v>
                </c:pt>
                <c:pt idx="5">
                  <c:v>2185</c:v>
                </c:pt>
                <c:pt idx="6">
                  <c:v>2201</c:v>
                </c:pt>
                <c:pt idx="7">
                  <c:v>2292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926528"/>
        <c:axId val="174345600"/>
      </c:barChart>
      <c:catAx>
        <c:axId val="999265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74345600"/>
        <c:crosses val="autoZero"/>
        <c:auto val="1"/>
        <c:lblAlgn val="ctr"/>
        <c:lblOffset val="100"/>
        <c:noMultiLvlLbl val="0"/>
      </c:catAx>
      <c:valAx>
        <c:axId val="1743456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992652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2018     RP-182192 RAN4 Status Report to RAN#82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Administrator\AppData\Local\Temp\Temp1_AgendaWithTdocAllocation_2018-12-07_03h12.zip\docs\RP-182408.zip" TargetMode="External"/><Relationship Id="rId3" Type="http://schemas.openxmlformats.org/officeDocument/2006/relationships/hyperlink" Target="file:///C:\Users\Administrator\AppData\Local\Temp\Temp1_AgendaWithTdocAllocation_2018-12-07_03h12.zip\docs\RP-182360.zip" TargetMode="External"/><Relationship Id="rId7" Type="http://schemas.openxmlformats.org/officeDocument/2006/relationships/hyperlink" Target="file:///C:\Users\Administrator\AppData\Local\Temp\Temp1_AgendaWithTdocAllocation_2018-12-07_03h12.zip\docs\RP-182584.zip" TargetMode="External"/><Relationship Id="rId2" Type="http://schemas.openxmlformats.org/officeDocument/2006/relationships/hyperlink" Target="file:///C:\Users\Administrator\AppData\Local\Temp\Temp1_AgendaWithTdocAllocation_2018-12-07_03h12.zip\docs\RP-18235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dministrator\AppData\Local\Temp\Temp1_AgendaWithTdocAllocation_2018-12-07_03h12.zip\docs\RP-182583.zip" TargetMode="External"/><Relationship Id="rId5" Type="http://schemas.openxmlformats.org/officeDocument/2006/relationships/hyperlink" Target="file:///C:\Users\Administrator\AppData\Local\Temp\Temp1_AgendaWithTdocAllocation_2018-12-07_03h12.zip\docs\RP-182362.zip" TargetMode="External"/><Relationship Id="rId4" Type="http://schemas.openxmlformats.org/officeDocument/2006/relationships/hyperlink" Target="file:///C:\Users\Administrator\AppData\Local\Temp\Temp1_AgendaWithTdocAllocation_2018-12-07_03h12.zip\docs\RP-182361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#82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RP-182192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Sorrento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IT, 10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13 Dec, 2018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598285" y="4096574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#82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Items –Rel-16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dirty="0"/>
              <a:t>Study of test methods for New </a:t>
            </a:r>
            <a:r>
              <a:rPr lang="en-US" dirty="0" smtClean="0"/>
              <a:t>Radio</a:t>
            </a:r>
            <a:endParaRPr lang="en-US" dirty="0"/>
          </a:p>
          <a:p>
            <a:pPr lvl="1" fontAlgn="ctr"/>
            <a:r>
              <a:rPr lang="en-US" dirty="0"/>
              <a:t>SI was </a:t>
            </a:r>
            <a:r>
              <a:rPr lang="en-US" dirty="0" smtClean="0"/>
              <a:t>completed. </a:t>
            </a:r>
            <a:endParaRPr lang="en-US" dirty="0"/>
          </a:p>
          <a:p>
            <a:pPr lvl="1" fontAlgn="ctr"/>
            <a:r>
              <a:rPr lang="en-US" dirty="0"/>
              <a:t>Open issues as captured in SR can be continually discussed  in RAN4 </a:t>
            </a:r>
            <a:r>
              <a:rPr lang="en-US" dirty="0" smtClean="0"/>
              <a:t>Rel-15 maintenance and performance work together</a:t>
            </a:r>
            <a:endParaRPr lang="en-US" dirty="0"/>
          </a:p>
          <a:p>
            <a:pPr lvl="2" fontAlgn="ctr"/>
            <a:r>
              <a:rPr lang="en-US" dirty="0"/>
              <a:t>Antenna gain difference for RRM test methods </a:t>
            </a:r>
          </a:p>
          <a:p>
            <a:pPr lvl="2" fontAlgn="ctr"/>
            <a:r>
              <a:rPr lang="en-US" dirty="0"/>
              <a:t>Methods which enable two polarization transmission from TE </a:t>
            </a:r>
          </a:p>
          <a:p>
            <a:pPr lvl="2" fontAlgn="ctr"/>
            <a:r>
              <a:rPr lang="en-US" dirty="0"/>
              <a:t>Revised test metrics </a:t>
            </a: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591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Items –Rel-16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dirty="0"/>
              <a:t> NR V2X: </a:t>
            </a:r>
          </a:p>
          <a:p>
            <a:pPr lvl="1" fontAlgn="ctr"/>
            <a:r>
              <a:rPr lang="en-US" dirty="0"/>
              <a:t>Response LS to RAN1 </a:t>
            </a:r>
            <a:r>
              <a:rPr lang="en-US" dirty="0" smtClean="0"/>
              <a:t>on UE RF parameters was </a:t>
            </a:r>
            <a:r>
              <a:rPr lang="en-US" dirty="0"/>
              <a:t>discussed </a:t>
            </a:r>
            <a:r>
              <a:rPr lang="en-US" dirty="0" smtClean="0"/>
              <a:t>by e-mail and offline discussion due to no TU requested in RAN4 in Q4</a:t>
            </a:r>
          </a:p>
          <a:p>
            <a:pPr lvl="1" fontAlgn="ctr"/>
            <a:r>
              <a:rPr lang="en-US" dirty="0" smtClean="0"/>
              <a:t>LS </a:t>
            </a:r>
            <a:r>
              <a:rPr lang="en-US" dirty="0"/>
              <a:t>was </a:t>
            </a:r>
            <a:r>
              <a:rPr lang="en-US" dirty="0" smtClean="0"/>
              <a:t>approved</a:t>
            </a:r>
            <a:r>
              <a:rPr lang="en-US" dirty="0"/>
              <a:t> </a:t>
            </a:r>
            <a:r>
              <a:rPr lang="en-US" dirty="0" smtClean="0"/>
              <a:t>by e-mail in R4-1816666</a:t>
            </a:r>
            <a:endParaRPr lang="en-US" dirty="0"/>
          </a:p>
          <a:p>
            <a:pPr lvl="1" fontAlgn="ctr"/>
            <a:r>
              <a:rPr lang="en-US" dirty="0"/>
              <a:t>RAN4 will continue </a:t>
            </a:r>
            <a:r>
              <a:rPr lang="en-US" dirty="0" smtClean="0"/>
              <a:t>study/define </a:t>
            </a:r>
            <a:r>
              <a:rPr lang="en-US" dirty="0"/>
              <a:t>the IBE model in NR </a:t>
            </a:r>
            <a:r>
              <a:rPr lang="en-US" dirty="0" smtClean="0"/>
              <a:t>V2X in RAN4 TU requested in Q1 </a:t>
            </a:r>
          </a:p>
          <a:p>
            <a:pPr fontAlgn="ctr"/>
            <a:r>
              <a:rPr lang="en-US" dirty="0" smtClean="0"/>
              <a:t> Suggestions for other Rel-16 SI (including NR and LTE) for future RAN4 work </a:t>
            </a:r>
          </a:p>
          <a:p>
            <a:pPr lvl="1" fontAlgn="ctr"/>
            <a:r>
              <a:rPr lang="en-US" dirty="0" smtClean="0"/>
              <a:t>If RAN4 works </a:t>
            </a:r>
            <a:r>
              <a:rPr lang="en-US" dirty="0"/>
              <a:t>including the potential inter-WG </a:t>
            </a:r>
            <a:r>
              <a:rPr lang="en-US" dirty="0" smtClean="0"/>
              <a:t>LSs are expected, please plan to request RAN4 TU in advance</a:t>
            </a:r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6305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ctr"/>
            <a:r>
              <a:rPr lang="en-US" dirty="0" err="1"/>
              <a:t>sTTI</a:t>
            </a:r>
            <a:r>
              <a:rPr lang="en-US" dirty="0"/>
              <a:t> </a:t>
            </a:r>
            <a:endParaRPr lang="en-US" sz="8800" dirty="0"/>
          </a:p>
          <a:p>
            <a:pPr lvl="1" fontAlgn="ctr"/>
            <a:r>
              <a:rPr lang="en-US" dirty="0"/>
              <a:t>1 quarter extension for </a:t>
            </a:r>
            <a:r>
              <a:rPr lang="en-US" dirty="0" smtClean="0"/>
              <a:t>UE </a:t>
            </a:r>
            <a:r>
              <a:rPr lang="en-US" dirty="0" err="1" smtClean="0"/>
              <a:t>demod</a:t>
            </a:r>
            <a:r>
              <a:rPr lang="en-US" dirty="0" smtClean="0"/>
              <a:t> and CQI performance requirements.</a:t>
            </a:r>
            <a:endParaRPr lang="en-US" sz="7200" dirty="0"/>
          </a:p>
          <a:p>
            <a:pPr fontAlgn="ctr"/>
            <a:r>
              <a:rPr lang="en-US" dirty="0"/>
              <a:t>Further NB-</a:t>
            </a:r>
            <a:r>
              <a:rPr lang="en-US" dirty="0" err="1"/>
              <a:t>IoT</a:t>
            </a:r>
            <a:r>
              <a:rPr lang="en-US" dirty="0"/>
              <a:t> enhancements </a:t>
            </a:r>
            <a:endParaRPr lang="en-US" sz="8800" dirty="0"/>
          </a:p>
          <a:p>
            <a:pPr lvl="1" fontAlgn="ctr"/>
            <a:r>
              <a:rPr lang="en-US" dirty="0"/>
              <a:t>1 quarter extension for </a:t>
            </a:r>
            <a:r>
              <a:rPr lang="en-US" dirty="0" smtClean="0"/>
              <a:t>collecting more results for </a:t>
            </a:r>
            <a:r>
              <a:rPr lang="en-US" dirty="0"/>
              <a:t>NPDSCH FDD </a:t>
            </a:r>
            <a:r>
              <a:rPr lang="en-US" dirty="0" smtClean="0"/>
              <a:t>requirements </a:t>
            </a:r>
            <a:endParaRPr lang="en-US" sz="7200" dirty="0"/>
          </a:p>
          <a:p>
            <a:pPr fontAlgn="ctr"/>
            <a:r>
              <a:rPr lang="en-US" dirty="0"/>
              <a:t>Enhancing LTE CA Utilization </a:t>
            </a:r>
            <a:endParaRPr lang="en-US" sz="8800" dirty="0"/>
          </a:p>
          <a:p>
            <a:pPr lvl="1" fontAlgn="ctr"/>
            <a:r>
              <a:rPr lang="en-US" dirty="0"/>
              <a:t>1 Quarter extension for </a:t>
            </a:r>
            <a:r>
              <a:rPr lang="en-GB" dirty="0"/>
              <a:t>measurement accuracies for reported idle mode </a:t>
            </a:r>
            <a:r>
              <a:rPr lang="en-GB" dirty="0" smtClean="0"/>
              <a:t>measurements and RRM test cases </a:t>
            </a:r>
            <a:r>
              <a:rPr lang="en-US" dirty="0" smtClean="0"/>
              <a:t> </a:t>
            </a:r>
            <a:endParaRPr lang="en-US" sz="7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Items –Rel-15 WI </a:t>
            </a:r>
            <a:r>
              <a:rPr lang="en-GB" dirty="0" err="1" smtClean="0"/>
              <a:t>perf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260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LTE Items –Rel-16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dirty="0"/>
              <a:t>Even further Mobility enhancement in E-UTRAN</a:t>
            </a:r>
          </a:p>
          <a:p>
            <a:pPr lvl="1" fontAlgn="ctr"/>
            <a:r>
              <a:rPr lang="en-US" dirty="0"/>
              <a:t>E-mail </a:t>
            </a:r>
            <a:r>
              <a:rPr lang="en-US" dirty="0" smtClean="0"/>
              <a:t>and offline discussion </a:t>
            </a:r>
            <a:r>
              <a:rPr lang="en-US" dirty="0"/>
              <a:t>on response LS to RAN2 </a:t>
            </a:r>
            <a:r>
              <a:rPr lang="en-US" dirty="0" smtClean="0"/>
              <a:t>was arranged in RAN4 #89 due to lack of requested TU in RAN4</a:t>
            </a:r>
            <a:endParaRPr lang="en-US" dirty="0"/>
          </a:p>
          <a:p>
            <a:pPr lvl="1" fontAlgn="ctr"/>
            <a:r>
              <a:rPr lang="en-US" dirty="0"/>
              <a:t>No consensus and continue discussion in Feb meeting with requested TUs in </a:t>
            </a:r>
            <a:r>
              <a:rPr lang="en-US" dirty="0" smtClean="0"/>
              <a:t>RAN4 is expected.</a:t>
            </a:r>
            <a:endParaRPr lang="en-US" dirty="0"/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58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 smtClean="0"/>
              <a:t>Rel-16 NR Basket WI Status Report</a:t>
            </a: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r>
              <a:rPr lang="en-US" altLang="ja-JP" sz="2400" dirty="0" smtClean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 smtClean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652515"/>
              </p:ext>
            </p:extLst>
          </p:nvPr>
        </p:nvGraphicFramePr>
        <p:xfrm>
          <a:off x="160868" y="1413933"/>
          <a:ext cx="8737599" cy="418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3665"/>
                <a:gridCol w="1337734"/>
                <a:gridCol w="1346200"/>
              </a:tblGrid>
              <a:tr h="541867">
                <a:tc>
                  <a:txBody>
                    <a:bodyPr/>
                    <a:lstStyle/>
                    <a:p>
                      <a:r>
                        <a:rPr lang="en-US" dirty="0" smtClean="0"/>
                        <a:t>WI 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Status Report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Revised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WID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RP-182253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RP-182256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RP-182568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RP-182567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RP-182557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RP-182254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RP-182257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RP-182534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 (5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RP-182503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RP-182499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LTE inter-band CA for up to 4 bands DL with 1 band UL + NR inter-band CA for 1 band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RP-182304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RP-182302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 SUL, NSA SUL, NSA SUL with ULSUP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RP-182559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 smtClean="0"/>
              <a:t>Rel-16 LTE Basket WI Status Report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r>
              <a:rPr lang="en-US" altLang="ja-JP" sz="2400" dirty="0" smtClean="0">
                <a:ea typeface="MS PGothic" panose="020B0600070205080204" pitchFamily="50" charset="-128"/>
              </a:rPr>
              <a:t>CR pack for LTE basket in RP-182375</a:t>
            </a:r>
          </a:p>
          <a:p>
            <a:r>
              <a:rPr lang="en-US" altLang="ja-JP" sz="2400" dirty="0" smtClean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 smtClean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90901"/>
              </p:ext>
            </p:extLst>
          </p:nvPr>
        </p:nvGraphicFramePr>
        <p:xfrm>
          <a:off x="186268" y="1540933"/>
          <a:ext cx="8737599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3665"/>
                <a:gridCol w="1337734"/>
                <a:gridCol w="1346200"/>
              </a:tblGrid>
              <a:tr h="541867">
                <a:tc>
                  <a:txBody>
                    <a:bodyPr/>
                    <a:lstStyle/>
                    <a:p>
                      <a:r>
                        <a:rPr lang="en-US" dirty="0" smtClean="0"/>
                        <a:t>WI 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Status Report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Revised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WID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RP-182252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RP-182255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RP-182344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RP-182345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RP-182552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RP-182553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RP-182331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RP-182330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RP-182554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RP-182555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RP-182303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RP-182301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RP-181826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RP-181824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RP-181827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RP-181825</a:t>
                      </a:r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 smtClean="0"/>
              <a:t>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1" y="698448"/>
            <a:ext cx="8729663" cy="5233308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Spectrum proposal for NR (11) </a:t>
            </a:r>
          </a:p>
          <a:p>
            <a:pPr lvl="1"/>
            <a:r>
              <a:rPr lang="en-US" sz="1200" dirty="0" smtClean="0"/>
              <a:t>WI: Introduction of n18 (KDDI) </a:t>
            </a:r>
          </a:p>
          <a:p>
            <a:pPr lvl="1"/>
            <a:r>
              <a:rPr lang="en-US" sz="1200" dirty="0"/>
              <a:t>WI: Introduction of NR band n48  (US cellular) </a:t>
            </a:r>
          </a:p>
          <a:p>
            <a:pPr lvl="1"/>
            <a:r>
              <a:rPr lang="en-US" sz="1200" dirty="0"/>
              <a:t>WI : Addition of 30MHz channel bandwidth for NR band n41 (KDDI) </a:t>
            </a:r>
            <a:endParaRPr lang="en-US" sz="1200" dirty="0" smtClean="0"/>
          </a:p>
          <a:p>
            <a:pPr lvl="1"/>
            <a:r>
              <a:rPr lang="en-US" sz="1200" dirty="0"/>
              <a:t>WI: LTE/NR spectrum sharing in Band 41/n41 (KDDI) </a:t>
            </a:r>
          </a:p>
          <a:p>
            <a:pPr lvl="1"/>
            <a:r>
              <a:rPr lang="en-US" sz="1200" dirty="0" smtClean="0"/>
              <a:t>WI</a:t>
            </a:r>
            <a:r>
              <a:rPr lang="en-US" sz="1200" dirty="0"/>
              <a:t>: Introduction </a:t>
            </a:r>
            <a:r>
              <a:rPr lang="en-US" sz="1200" dirty="0" smtClean="0"/>
              <a:t>new bandwidth for NR </a:t>
            </a:r>
            <a:r>
              <a:rPr lang="en-US" sz="1200" dirty="0"/>
              <a:t>band </a:t>
            </a:r>
            <a:r>
              <a:rPr lang="en-US" sz="1200" dirty="0" smtClean="0"/>
              <a:t>n7 (BT)</a:t>
            </a:r>
          </a:p>
          <a:p>
            <a:pPr lvl="1"/>
            <a:r>
              <a:rPr lang="en-US" sz="1200" dirty="0"/>
              <a:t>WI: Introduction new bandwidth for NR band </a:t>
            </a:r>
            <a:r>
              <a:rPr lang="en-US" sz="1200" dirty="0" smtClean="0"/>
              <a:t>n41 (KDDI) </a:t>
            </a:r>
          </a:p>
          <a:p>
            <a:pPr lvl="1"/>
            <a:r>
              <a:rPr lang="en-US" sz="1200" dirty="0"/>
              <a:t>WI : Addition of new channel bandwidth for NR band n50 (Huawei) </a:t>
            </a:r>
          </a:p>
          <a:p>
            <a:pPr lvl="1"/>
            <a:r>
              <a:rPr lang="en-US" sz="1200" dirty="0" smtClean="0"/>
              <a:t>WI: </a:t>
            </a:r>
            <a:r>
              <a:rPr lang="en-US" sz="1200" dirty="0"/>
              <a:t>Generic requirements for NR FR1 intra-band contiguous </a:t>
            </a:r>
            <a:r>
              <a:rPr lang="en-US" sz="1200" dirty="0" smtClean="0"/>
              <a:t>CA (China Telecom)</a:t>
            </a:r>
            <a:endParaRPr lang="en-US" sz="1200" dirty="0"/>
          </a:p>
          <a:p>
            <a:pPr lvl="1"/>
            <a:r>
              <a:rPr lang="en-US" sz="1200" dirty="0"/>
              <a:t>WI: Power Class 2 UE for </a:t>
            </a:r>
            <a:r>
              <a:rPr lang="en-US" sz="1200" dirty="0" smtClean="0"/>
              <a:t>EN-D (CMCC, China Unicom) </a:t>
            </a:r>
          </a:p>
          <a:p>
            <a:pPr lvl="1"/>
            <a:r>
              <a:rPr lang="en-US" sz="1200" dirty="0" smtClean="0"/>
              <a:t>WI: </a:t>
            </a:r>
            <a:r>
              <a:rPr lang="en-US" sz="1200" dirty="0"/>
              <a:t>Supplemental uplink usage of FR2 spectrum (SA and NSA) </a:t>
            </a:r>
            <a:r>
              <a:rPr lang="en-US" sz="1200" dirty="0" smtClean="0"/>
              <a:t> (Apple) </a:t>
            </a:r>
          </a:p>
          <a:p>
            <a:pPr lvl="1"/>
            <a:r>
              <a:rPr lang="en-US" sz="1200" dirty="0" smtClean="0"/>
              <a:t>SI: </a:t>
            </a:r>
            <a:r>
              <a:rPr lang="en-US" sz="1200" dirty="0"/>
              <a:t>6 – 24 GHz frequency range </a:t>
            </a:r>
            <a:r>
              <a:rPr lang="en-US" sz="1200" dirty="0" smtClean="0"/>
              <a:t>(DISH)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Non-spectrum </a:t>
            </a:r>
            <a:r>
              <a:rPr lang="en-US" altLang="zh-CN" sz="1800" dirty="0">
                <a:ea typeface="+mn-ea"/>
                <a:cs typeface="+mn-cs"/>
              </a:rPr>
              <a:t>p</a:t>
            </a:r>
            <a:r>
              <a:rPr lang="en-US" altLang="zh-CN" sz="1800" dirty="0" smtClean="0">
                <a:ea typeface="+mn-ea"/>
                <a:cs typeface="+mn-cs"/>
              </a:rPr>
              <a:t>roposal </a:t>
            </a:r>
            <a:r>
              <a:rPr lang="en-US" altLang="zh-CN" sz="1800" dirty="0">
                <a:ea typeface="+mn-ea"/>
                <a:cs typeface="+mn-cs"/>
              </a:rPr>
              <a:t>for NR </a:t>
            </a:r>
            <a:r>
              <a:rPr lang="en-US" altLang="zh-CN" sz="1800" dirty="0" smtClean="0">
                <a:ea typeface="+mn-ea"/>
                <a:cs typeface="+mn-cs"/>
              </a:rPr>
              <a:t>(5) </a:t>
            </a:r>
            <a:endParaRPr lang="en-US" altLang="zh-CN" sz="1800" dirty="0">
              <a:ea typeface="+mn-ea"/>
              <a:cs typeface="+mn-cs"/>
            </a:endParaRPr>
          </a:p>
          <a:p>
            <a:pPr lvl="1"/>
            <a:r>
              <a:rPr lang="en-US" altLang="zh-CN" sz="1200" dirty="0" smtClean="0"/>
              <a:t>WI</a:t>
            </a:r>
            <a:r>
              <a:rPr lang="en-US" altLang="zh-CN" sz="1200" dirty="0"/>
              <a:t>: </a:t>
            </a:r>
            <a:r>
              <a:rPr lang="en-US" sz="1200" dirty="0"/>
              <a:t>Add support of NR DL 256QAM for FR2 (China Telecom) </a:t>
            </a:r>
            <a:endParaRPr lang="en-US" sz="1200" dirty="0" smtClean="0"/>
          </a:p>
          <a:p>
            <a:pPr lvl="1"/>
            <a:r>
              <a:rPr lang="en-US" sz="1200" dirty="0" smtClean="0"/>
              <a:t>WI: </a:t>
            </a:r>
            <a:r>
              <a:rPr lang="en-US" sz="1200" dirty="0"/>
              <a:t>NR performance requirement </a:t>
            </a:r>
            <a:r>
              <a:rPr lang="en-US" sz="1200" dirty="0" smtClean="0"/>
              <a:t>enhancement (China Telecom) </a:t>
            </a:r>
          </a:p>
          <a:p>
            <a:pPr lvl="1"/>
            <a:r>
              <a:rPr lang="en-US" sz="1200" dirty="0" smtClean="0"/>
              <a:t>WI: </a:t>
            </a:r>
            <a:r>
              <a:rPr lang="en-US" sz="1200" dirty="0"/>
              <a:t>NR measurement gap enhancement </a:t>
            </a:r>
            <a:r>
              <a:rPr lang="en-US" sz="1200" dirty="0" smtClean="0"/>
              <a:t>(Intel) </a:t>
            </a:r>
            <a:endParaRPr lang="en-US" sz="1200" dirty="0"/>
          </a:p>
          <a:p>
            <a:pPr lvl="1"/>
            <a:r>
              <a:rPr lang="en-US" sz="1200" dirty="0"/>
              <a:t>WI: NR support for high speed train scenario </a:t>
            </a:r>
            <a:r>
              <a:rPr lang="en-US" sz="1200" dirty="0" smtClean="0"/>
              <a:t>(CMCC)</a:t>
            </a:r>
            <a:endParaRPr lang="en-US" sz="1200" dirty="0"/>
          </a:p>
          <a:p>
            <a:pPr lvl="1"/>
            <a:r>
              <a:rPr lang="en-US" sz="1200" dirty="0" smtClean="0"/>
              <a:t>SI: </a:t>
            </a:r>
            <a:r>
              <a:rPr lang="en-US" sz="1200" dirty="0"/>
              <a:t>Study on NR and NB-</a:t>
            </a:r>
            <a:r>
              <a:rPr lang="en-US" sz="1200" dirty="0" err="1"/>
              <a:t>IoT</a:t>
            </a:r>
            <a:r>
              <a:rPr lang="en-US" sz="1200" dirty="0"/>
              <a:t>/</a:t>
            </a:r>
            <a:r>
              <a:rPr lang="en-US" sz="1200" dirty="0" err="1"/>
              <a:t>eMTC</a:t>
            </a:r>
            <a:r>
              <a:rPr lang="en-US" sz="1200" dirty="0"/>
              <a:t> co-existence</a:t>
            </a:r>
            <a:r>
              <a:rPr lang="en-US" sz="1200" dirty="0" smtClean="0"/>
              <a:t> (Huawei) </a:t>
            </a:r>
          </a:p>
          <a:p>
            <a:r>
              <a:rPr lang="en-US" sz="1600" dirty="0" smtClean="0"/>
              <a:t>Spectrum proposal for LTE (2)</a:t>
            </a:r>
          </a:p>
          <a:p>
            <a:pPr lvl="1"/>
            <a:r>
              <a:rPr lang="en-US" sz="1200" dirty="0"/>
              <a:t>LTE-LAA based access in 6GHz </a:t>
            </a:r>
            <a:r>
              <a:rPr lang="en-US" sz="1200" dirty="0" smtClean="0"/>
              <a:t>spectrum</a:t>
            </a:r>
          </a:p>
          <a:p>
            <a:pPr lvl="1"/>
            <a:r>
              <a:rPr lang="en-US" sz="1200" dirty="0"/>
              <a:t>410 – 430 MHz E-UTRA FDD Band(s) for LTE PPDR and PMR/PAMR in Europe</a:t>
            </a:r>
            <a:endParaRPr lang="en-US" sz="1200" dirty="0" smtClean="0"/>
          </a:p>
          <a:p>
            <a:pPr lvl="1">
              <a:buFont typeface="Symbol"/>
              <a:buChar char="Þ"/>
            </a:pPr>
            <a:r>
              <a:rPr lang="en-US" sz="18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New RAN4 led items together with other new WG led items (SI -&gt; WI) are expected to be discussed together in Dec RAN plenary considering the RAN4 TU budget (in next slides)</a:t>
            </a:r>
            <a:endParaRPr lang="en-US" sz="18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742950" lvl="2" indent="-342900"/>
            <a:endParaRPr lang="en-GB" altLang="zh-CN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278" y="0"/>
            <a:ext cx="683418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TU budget for NR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849972"/>
              </p:ext>
            </p:extLst>
          </p:nvPr>
        </p:nvGraphicFramePr>
        <p:xfrm>
          <a:off x="143933" y="1008639"/>
          <a:ext cx="8756036" cy="402872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35541"/>
                <a:gridCol w="455113"/>
                <a:gridCol w="425278"/>
                <a:gridCol w="389689"/>
                <a:gridCol w="423361"/>
                <a:gridCol w="423361"/>
                <a:gridCol w="433672"/>
                <a:gridCol w="413050"/>
                <a:gridCol w="423361"/>
                <a:gridCol w="423361"/>
                <a:gridCol w="423361"/>
                <a:gridCol w="423361"/>
                <a:gridCol w="423361"/>
                <a:gridCol w="423361"/>
                <a:gridCol w="423361"/>
                <a:gridCol w="423361"/>
                <a:gridCol w="423361"/>
                <a:gridCol w="423361"/>
                <a:gridCol w="423361"/>
              </a:tblGrid>
              <a:tr h="399352"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Q1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Q2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Q3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Q4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Q1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Q2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</a:tr>
              <a:tr h="570479">
                <a:tc>
                  <a:txBody>
                    <a:bodyPr/>
                    <a:lstStyle/>
                    <a:p>
                      <a:pPr algn="ctr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99171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6127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Rel-15 NR Maintenance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9746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NR 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33662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items (based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R4-182180)*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10.8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11.5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10.3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33662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Rel-16 package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33662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Available TU 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-8.5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19.5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-8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24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683418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TU budget for LTE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816616"/>
              </p:ext>
            </p:extLst>
          </p:nvPr>
        </p:nvGraphicFramePr>
        <p:xfrm>
          <a:off x="0" y="953358"/>
          <a:ext cx="8850097" cy="370237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44742"/>
                <a:gridCol w="434227"/>
                <a:gridCol w="397384"/>
                <a:gridCol w="429609"/>
                <a:gridCol w="429609"/>
                <a:gridCol w="429609"/>
                <a:gridCol w="429609"/>
                <a:gridCol w="429609"/>
                <a:gridCol w="429609"/>
                <a:gridCol w="429609"/>
                <a:gridCol w="421197"/>
                <a:gridCol w="438021"/>
                <a:gridCol w="429609"/>
                <a:gridCol w="429609"/>
                <a:gridCol w="429609"/>
                <a:gridCol w="429609"/>
                <a:gridCol w="429609"/>
                <a:gridCol w="429609"/>
                <a:gridCol w="429609"/>
              </a:tblGrid>
              <a:tr h="336599"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Q1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Q3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2019 Q4</a:t>
                      </a:r>
                      <a:endParaRPr lang="en-US" sz="1000" dirty="0"/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Q1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</a:t>
                      </a:r>
                      <a:r>
                        <a:rPr lang="en-US" sz="1000" baseline="0" dirty="0" smtClean="0"/>
                        <a:t> Q2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</a:tr>
              <a:tr h="556089">
                <a:tc>
                  <a:txBody>
                    <a:bodyPr/>
                    <a:lstStyle/>
                    <a:p>
                      <a:pPr algn="ctr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579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9634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343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items (based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R4-182180)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</a:tr>
              <a:tr h="52020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Rel-16 package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2020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Available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TUs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454" y="4710794"/>
            <a:ext cx="86190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TUs allocated for Rel-15 maintenance and Rel-15 performance are increased in 1</a:t>
            </a:r>
            <a:r>
              <a:rPr lang="en-US" sz="1400" b="1" baseline="30000" dirty="0" smtClean="0">
                <a:solidFill>
                  <a:srgbClr val="FF0000"/>
                </a:solidFill>
              </a:rPr>
              <a:t>st</a:t>
            </a:r>
            <a:r>
              <a:rPr lang="en-US" sz="1400" b="1" dirty="0" smtClean="0">
                <a:solidFill>
                  <a:srgbClr val="FF0000"/>
                </a:solidFill>
              </a:rPr>
              <a:t> half year of 2019 </a:t>
            </a:r>
          </a:p>
          <a:p>
            <a:pPr marL="342900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Spectrum related proposals can be approved in Dec RAN plenary with the considering of Rel-16 RAN4 NR specification timeline </a:t>
            </a:r>
          </a:p>
          <a:p>
            <a:pPr marL="342900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No new proposals with NR RD impact shall be approved in RAN #82 or no NR RD works start from 2019 Q1</a:t>
            </a:r>
          </a:p>
          <a:p>
            <a:pPr marL="342900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Meeting arrangement to increase RAN4 capacity shall be considered in the future RAN4 meeting</a:t>
            </a:r>
          </a:p>
          <a:p>
            <a:pPr marL="800100" lvl="1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Continue 4 parallel sessions</a:t>
            </a:r>
          </a:p>
          <a:p>
            <a:pPr marL="800100" lvl="1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Balance between NR RF and RD </a:t>
            </a:r>
          </a:p>
          <a:p>
            <a:pPr marL="800100" lvl="1" indent="-342900">
              <a:buFont typeface="Symbol"/>
              <a:buChar char="Þ"/>
            </a:pPr>
            <a:r>
              <a:rPr lang="en-US" sz="1400" b="1" dirty="0" smtClean="0">
                <a:solidFill>
                  <a:srgbClr val="FF0000"/>
                </a:solidFill>
              </a:rPr>
              <a:t>Balance between LTE and NR 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44632"/>
              </p:ext>
            </p:extLst>
          </p:nvPr>
        </p:nvGraphicFramePr>
        <p:xfrm>
          <a:off x="775453" y="1004078"/>
          <a:ext cx="7074438" cy="3115488"/>
        </p:xfrm>
        <a:graphic>
          <a:graphicData uri="http://schemas.openxmlformats.org/drawingml/2006/table">
            <a:tbl>
              <a:tblPr/>
              <a:tblGrid>
                <a:gridCol w="1967747"/>
                <a:gridCol w="2328817"/>
                <a:gridCol w="1576756"/>
                <a:gridCol w="120111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3GPPRAN4#90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25</a:t>
                      </a:r>
                      <a:r>
                        <a:rPr lang="en-US" sz="1600" baseline="0" dirty="0" smtClean="0"/>
                        <a:t> Feb</a:t>
                      </a:r>
                      <a:r>
                        <a:rPr lang="en-US" sz="1600" dirty="0" smtClean="0"/>
                        <a:t> - 1 March 2019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Athens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3GPPRAN4#90bis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8 - 12 Apr 2019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3GPPRAN4#91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13 - 17 May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 RAN4-AH-1906 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(Cancelled)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 – 28 Jun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3GPPRAN4#92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 – 30 Aug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Ljubijana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3GPPRAN4#92bis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Oct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3GPPRAN4#93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18 -22 Nov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 in 2019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63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251931" y="2026739"/>
            <a:ext cx="8515607" cy="257156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4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sv-SE" altLang="en-US" sz="1600" kern="0" dirty="0"/>
          </a:p>
          <a:p>
            <a:pPr marL="342900" lvl="1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endParaRPr lang="en-US" altLang="en-US" sz="3200" kern="0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0793"/>
            <a:ext cx="9037864" cy="522242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zh-CN" sz="1800" kern="0" dirty="0" smtClean="0"/>
              <a:t>In Q4, RAN4 is fully loaded with 4 parallel sessions arranged </a:t>
            </a:r>
          </a:p>
          <a:p>
            <a:pPr eaLnBrk="1" fontAlgn="b" hangingPunct="1"/>
            <a:r>
              <a:rPr lang="en-US" altLang="zh-CN" sz="1800" kern="0" dirty="0" smtClean="0"/>
              <a:t>RAN4 NR Rel-16 specifications were agreed to be postponed </a:t>
            </a:r>
          </a:p>
          <a:p>
            <a:pPr lvl="1" eaLnBrk="1" fontAlgn="b" hangingPunct="1"/>
            <a:r>
              <a:rPr lang="en-US" sz="1400" kern="0" dirty="0"/>
              <a:t>Given the Rel-15 NR maintenance work is ongoing and continue work in Q1 2019 is expected, RAN4 agreed to postpone release of Rel-16 specifications in R4-1816255</a:t>
            </a:r>
          </a:p>
          <a:p>
            <a:pPr lvl="1" eaLnBrk="1" fontAlgn="b" hangingPunct="1"/>
            <a:r>
              <a:rPr lang="en-US" sz="1400" kern="0" dirty="0"/>
              <a:t>To address the marketing demand of early implementation of Rel-16 NR band or band combinations, draft specifications will be implemented based on endorsed draft CRs every quarter until Rel-16 NR specifications are released</a:t>
            </a:r>
          </a:p>
          <a:p>
            <a:pPr lvl="1" eaLnBrk="1" fontAlgn="b" hangingPunct="1"/>
            <a:r>
              <a:rPr lang="en-US" sz="1400" kern="0" dirty="0"/>
              <a:t>Rel-16 NR specifications will be created once Rel-15 specifications are stable enough or we see strong market demand but no later than June 2019</a:t>
            </a:r>
          </a:p>
          <a:p>
            <a:pPr fontAlgn="ctr"/>
            <a:r>
              <a:rPr lang="en-US" sz="1800" dirty="0" smtClean="0"/>
              <a:t>To prioritize the Rel-15 NR maintenance work and Rel-15 NR performance in Q4 , contributions for Rel-15 late drop were NOT treated in Q4. Extension of late drop is required. </a:t>
            </a:r>
            <a:endParaRPr lang="en-US" sz="1800" dirty="0"/>
          </a:p>
          <a:p>
            <a:pPr eaLnBrk="1" fontAlgn="b" hangingPunct="1"/>
            <a:r>
              <a:rPr lang="en-US" altLang="zh-CN" sz="1800" kern="0" dirty="0" smtClean="0"/>
              <a:t>Rel-15 NR performance part has been progressed well according to work plan agreed in Sep RAN plenary. </a:t>
            </a:r>
          </a:p>
          <a:p>
            <a:pPr lvl="1" eaLnBrk="1" fontAlgn="b" hangingPunct="1"/>
            <a:r>
              <a:rPr lang="en-US" altLang="zh-CN" sz="1400" kern="0" dirty="0"/>
              <a:t>Due to lack of simulation results and </a:t>
            </a:r>
            <a:r>
              <a:rPr lang="en-US" altLang="zh-CN" sz="1400" kern="0" dirty="0" smtClean="0"/>
              <a:t>also large amount number of CR works</a:t>
            </a:r>
            <a:r>
              <a:rPr lang="en-US" altLang="zh-CN" sz="1400" kern="0" dirty="0" smtClean="0"/>
              <a:t>, </a:t>
            </a:r>
            <a:r>
              <a:rPr lang="en-US" altLang="zh-CN" sz="1400" kern="0" dirty="0"/>
              <a:t>still some requirements and test parameters/configurations are remaining as TBD. </a:t>
            </a:r>
          </a:p>
          <a:p>
            <a:pPr lvl="1" eaLnBrk="1" fontAlgn="b" hangingPunct="1"/>
            <a:r>
              <a:rPr lang="en-US" altLang="zh-CN" sz="1400" kern="0" dirty="0"/>
              <a:t>At least one quarter of additional work including simulation, results alignment is expected to remove these TBDs. </a:t>
            </a:r>
          </a:p>
          <a:p>
            <a:pPr eaLnBrk="1" fontAlgn="b" hangingPunct="1"/>
            <a:r>
              <a:rPr lang="en-US" altLang="zh-CN" sz="1800" kern="0" dirty="0" smtClean="0"/>
              <a:t>Significant progress achieved for Rel-15 LTE WIs performance part.  </a:t>
            </a:r>
          </a:p>
          <a:p>
            <a:pPr lvl="1" eaLnBrk="1" fontAlgn="b" hangingPunct="1"/>
            <a:r>
              <a:rPr lang="en-US" altLang="zh-CN" sz="1400" kern="0" dirty="0"/>
              <a:t>7 WIs performance parts have been completed </a:t>
            </a:r>
          </a:p>
          <a:p>
            <a:pPr lvl="1" eaLnBrk="1" fontAlgn="b" hangingPunct="1"/>
            <a:r>
              <a:rPr lang="en-US" altLang="zh-CN" sz="1400" kern="0" dirty="0"/>
              <a:t>3 WIs  performance  part request 1 quarter extension</a:t>
            </a:r>
          </a:p>
          <a:p>
            <a:pPr eaLnBrk="1" fontAlgn="b" hangingPunct="1"/>
            <a:endParaRPr lang="en-GB" altLang="ja-JP" sz="1800" kern="0" dirty="0" smtClean="0"/>
          </a:p>
          <a:p>
            <a:pPr lvl="1" eaLnBrk="1" fontAlgn="b" hangingPunct="1"/>
            <a:endParaRPr lang="fi-FI" altLang="ja-JP" sz="1400" kern="0" dirty="0" smtClean="0"/>
          </a:p>
          <a:p>
            <a:pPr lvl="1" eaLnBrk="1" fontAlgn="b" hangingPunct="1"/>
            <a:endParaRPr lang="en-US" sz="1400" kern="0" dirty="0" smtClean="0"/>
          </a:p>
          <a:p>
            <a:pPr eaLnBrk="1" fontAlgn="b" hangingPunct="1"/>
            <a:endParaRPr lang="en-US" altLang="zh-CN" sz="1800" kern="0" dirty="0" smtClean="0"/>
          </a:p>
          <a:p>
            <a:pPr lvl="1" eaLnBrk="1" fontAlgn="b" hangingPunct="1"/>
            <a:endParaRPr lang="en-US" sz="1400" kern="0" dirty="0" smtClean="0"/>
          </a:p>
          <a:p>
            <a:pPr lvl="1" eaLnBrk="1" fontAlgn="b" hangingPunct="1"/>
            <a:endParaRPr lang="fi-FI" altLang="ja-JP" sz="1400" kern="0" dirty="0" smtClean="0"/>
          </a:p>
          <a:p>
            <a:pPr lvl="1" eaLnBrk="1" fontAlgn="b" hangingPunct="1"/>
            <a:endParaRPr lang="en-US" sz="1400" kern="0" dirty="0" smtClean="0"/>
          </a:p>
          <a:p>
            <a:pPr lvl="1" eaLnBrk="1" fontAlgn="b" hangingPunct="1"/>
            <a:endParaRPr lang="en-US" altLang="ja-JP" sz="14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400" kern="0" dirty="0" smtClean="0"/>
          </a:p>
          <a:p>
            <a:pPr lvl="1" eaLnBrk="1" fontAlgn="b" hangingPunct="1"/>
            <a:endParaRPr lang="en-GB" altLang="zh-CN" sz="1400" kern="0" dirty="0" smtClean="0"/>
          </a:p>
          <a:p>
            <a:pPr lvl="1" eaLnBrk="1" fontAlgn="b" hangingPunct="1"/>
            <a:endParaRPr lang="en-GB" altLang="zh-CN" sz="1400" kern="0" dirty="0" smtClean="0"/>
          </a:p>
          <a:p>
            <a:pPr lvl="1" eaLnBrk="1" fontAlgn="b" hangingPunct="1"/>
            <a:endParaRPr lang="en-GB" sz="14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0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16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kern="0" dirty="0" smtClean="0"/>
          </a:p>
        </p:txBody>
      </p:sp>
    </p:spTree>
    <p:extLst>
      <p:ext uri="{BB962C8B-B14F-4D97-AF65-F5344CB8AC3E}">
        <p14:creationId xmlns:p14="http://schemas.microsoft.com/office/powerpoint/2010/main" val="9520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30153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 smtClean="0"/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NR specifications rapporteturs and their companies for their extraordinary effort of coordinating the RAN4 discussions and also editing RAN4 NR specifications: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Ville Vintola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(Qualcomm): 38.101-1/2/3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Johan Sköld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(Ericsson): 38.104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Yang Tang (Intel): 38.133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Aijun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Cao and </a:t>
            </a: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Rui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Zhou (ZTE): 38.113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Christian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Bergljung (Ericsson): 38.124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Petri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Vasenkari (Nokia): 38.307</a:t>
            </a:r>
            <a:endParaRPr lang="en-US" altLang="en-US" sz="1800" b="1" kern="1200" dirty="0">
              <a:latin typeface="Calibri" pitchFamily="34" charset="0"/>
              <a:ea typeface="MS PGothic" pitchFamily="34" charset="-128"/>
            </a:endParaRP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Steven Chen (Huawei): 38.141-1/2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Haijie Qiu (Samsung): 38.101-4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Vice </a:t>
            </a:r>
            <a:r>
              <a:rPr lang="sv-SE" altLang="en-US" sz="1800" dirty="0"/>
              <a:t>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Kyoungseok Oh 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AH chairs and WI rapporteurs for coordinating the offline/ad-hoc discussions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dirty="0" smtClean="0"/>
              <a:t>CF3 and NF3 for </a:t>
            </a:r>
            <a:r>
              <a:rPr lang="sv-SE" altLang="en-US" sz="1800" dirty="0"/>
              <a:t>meeting hosting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2018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993164"/>
              </p:ext>
            </p:extLst>
          </p:nvPr>
        </p:nvGraphicFramePr>
        <p:xfrm>
          <a:off x="745324" y="1201103"/>
          <a:ext cx="8047612" cy="1249680"/>
        </p:xfrm>
        <a:graphic>
          <a:graphicData uri="http://schemas.openxmlformats.org/drawingml/2006/table">
            <a:tbl>
              <a:tblPr/>
              <a:tblGrid>
                <a:gridCol w="1118669"/>
                <a:gridCol w="1858921"/>
                <a:gridCol w="1154059"/>
                <a:gridCol w="829863"/>
                <a:gridCol w="1608364"/>
                <a:gridCol w="1477736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Malgun Gothic"/>
                          <a:cs typeface="Times New Roman"/>
                        </a:rPr>
                        <a:t>RAN4 #88bis</a:t>
                      </a:r>
                      <a:endParaRPr lang="en-US" sz="14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8th – 12th Oct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Chengdu, CN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321/235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2323/2201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Malgun Gothic"/>
                          <a:cs typeface="Times New Roman"/>
                        </a:rPr>
                        <a:t>RAN4 #</a:t>
                      </a:r>
                      <a:r>
                        <a:rPr lang="en-US" sz="1400" dirty="0" smtClean="0">
                          <a:effectLst/>
                          <a:latin typeface="Calibri"/>
                          <a:ea typeface="Malgun Gothic"/>
                          <a:cs typeface="Times New Roman"/>
                        </a:rPr>
                        <a:t>89</a:t>
                      </a:r>
                      <a:endParaRPr lang="en-US" sz="14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12th– 16th Nov 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Spokane,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385/279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2393/2292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54133982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010472786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706460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Status of ongoing WI/SI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9037864" cy="4625975"/>
          </a:xfrm>
        </p:spPr>
        <p:txBody>
          <a:bodyPr/>
          <a:lstStyle/>
          <a:p>
            <a:pPr eaLnBrk="1" fontAlgn="b" hangingPunct="1"/>
            <a:r>
              <a:rPr lang="en-US" altLang="zh-CN" sz="2400" dirty="0" smtClean="0"/>
              <a:t>WI/SI to be completed</a:t>
            </a:r>
          </a:p>
          <a:p>
            <a:pPr lvl="1" eaLnBrk="1" fontAlgn="b" hangingPunct="1"/>
            <a:r>
              <a:rPr lang="en-US" altLang="ja-JP" sz="1800" dirty="0" smtClean="0"/>
              <a:t>Rel-15 other WG led WIs (7 for LTE)</a:t>
            </a:r>
          </a:p>
          <a:p>
            <a:pPr lvl="2" eaLnBrk="1" fontAlgn="b" hangingPunct="1"/>
            <a:r>
              <a:rPr lang="en-US" sz="1400" dirty="0"/>
              <a:t>Even further enhanced MTC for </a:t>
            </a:r>
            <a:r>
              <a:rPr lang="en-US" sz="1400" dirty="0" smtClean="0"/>
              <a:t>LTE – Core and </a:t>
            </a:r>
            <a:r>
              <a:rPr lang="en-US" sz="1400" dirty="0" err="1" smtClean="0"/>
              <a:t>Perf</a:t>
            </a:r>
            <a:endParaRPr lang="en-US" sz="1400" dirty="0" smtClean="0"/>
          </a:p>
          <a:p>
            <a:pPr lvl="2" eaLnBrk="1" fontAlgn="b" hangingPunct="1"/>
            <a:r>
              <a:rPr lang="en-GB" sz="1400" dirty="0"/>
              <a:t>Enhancements to LTE operation in unlicensed </a:t>
            </a:r>
            <a:r>
              <a:rPr lang="en-GB" sz="1400" dirty="0" smtClean="0"/>
              <a:t>spectrum – </a:t>
            </a:r>
            <a:r>
              <a:rPr lang="en-GB" sz="1400" dirty="0" err="1" smtClean="0"/>
              <a:t>Perf</a:t>
            </a:r>
            <a:endParaRPr lang="en-GB" sz="1400" dirty="0" smtClean="0"/>
          </a:p>
          <a:p>
            <a:pPr lvl="2" eaLnBrk="1" fontAlgn="b" hangingPunct="1"/>
            <a:r>
              <a:rPr lang="en-US" sz="1400" dirty="0" err="1"/>
              <a:t>Enh</a:t>
            </a:r>
            <a:r>
              <a:rPr lang="en-US" sz="1400" dirty="0"/>
              <a:t>. for high capacity stationary wireless link and introduction of 1024 QAM for LTE </a:t>
            </a:r>
            <a:r>
              <a:rPr lang="en-US" sz="1400" dirty="0" smtClean="0"/>
              <a:t>DL – </a:t>
            </a:r>
            <a:r>
              <a:rPr lang="en-US" sz="1400" dirty="0" err="1" smtClean="0"/>
              <a:t>Perf</a:t>
            </a:r>
            <a:endParaRPr lang="en-US" sz="1400" dirty="0" smtClean="0"/>
          </a:p>
          <a:p>
            <a:pPr lvl="2" eaLnBrk="1" fontAlgn="b" hangingPunct="1"/>
            <a:r>
              <a:rPr lang="en-US" sz="1400" dirty="0"/>
              <a:t>V2X phase 2 based on LTE </a:t>
            </a:r>
            <a:r>
              <a:rPr lang="en-US" sz="1400" dirty="0" smtClean="0"/>
              <a:t>– </a:t>
            </a:r>
            <a:r>
              <a:rPr lang="en-US" sz="1400" dirty="0" err="1" smtClean="0"/>
              <a:t>Perf</a:t>
            </a:r>
            <a:endParaRPr lang="en-US" sz="1400" dirty="0" smtClean="0"/>
          </a:p>
          <a:p>
            <a:pPr lvl="2" eaLnBrk="1" fontAlgn="b" hangingPunct="1"/>
            <a:r>
              <a:rPr lang="en-GB" sz="1400" dirty="0"/>
              <a:t>LTE connectivity to </a:t>
            </a:r>
            <a:r>
              <a:rPr lang="en-GB" sz="1400" dirty="0" smtClean="0"/>
              <a:t>5G-CN – </a:t>
            </a:r>
            <a:r>
              <a:rPr lang="en-GB" sz="1400" dirty="0" err="1" smtClean="0"/>
              <a:t>Perf</a:t>
            </a:r>
            <a:endParaRPr lang="en-GB" sz="1400" dirty="0" smtClean="0"/>
          </a:p>
          <a:p>
            <a:pPr lvl="2" eaLnBrk="1" fontAlgn="b" hangingPunct="1"/>
            <a:r>
              <a:rPr lang="en-GB" sz="1400" dirty="0"/>
              <a:t>UE requirements for network-based CRS interference mitigation for </a:t>
            </a:r>
            <a:r>
              <a:rPr lang="en-GB" sz="1400" dirty="0" smtClean="0"/>
              <a:t>LTE – </a:t>
            </a:r>
            <a:r>
              <a:rPr lang="en-GB" sz="1400" dirty="0" err="1" smtClean="0"/>
              <a:t>Perf</a:t>
            </a:r>
            <a:endParaRPr lang="en-GB" sz="1400" dirty="0" smtClean="0"/>
          </a:p>
          <a:p>
            <a:pPr lvl="2" eaLnBrk="1" fontAlgn="b" hangingPunct="1"/>
            <a:r>
              <a:rPr lang="en-GB" sz="1400" dirty="0"/>
              <a:t>LTE Advanced inter-band CA Rel-15 for </a:t>
            </a:r>
            <a:r>
              <a:rPr lang="en-GB" sz="1400" dirty="0" err="1"/>
              <a:t>xDL</a:t>
            </a:r>
            <a:r>
              <a:rPr lang="en-GB" sz="1400" dirty="0"/>
              <a:t>/1UL with </a:t>
            </a:r>
            <a:r>
              <a:rPr lang="en-GB" sz="1400" dirty="0" smtClean="0"/>
              <a:t>x&gt;5 - </a:t>
            </a:r>
            <a:r>
              <a:rPr lang="en-GB" sz="1400" dirty="0" err="1" smtClean="0"/>
              <a:t>Perf</a:t>
            </a:r>
            <a:endParaRPr lang="en-US" altLang="ja-JP" sz="1400" dirty="0" smtClean="0"/>
          </a:p>
          <a:p>
            <a:pPr lvl="1" eaLnBrk="1" fontAlgn="b" hangingPunct="1"/>
            <a:r>
              <a:rPr lang="en-GB" altLang="ja-JP" sz="1800" dirty="0" smtClean="0"/>
              <a:t>Rel-16 WI/SI (1 for LTE and 2 for NR)</a:t>
            </a:r>
          </a:p>
          <a:p>
            <a:pPr lvl="2" eaLnBrk="1" fontAlgn="b" hangingPunct="1"/>
            <a:r>
              <a:rPr lang="en-US" sz="1400" dirty="0"/>
              <a:t>Study on evaluation for 2 RX exception in Rel-15 vehicle mounted UE for </a:t>
            </a:r>
            <a:r>
              <a:rPr lang="en-US" sz="1400" dirty="0" smtClean="0"/>
              <a:t>NR</a:t>
            </a:r>
          </a:p>
          <a:p>
            <a:pPr lvl="2" eaLnBrk="1" fontAlgn="b" hangingPunct="1"/>
            <a:r>
              <a:rPr lang="en-US" sz="1400" dirty="0"/>
              <a:t>Study of test methods for New </a:t>
            </a:r>
            <a:r>
              <a:rPr lang="en-US" sz="1400" dirty="0" smtClean="0"/>
              <a:t>Radio</a:t>
            </a:r>
          </a:p>
          <a:p>
            <a:pPr lvl="2" eaLnBrk="1" fontAlgn="b" hangingPunct="1"/>
            <a:r>
              <a:rPr lang="en-US" sz="1400" dirty="0"/>
              <a:t>E-UTRA 2.4 GHz TDD Band for US</a:t>
            </a:r>
          </a:p>
          <a:p>
            <a:pPr eaLnBrk="1" fontAlgn="b" hangingPunct="1"/>
            <a:r>
              <a:rPr lang="en-GB" altLang="ja-JP" sz="2400" dirty="0" smtClean="0"/>
              <a:t>WI/SI </a:t>
            </a:r>
            <a:r>
              <a:rPr lang="en-GB" altLang="ja-JP" sz="2400" dirty="0"/>
              <a:t>to be </a:t>
            </a:r>
            <a:r>
              <a:rPr lang="en-GB" altLang="ja-JP" sz="2400" dirty="0" smtClean="0"/>
              <a:t>extended (3 for LTE)</a:t>
            </a:r>
            <a:endParaRPr lang="en-GB" altLang="ja-JP" sz="2400" dirty="0"/>
          </a:p>
          <a:p>
            <a:pPr lvl="1" eaLnBrk="1" fontAlgn="b" hangingPunct="1"/>
            <a:r>
              <a:rPr lang="en-US" sz="1800" dirty="0" err="1"/>
              <a:t>sTTI</a:t>
            </a:r>
            <a:r>
              <a:rPr lang="en-US" sz="1800" dirty="0"/>
              <a:t> </a:t>
            </a:r>
            <a:r>
              <a:rPr lang="en-US" sz="1800" dirty="0" smtClean="0"/>
              <a:t> - </a:t>
            </a:r>
            <a:r>
              <a:rPr lang="en-US" sz="1800" dirty="0" err="1" smtClean="0"/>
              <a:t>Perf</a:t>
            </a:r>
            <a:endParaRPr lang="en-US" sz="1800" dirty="0" smtClean="0"/>
          </a:p>
          <a:p>
            <a:pPr lvl="1" eaLnBrk="1" fontAlgn="b" hangingPunct="1"/>
            <a:r>
              <a:rPr lang="en-US" sz="1800" dirty="0"/>
              <a:t>Further NB-</a:t>
            </a:r>
            <a:r>
              <a:rPr lang="en-US" sz="1800" dirty="0" err="1"/>
              <a:t>IoT</a:t>
            </a:r>
            <a:r>
              <a:rPr lang="en-US" sz="1800" dirty="0"/>
              <a:t> </a:t>
            </a:r>
            <a:r>
              <a:rPr lang="en-US" sz="1800" dirty="0" smtClean="0"/>
              <a:t>enhancements – </a:t>
            </a:r>
            <a:r>
              <a:rPr lang="en-US" sz="1800" dirty="0" err="1" smtClean="0"/>
              <a:t>Perf</a:t>
            </a:r>
            <a:endParaRPr lang="en-US" sz="1800" dirty="0" smtClean="0"/>
          </a:p>
          <a:p>
            <a:pPr lvl="1" eaLnBrk="1" fontAlgn="b" hangingPunct="1"/>
            <a:r>
              <a:rPr lang="en-US" sz="1800" dirty="0"/>
              <a:t>Enhancing LTE CA </a:t>
            </a:r>
            <a:r>
              <a:rPr lang="en-US" sz="1800" dirty="0" smtClean="0"/>
              <a:t>Utilization - </a:t>
            </a:r>
            <a:r>
              <a:rPr lang="en-US" sz="1800" dirty="0" err="1" smtClean="0"/>
              <a:t>Perf</a:t>
            </a:r>
            <a:endParaRPr lang="en-GB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eaLnBrk="1" fontAlgn="b" hangingPunct="1"/>
            <a:endParaRPr lang="en-GB" altLang="ja-JP" sz="2400" dirty="0" smtClean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 smtClean="0"/>
          </a:p>
          <a:p>
            <a:pPr eaLnBrk="1" fontAlgn="b" hangingPunct="1"/>
            <a:endParaRPr lang="en-US" altLang="zh-CN" sz="2400" dirty="0"/>
          </a:p>
          <a:p>
            <a:pPr lvl="1" eaLnBrk="1" fontAlgn="b" hangingPunct="1"/>
            <a:endParaRPr lang="en-US" sz="1800" dirty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/>
          </a:p>
          <a:p>
            <a:pPr lvl="1" eaLnBrk="1" fontAlgn="b" hangingPunct="1"/>
            <a:endParaRPr lang="en-US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800" dirty="0" smtClean="0"/>
          </a:p>
          <a:p>
            <a:pPr lvl="1" eaLnBrk="1" fontAlgn="b" hangingPunct="1"/>
            <a:endParaRPr lang="en-GB" altLang="zh-CN" sz="1800" dirty="0" smtClean="0"/>
          </a:p>
          <a:p>
            <a:pPr lvl="1" eaLnBrk="1" fontAlgn="b" hangingPunct="1"/>
            <a:endParaRPr lang="en-GB" altLang="zh-CN" sz="1800" dirty="0"/>
          </a:p>
          <a:p>
            <a:pPr lvl="1" eaLnBrk="1" fontAlgn="b" hangingPunct="1"/>
            <a:endParaRPr lang="en-GB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25093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101634"/>
            <a:ext cx="8229600" cy="5756366"/>
          </a:xfrm>
        </p:spPr>
        <p:txBody>
          <a:bodyPr/>
          <a:lstStyle/>
          <a:p>
            <a:r>
              <a:rPr lang="en-US" sz="2000" dirty="0" smtClean="0"/>
              <a:t>CR packs including the CR for Rel-15 </a:t>
            </a:r>
            <a:r>
              <a:rPr lang="en-US" sz="2000" dirty="0"/>
              <a:t>NR specifications </a:t>
            </a:r>
            <a:r>
              <a:rPr lang="en-US" sz="2000" dirty="0" smtClean="0"/>
              <a:t>agreed by RAN4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/>
            <a:r>
              <a:rPr lang="en-GB" sz="1600" dirty="0" smtClean="0"/>
              <a:t>R4-1816558 in CR pack RP=182362 will be revised by company CR for missing CRs</a:t>
            </a:r>
            <a:endParaRPr lang="en-US" sz="1600" dirty="0" smtClean="0"/>
          </a:p>
          <a:p>
            <a:r>
              <a:rPr lang="en-US" sz="2000" dirty="0" smtClean="0"/>
              <a:t>Three TSs are provided for approval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Big CRs approach will be continually used in Q1 2019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r>
              <a:rPr lang="en-US" dirty="0" smtClean="0">
                <a:ea typeface="MS PGothic" panose="020B0600070205080204" pitchFamily="50" charset="-128"/>
              </a:rPr>
              <a:t> </a:t>
            </a:r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296616"/>
              </p:ext>
            </p:extLst>
          </p:nvPr>
        </p:nvGraphicFramePr>
        <p:xfrm>
          <a:off x="1008138" y="1494069"/>
          <a:ext cx="7727648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142"/>
                <a:gridCol w="6144506"/>
              </a:tblGrid>
              <a:tr h="2886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RP‑182359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1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RP‑182360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2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RP‑182361</a:t>
                      </a: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3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RP‑182362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 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231161"/>
              </p:ext>
            </p:extLst>
          </p:nvPr>
        </p:nvGraphicFramePr>
        <p:xfrm>
          <a:off x="908958" y="3967843"/>
          <a:ext cx="7843158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6217558"/>
              </a:tblGrid>
              <a:tr h="17145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RP‑182583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38.141-1 v2.0.0 on NR; Base Station (BS) conformance testing Part 1: Conducted conformance testing; for approval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RP‑182584</a:t>
                      </a: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38.141-2 v2.0.0 on NR; Base Station (BS) conformance testing Part 2: Radiated conformance testing; for approval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RP‑182408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38.101-4 v1.0.0 on NR; User Equipment (UE) radio transmission and reception; Part 4: Performance requirements; for approval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9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Items – Tasked by 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96" y="1175663"/>
            <a:ext cx="8229600" cy="5756366"/>
          </a:xfrm>
        </p:spPr>
        <p:txBody>
          <a:bodyPr/>
          <a:lstStyle/>
          <a:p>
            <a:r>
              <a:rPr lang="en-US" dirty="0"/>
              <a:t>SDL-SUL pairing </a:t>
            </a:r>
          </a:p>
          <a:p>
            <a:pPr lvl="1"/>
            <a:r>
              <a:rPr lang="en-US" sz="2000" dirty="0"/>
              <a:t>As tasked by RAN #</a:t>
            </a:r>
            <a:r>
              <a:rPr lang="en-US" sz="2000" dirty="0" smtClean="0"/>
              <a:t>81, </a:t>
            </a:r>
            <a:r>
              <a:rPr lang="en-US" sz="2000" dirty="0"/>
              <a:t>RAN4 studied the SDL-SUL pairing </a:t>
            </a:r>
            <a:r>
              <a:rPr lang="en-US" sz="2000" dirty="0" smtClean="0"/>
              <a:t>UE capability in Q4. LS capturing the agreements was approved in R4-1816779</a:t>
            </a:r>
          </a:p>
          <a:p>
            <a:r>
              <a:rPr lang="en-US" dirty="0" smtClean="0"/>
              <a:t>Intra-band EN-DC configured output power</a:t>
            </a:r>
            <a:endParaRPr lang="en-US" dirty="0"/>
          </a:p>
          <a:p>
            <a:pPr lvl="1"/>
            <a:r>
              <a:rPr lang="en-US" sz="2000" dirty="0" smtClean="0"/>
              <a:t>As </a:t>
            </a:r>
            <a:r>
              <a:rPr lang="en-US" sz="2000" dirty="0"/>
              <a:t>tasked by RAN in RAN #</a:t>
            </a:r>
            <a:r>
              <a:rPr lang="en-US" sz="2000" dirty="0" smtClean="0"/>
              <a:t>81, RAN4 </a:t>
            </a:r>
            <a:r>
              <a:rPr lang="en-US" sz="2000" dirty="0"/>
              <a:t>studied </a:t>
            </a:r>
            <a:r>
              <a:rPr lang="en-US" sz="2000" dirty="0" smtClean="0"/>
              <a:t>the configured output power for intra-band EN-DC based </a:t>
            </a:r>
            <a:r>
              <a:rPr lang="en-US" sz="2000" dirty="0"/>
              <a:t>on RAN </a:t>
            </a:r>
            <a:r>
              <a:rPr lang="en-US" sz="2000" dirty="0" smtClean="0"/>
              <a:t>WF (RP-182034) </a:t>
            </a:r>
          </a:p>
          <a:p>
            <a:pPr lvl="1"/>
            <a:r>
              <a:rPr lang="en-US" sz="2000" dirty="0" smtClean="0"/>
              <a:t>Due to the technical difficulty as well as different implementation consideration, even consuming quite a large of amount of meeting time as well as e-mail discussion</a:t>
            </a:r>
            <a:r>
              <a:rPr lang="en-US" sz="2000" dirty="0"/>
              <a:t>, </a:t>
            </a:r>
            <a:r>
              <a:rPr lang="en-US" sz="2000" dirty="0" smtClean="0"/>
              <a:t>unfortunately, no consensus was reached </a:t>
            </a:r>
          </a:p>
          <a:p>
            <a:pPr lvl="1"/>
            <a:r>
              <a:rPr lang="en-US" sz="2000" dirty="0" smtClean="0"/>
              <a:t>Two sets of company CRs were submitted which reflect the different views from different companies </a:t>
            </a:r>
          </a:p>
          <a:p>
            <a:pPr lvl="1"/>
            <a:r>
              <a:rPr lang="en-US" sz="2000" dirty="0" smtClean="0"/>
              <a:t>RAN level guideline is preferred for RAN4 to continue the detailed technical discussions in Q1 2019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 smtClean="0"/>
          </a:p>
          <a:p>
            <a:pPr lvl="1"/>
            <a:endParaRPr lang="ja-JP" altLang="en-US" sz="1800" dirty="0"/>
          </a:p>
          <a:p>
            <a:pPr lvl="2"/>
            <a:endParaRPr lang="en-US" sz="1800" dirty="0" smtClean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28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Items – Feature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96" y="1175663"/>
            <a:ext cx="8229600" cy="5756366"/>
          </a:xfrm>
        </p:spPr>
        <p:txBody>
          <a:bodyPr/>
          <a:lstStyle/>
          <a:p>
            <a:r>
              <a:rPr lang="en-US" dirty="0" smtClean="0"/>
              <a:t> RAN4 discussed the following NR features in Q4 with corresponding decisions </a:t>
            </a:r>
          </a:p>
          <a:p>
            <a:pPr lvl="1"/>
            <a:r>
              <a:rPr lang="en-US" dirty="0" smtClean="0"/>
              <a:t>PA calibration gaps (2-8): feature is removed  </a:t>
            </a:r>
          </a:p>
          <a:p>
            <a:pPr lvl="1"/>
            <a:r>
              <a:rPr lang="en-GB" dirty="0"/>
              <a:t>SU-MIMO Interference Mitigation advanced </a:t>
            </a:r>
            <a:r>
              <a:rPr lang="en-GB" dirty="0" smtClean="0"/>
              <a:t>receiver (3-4): optional feature without capability </a:t>
            </a:r>
            <a:r>
              <a:rPr lang="en-GB" dirty="0" err="1" smtClean="0"/>
              <a:t>singalling</a:t>
            </a:r>
            <a:r>
              <a:rPr lang="en-GB" dirty="0" smtClean="0"/>
              <a:t> </a:t>
            </a:r>
            <a:r>
              <a:rPr lang="en-US" dirty="0" smtClean="0"/>
              <a:t> </a:t>
            </a:r>
          </a:p>
          <a:p>
            <a:pPr lvl="1"/>
            <a:r>
              <a:rPr lang="en-GB" dirty="0"/>
              <a:t>7.5kHz UL raster </a:t>
            </a:r>
            <a:r>
              <a:rPr lang="en-GB" dirty="0" smtClean="0"/>
              <a:t>shift (1-12): New bands are added </a:t>
            </a:r>
          </a:p>
          <a:p>
            <a:pPr lvl="2"/>
            <a:r>
              <a:rPr lang="en-GB" dirty="0" smtClean="0"/>
              <a:t>Company CR in RAN #82 proposed more bands for this feature </a:t>
            </a:r>
          </a:p>
          <a:p>
            <a:pPr lvl="1"/>
            <a:r>
              <a:rPr lang="en-GB" dirty="0"/>
              <a:t>Short measurement </a:t>
            </a:r>
            <a:r>
              <a:rPr lang="en-GB" dirty="0" smtClean="0"/>
              <a:t>gap (3-3): Feature was modified</a:t>
            </a:r>
          </a:p>
          <a:p>
            <a:r>
              <a:rPr lang="en-GB" dirty="0" smtClean="0"/>
              <a:t>RAN4 requirements are supposed to be discussed based on RAN decision on the mandatory/optional for beam correspondence  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 smtClean="0"/>
          </a:p>
          <a:p>
            <a:pPr lvl="1"/>
            <a:endParaRPr lang="ja-JP" altLang="en-US" sz="1800" dirty="0"/>
          </a:p>
          <a:p>
            <a:pPr lvl="2"/>
            <a:endParaRPr lang="en-US" sz="1800" dirty="0" smtClean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354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Items –Rel-16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dirty="0"/>
              <a:t>Band 65 for NR </a:t>
            </a:r>
          </a:p>
          <a:p>
            <a:pPr lvl="1" fontAlgn="ctr"/>
            <a:r>
              <a:rPr lang="en-US" dirty="0"/>
              <a:t>One quarter extension to accommodate the RAN4 decision on delaying Rel-16 NR specifications publications</a:t>
            </a: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654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Items –Rel-16 </a:t>
            </a:r>
            <a:r>
              <a:rPr lang="en-GB" dirty="0" smtClean="0"/>
              <a:t>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dirty="0"/>
              <a:t>Study on evaluation for 2 RX exception in Rel-15 vehicle mounted UE for NR </a:t>
            </a:r>
          </a:p>
          <a:p>
            <a:pPr lvl="1" fontAlgn="ctr"/>
            <a:r>
              <a:rPr lang="en-US" dirty="0"/>
              <a:t>SI was </a:t>
            </a:r>
            <a:r>
              <a:rPr lang="en-US" dirty="0" smtClean="0"/>
              <a:t>completed</a:t>
            </a:r>
            <a:r>
              <a:rPr lang="en-US" dirty="0"/>
              <a:t>. </a:t>
            </a:r>
          </a:p>
          <a:p>
            <a:pPr lvl="1" fontAlgn="ctr"/>
            <a:r>
              <a:rPr lang="en-US" dirty="0"/>
              <a:t>TR 38.826 is provided for RAN approval </a:t>
            </a:r>
          </a:p>
          <a:p>
            <a:pPr lvl="1" fontAlgn="ctr"/>
            <a:r>
              <a:rPr lang="en-US" dirty="0"/>
              <a:t>Based on the SI conclusion, company CR was proposed to introduce the definition of vehicle UE in 38.101-1 </a:t>
            </a:r>
          </a:p>
          <a:p>
            <a:pPr lvl="1" fontAlgn="ctr"/>
            <a:r>
              <a:rPr lang="en-US" dirty="0"/>
              <a:t>Company CR to 38.300 was also proposed  to introduce SPID value for vehicle UE subscriber </a:t>
            </a: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32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266988</TotalTime>
  <Words>2329</Words>
  <Application>Microsoft Office PowerPoint</Application>
  <PresentationFormat>On-screen Show (4:3)</PresentationFormat>
  <Paragraphs>698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3gpp</vt:lpstr>
      <vt:lpstr>  </vt:lpstr>
      <vt:lpstr>Executive Summary</vt:lpstr>
      <vt:lpstr>2018 Statistics</vt:lpstr>
      <vt:lpstr>Status of ongoing WI/SI</vt:lpstr>
      <vt:lpstr>NR specifications</vt:lpstr>
      <vt:lpstr>NR Items – Tasked by RAN</vt:lpstr>
      <vt:lpstr>NR Items – Feature List</vt:lpstr>
      <vt:lpstr>NR Items –Rel-16 WI</vt:lpstr>
      <vt:lpstr>NR Items –Rel-16 SI</vt:lpstr>
      <vt:lpstr>NR Items –Rel-16 SI</vt:lpstr>
      <vt:lpstr>NR Items –Rel-16 SI</vt:lpstr>
      <vt:lpstr>LTE Items –Rel-15 WI perf</vt:lpstr>
      <vt:lpstr>LTE Items –Rel-16 WI</vt:lpstr>
      <vt:lpstr> Rel-16 Basket WI Status</vt:lpstr>
      <vt:lpstr> Rel-16 Basket WI Status</vt:lpstr>
      <vt:lpstr>new WI/SI proposals</vt:lpstr>
      <vt:lpstr>TU budget for NR </vt:lpstr>
      <vt:lpstr>TU budget for LTE</vt:lpstr>
      <vt:lpstr>RAN WG4 Schedule in 2019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4613</cp:revision>
  <cp:lastPrinted>2016-09-15T08:31:35Z</cp:lastPrinted>
  <dcterms:created xsi:type="dcterms:W3CDTF">2009-11-27T05:15:11Z</dcterms:created>
  <dcterms:modified xsi:type="dcterms:W3CDTF">2018-12-09T19:59:45Z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1536509422</vt:lpwstr>
  </property>
</Properties>
</file>