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6"/>
  </p:notesMasterIdLst>
  <p:handoutMasterIdLst>
    <p:handoutMasterId r:id="rId17"/>
  </p:handoutMasterIdLst>
  <p:sldIdLst>
    <p:sldId id="477" r:id="rId2"/>
    <p:sldId id="1069" r:id="rId3"/>
    <p:sldId id="1060" r:id="rId4"/>
    <p:sldId id="1062" r:id="rId5"/>
    <p:sldId id="1063" r:id="rId6"/>
    <p:sldId id="1059" r:id="rId7"/>
    <p:sldId id="1057" r:id="rId8"/>
    <p:sldId id="1058" r:id="rId9"/>
    <p:sldId id="1067" r:id="rId10"/>
    <p:sldId id="1070" r:id="rId11"/>
    <p:sldId id="1066" r:id="rId12"/>
    <p:sldId id="1071" r:id="rId13"/>
    <p:sldId id="918" r:id="rId14"/>
    <p:sldId id="1049" r:id="rId15"/>
  </p:sldIdLst>
  <p:sldSz cx="9144000" cy="6858000" type="screen4x3"/>
  <p:notesSz cx="6797675" cy="987425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23A2"/>
    <a:srgbClr val="FF3300"/>
    <a:srgbClr val="B1D254"/>
    <a:srgbClr val="C0504D"/>
    <a:srgbClr val="72AF2F"/>
    <a:srgbClr val="72732F"/>
    <a:srgbClr val="16D1F6"/>
    <a:srgbClr val="37F2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10" autoAdjust="0"/>
  </p:normalViewPr>
  <p:slideViewPr>
    <p:cSldViewPr>
      <p:cViewPr varScale="1">
        <p:scale>
          <a:sx n="102" d="100"/>
          <a:sy n="102" d="100"/>
        </p:scale>
        <p:origin x="150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32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48" d="100"/>
          <a:sy n="48" d="100"/>
        </p:scale>
        <p:origin x="2754" y="6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0640B80-B386-4D4E-9F68-1AB12861F8F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44020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8688" y="738188"/>
            <a:ext cx="4940300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F82CE59-4785-4CD8-8819-B5C73D069CE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67480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8688" y="738188"/>
            <a:ext cx="4941887" cy="3706812"/>
          </a:xfrm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692650"/>
            <a:ext cx="4987925" cy="44434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54299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454944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Present</a:t>
            </a: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8D701A8-A968-4E84-A340-A32259BF91DE}" type="slidenum">
              <a:rPr lang="en-GB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8221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Present</a:t>
            </a: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8D701A8-A968-4E84-A340-A32259BF91DE}" type="slidenum">
              <a:rPr lang="en-GB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41815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90988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3952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023666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16126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53272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741706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551072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Present</a:t>
            </a: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8D701A8-A968-4E84-A340-A32259BF91DE}" type="slidenum">
              <a:rPr lang="en-GB" altLang="en-US" sz="1200" smtClean="0">
                <a:latin typeface="Times New Roman" panose="02020603050405020304" pitchFamily="18" charset="0"/>
              </a:rPr>
              <a:pPr/>
              <a:t>7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60081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mtClean="0"/>
              <a:t>Present</a:t>
            </a: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7808FD4-0B43-4514-927E-006BFBDD3E18}" type="slidenum">
              <a:rPr lang="en-GB" altLang="en-US" sz="1200" smtClean="0">
                <a:latin typeface="Times New Roman" panose="02020603050405020304" pitchFamily="18" charset="0"/>
              </a:rPr>
              <a:pPr/>
              <a:t>8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77488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28236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6834188" cy="71095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467544" y="3140968"/>
            <a:ext cx="6840760" cy="1752600"/>
          </a:xfrm>
        </p:spPr>
        <p:txBody>
          <a:bodyPr/>
          <a:lstStyle>
            <a:lvl1pPr marL="0" indent="0" algn="l">
              <a:buFontTx/>
              <a:buNone/>
              <a:defRPr sz="1800" smtClean="0"/>
            </a:lvl1pPr>
          </a:lstStyle>
          <a:p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323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+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3906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er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982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556792"/>
            <a:ext cx="8291513" cy="475193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770685"/>
            <a:ext cx="6817739" cy="79216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2538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(long)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988840"/>
            <a:ext cx="8291513" cy="43198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1268759"/>
            <a:ext cx="6817739" cy="720081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6029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8" descr="green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426200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59151"/>
            <a:ext cx="7178675" cy="276999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</a:rPr>
              <a:t>© 3GPP 2018 RP-182188</a:t>
            </a:r>
            <a:r>
              <a:rPr lang="en-US" altLang="en-US" sz="1200" b="1" dirty="0" smtClean="0">
                <a:solidFill>
                  <a:schemeClr val="bg1"/>
                </a:solidFill>
              </a:rPr>
              <a:t> - RAN2 Status Report to RAN#82</a:t>
            </a:r>
          </a:p>
        </p:txBody>
      </p:sp>
      <p:sp>
        <p:nvSpPr>
          <p:cNvPr id="1038" name="Slide Number Placeholder 4"/>
          <p:cNvSpPr txBox="1">
            <a:spLocks noGrp="1"/>
          </p:cNvSpPr>
          <p:nvPr/>
        </p:nvSpPr>
        <p:spPr bwMode="auto">
          <a:xfrm>
            <a:off x="8532813" y="6486525"/>
            <a:ext cx="395287" cy="2222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fld id="{AA28F4F4-A8B4-4AAE-BABA-D79D9217C2BA}" type="slidenum">
              <a:rPr lang="en-GB" altLang="en-US" sz="1100" smtClean="0">
                <a:solidFill>
                  <a:schemeClr val="bg1"/>
                </a:solidFill>
              </a:rPr>
              <a:pPr algn="ctr" eaLnBrk="1" hangingPunct="1">
                <a:defRPr/>
              </a:pPr>
              <a:t>‹#›</a:t>
            </a:fld>
            <a:endParaRPr lang="en-GB" altLang="en-US" sz="110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35000"/>
        </a:spcBef>
        <a:spcAft>
          <a:spcPct val="0"/>
        </a:spcAft>
        <a:buSzPct val="70000"/>
        <a:buBlip>
          <a:blip r:embed="rId10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10000"/>
        </a:spcBef>
        <a:spcAft>
          <a:spcPct val="0"/>
        </a:spcAft>
        <a:buClr>
          <a:srgbClr val="C00000"/>
        </a:buClr>
        <a:buSzPct val="70000"/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10000"/>
        </a:spcBef>
        <a:spcAft>
          <a:spcPct val="0"/>
        </a:spcAft>
        <a:buSzPct val="70000"/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Excel_Worksheet3.xls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Excel_Worksheet4.xlsx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Excel_Worksheet1.xls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Excel_Worksheet2.xlsx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8592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/>
            </a:r>
            <a:br>
              <a:rPr lang="en-US" altLang="en-US" dirty="0" smtClean="0"/>
            </a:br>
            <a:endParaRPr lang="en-GB" altLang="en-US" dirty="0" smtClean="0"/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539552" y="2459038"/>
            <a:ext cx="770485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Status Report </a:t>
            </a:r>
            <a:r>
              <a:rPr lang="en-GB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of RAN </a:t>
            </a:r>
            <a: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WG2</a:t>
            </a:r>
            <a:b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</a:br>
            <a:r>
              <a:rPr lang="en-GB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to TSG-RAN </a:t>
            </a:r>
            <a:r>
              <a:rPr lang="en-GB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#82</a:t>
            </a:r>
            <a:endParaRPr lang="en-US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101" name="Text Box 65"/>
          <p:cNvSpPr txBox="1">
            <a:spLocks noChangeArrowheads="1"/>
          </p:cNvSpPr>
          <p:nvPr/>
        </p:nvSpPr>
        <p:spPr bwMode="auto">
          <a:xfrm>
            <a:off x="395536" y="274638"/>
            <a:ext cx="58467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</a:t>
            </a: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RAN#82</a:t>
            </a: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/>
            </a:r>
            <a:b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Sorrento, Italy</a:t>
            </a:r>
            <a:r>
              <a:rPr lang="sv-SE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, December 2018</a:t>
            </a: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en-US" altLang="en-US" b="1" i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02" name="TextBox 1"/>
          <p:cNvSpPr txBox="1">
            <a:spLocks noChangeArrowheads="1"/>
          </p:cNvSpPr>
          <p:nvPr/>
        </p:nvSpPr>
        <p:spPr bwMode="auto">
          <a:xfrm>
            <a:off x="2467084" y="4173537"/>
            <a:ext cx="4196983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en-GB" altLang="en-US" sz="1600" dirty="0">
                <a:latin typeface="Arial" panose="020B0604020202020204" pitchFamily="34" charset="0"/>
              </a:rPr>
              <a:t>RAN2 Chair: 	Richard </a:t>
            </a:r>
            <a:r>
              <a:rPr lang="en-GB" altLang="en-US" sz="1600" dirty="0" smtClean="0">
                <a:latin typeface="Arial" panose="020B0604020202020204" pitchFamily="34" charset="0"/>
              </a:rPr>
              <a:t>Burbidge (Intel)</a:t>
            </a:r>
            <a:endParaRPr lang="en-GB" altLang="en-US" sz="1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>
                <a:solidFill>
                  <a:srgbClr val="FF3300"/>
                </a:solidFill>
                <a:effectLst/>
                <a:latin typeface="+mj-lt"/>
                <a:ea typeface="+mj-ea"/>
                <a:cs typeface="+mj-cs"/>
              </a:rPr>
              <a:t>RAN2 capacity issues for Rel-16</a:t>
            </a:r>
            <a:br>
              <a:rPr lang="en-GB" sz="3200" dirty="0" smtClean="0">
                <a:solidFill>
                  <a:srgbClr val="FF3300"/>
                </a:solidFill>
                <a:effectLst/>
                <a:latin typeface="+mj-lt"/>
                <a:ea typeface="+mj-ea"/>
                <a:cs typeface="+mj-cs"/>
              </a:rPr>
            </a:br>
            <a:r>
              <a:rPr lang="en-GB" sz="3200" dirty="0" smtClean="0">
                <a:solidFill>
                  <a:srgbClr val="FF3300"/>
                </a:solidFill>
                <a:effectLst/>
                <a:latin typeface="+mj-lt"/>
                <a:ea typeface="+mj-ea"/>
                <a:cs typeface="+mj-cs"/>
              </a:rPr>
              <a:t>Proposed update for discussion (2)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Next slide shows a proposed update to the RAN2 time budget as a starting point for discussion during this meeting</a:t>
            </a:r>
          </a:p>
          <a:p>
            <a:r>
              <a:rPr lang="en-GB" dirty="0" smtClean="0"/>
              <a:t>Conclusions</a:t>
            </a:r>
          </a:p>
          <a:p>
            <a:pPr lvl="1"/>
            <a:r>
              <a:rPr lang="en-GB" dirty="0"/>
              <a:t>Time needed for the SA2/3 related items needs </a:t>
            </a:r>
            <a:r>
              <a:rPr lang="en-GB" dirty="0" smtClean="0"/>
              <a:t>careful consideration</a:t>
            </a:r>
            <a:endParaRPr lang="en-GB" dirty="0"/>
          </a:p>
          <a:p>
            <a:pPr lvl="1"/>
            <a:r>
              <a:rPr lang="en-GB" dirty="0" smtClean="0"/>
              <a:t>No capacity for any additional WIs/SIs beyond those already in the plan</a:t>
            </a:r>
          </a:p>
          <a:p>
            <a:pPr lvl="1"/>
            <a:r>
              <a:rPr lang="en-GB" dirty="0" smtClean="0"/>
              <a:t>Q2 will be heavily over budget unless changes are made to existing items</a:t>
            </a:r>
          </a:p>
        </p:txBody>
      </p:sp>
    </p:spTree>
    <p:extLst>
      <p:ext uri="{BB962C8B-B14F-4D97-AF65-F5344CB8AC3E}">
        <p14:creationId xmlns:p14="http://schemas.microsoft.com/office/powerpoint/2010/main" val="14304754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RAN2 NR R16 TUs - proposed update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6583313"/>
              </p:ext>
            </p:extLst>
          </p:nvPr>
        </p:nvGraphicFramePr>
        <p:xfrm>
          <a:off x="1259632" y="846138"/>
          <a:ext cx="5905500" cy="5370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name="Worksheet" r:id="rId4" imgW="5229141" imgH="4753131" progId="Excel.Sheet.12">
                  <p:embed/>
                </p:oleObj>
              </mc:Choice>
              <mc:Fallback>
                <p:oleObj name="Worksheet" r:id="rId4" imgW="5229141" imgH="4753131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59632" y="846138"/>
                        <a:ext cx="5905500" cy="5370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1355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RAN2 NR + LTE  R16 TUs - proposed update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8571379"/>
              </p:ext>
            </p:extLst>
          </p:nvPr>
        </p:nvGraphicFramePr>
        <p:xfrm>
          <a:off x="1385888" y="1417638"/>
          <a:ext cx="5905500" cy="302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name="Worksheet" r:id="rId4" imgW="5229141" imgH="2676539" progId="Excel.Sheet.12">
                  <p:embed/>
                </p:oleObj>
              </mc:Choice>
              <mc:Fallback>
                <p:oleObj name="Worksheet" r:id="rId4" imgW="5229141" imgH="2676539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85888" y="1417638"/>
                        <a:ext cx="5905500" cy="302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136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Summary and concluding remarks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altLang="en-US" dirty="0" smtClean="0"/>
              <a:t>Another extremely busy quarter with focus and priority on NR Rel-15 corrections.</a:t>
            </a:r>
          </a:p>
          <a:p>
            <a:r>
              <a:rPr lang="en-GB" altLang="en-US" dirty="0" smtClean="0"/>
              <a:t>Late drop not complete – needs to be prioritised in Q1 and Q2 2019</a:t>
            </a:r>
            <a:endParaRPr lang="en-GB" altLang="en-US" dirty="0"/>
          </a:p>
          <a:p>
            <a:r>
              <a:rPr lang="en-GB" dirty="0" smtClean="0"/>
              <a:t>If SA2/3 related items are to be accommodated then no </a:t>
            </a:r>
            <a:r>
              <a:rPr lang="en-GB" dirty="0"/>
              <a:t>capacity for any additional WIs/SIs beyond those already in the plan</a:t>
            </a:r>
          </a:p>
          <a:p>
            <a:r>
              <a:rPr lang="en-GB" dirty="0" smtClean="0"/>
              <a:t>Q2 2019 is likely to be heavily over </a:t>
            </a:r>
            <a:r>
              <a:rPr lang="en-GB" dirty="0"/>
              <a:t>budget</a:t>
            </a:r>
          </a:p>
          <a:p>
            <a:endParaRPr lang="en-GB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Special</a:t>
            </a:r>
            <a:r>
              <a:rPr lang="en-GB" baseline="0" dirty="0" smtClean="0"/>
              <a:t> Thanks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 smtClean="0"/>
              <a:t>Hu Nan (RAN2 VC) </a:t>
            </a:r>
          </a:p>
          <a:p>
            <a:r>
              <a:rPr lang="en-GB" altLang="en-US" dirty="0" smtClean="0"/>
              <a:t>Johan Johansson (RAN2 VC)</a:t>
            </a:r>
          </a:p>
          <a:p>
            <a:r>
              <a:rPr lang="en-GB" altLang="en-US" dirty="0" smtClean="0"/>
              <a:t>Kyeongin Jeong (V2X session chair)</a:t>
            </a:r>
          </a:p>
          <a:p>
            <a:r>
              <a:rPr lang="en-GB" altLang="en-US" dirty="0" smtClean="0"/>
              <a:t>Brian Martin (NB-IoT session chair)</a:t>
            </a:r>
          </a:p>
          <a:p>
            <a:r>
              <a:rPr lang="en-GB" altLang="en-US" dirty="0" smtClean="0"/>
              <a:t>Emre Yavuz (MTC session chair)</a:t>
            </a:r>
          </a:p>
          <a:p>
            <a:r>
              <a:rPr lang="en-GB" altLang="en-US" dirty="0" smtClean="0"/>
              <a:t>Nathan Tenny (Positioning session chair)</a:t>
            </a:r>
          </a:p>
          <a:p>
            <a:r>
              <a:rPr lang="en-GB" altLang="en-US" dirty="0" smtClean="0"/>
              <a:t>Diana Pani (LTE legacy, </a:t>
            </a:r>
            <a:r>
              <a:rPr lang="en-GB" altLang="en-US" dirty="0" err="1" smtClean="0"/>
              <a:t>Inobear</a:t>
            </a:r>
            <a:r>
              <a:rPr lang="en-GB" altLang="en-US" dirty="0" smtClean="0"/>
              <a:t>, NTN session chair)</a:t>
            </a:r>
          </a:p>
          <a:p>
            <a:r>
              <a:rPr lang="en-GB" dirty="0"/>
              <a:t>Tero </a:t>
            </a:r>
            <a:r>
              <a:rPr lang="en-GB" dirty="0" smtClean="0"/>
              <a:t>Henttonen (LTE mobility session chair)</a:t>
            </a:r>
          </a:p>
          <a:p>
            <a:r>
              <a:rPr lang="en-GB" altLang="en-US" dirty="0" smtClean="0"/>
              <a:t>Henning Wiemann (NR L1 parameters chair)</a:t>
            </a:r>
          </a:p>
          <a:p>
            <a:r>
              <a:rPr lang="en-GB" altLang="en-US" dirty="0" smtClean="0"/>
              <a:t>Juha Korhonen (MCC support)</a:t>
            </a:r>
          </a:p>
          <a:p>
            <a:r>
              <a:rPr lang="en-GB" altLang="en-US" dirty="0" smtClean="0"/>
              <a:t>Meeting hosts: Chinese Friends and North American Friends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9750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LTE – Release 15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Technically endorsed CR </a:t>
            </a:r>
            <a:r>
              <a:rPr lang="en-US" dirty="0" smtClean="0"/>
              <a:t>to mandate setting FGI 103 and 104 (R2-1818598)</a:t>
            </a:r>
          </a:p>
          <a:p>
            <a:pPr lvl="1"/>
            <a:r>
              <a:rPr lang="en-US" dirty="0" smtClean="0"/>
              <a:t>Implements RAN#81 decision to mandate FGI 103/104 (RP-182137)	</a:t>
            </a:r>
          </a:p>
          <a:p>
            <a:pPr lvl="1"/>
            <a:r>
              <a:rPr lang="en-US" dirty="0" smtClean="0"/>
              <a:t>The UE category from which the FGIs are </a:t>
            </a:r>
            <a:r>
              <a:rPr lang="en-US" dirty="0"/>
              <a:t>mandated is </a:t>
            </a:r>
            <a:r>
              <a:rPr lang="en-US" dirty="0" smtClean="0"/>
              <a:t>left open </a:t>
            </a:r>
            <a:r>
              <a:rPr lang="en-US" dirty="0"/>
              <a:t>to be finalized in </a:t>
            </a:r>
            <a:r>
              <a:rPr lang="en-US" dirty="0" smtClean="0"/>
              <a:t>RAN 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4075042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 – Release 15 (1)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RAN2 has returned to the normal process of submitting separate CRs for separate issues</a:t>
            </a:r>
          </a:p>
          <a:p>
            <a:pPr lvl="1"/>
            <a:r>
              <a:rPr lang="en-GB" dirty="0" smtClean="0"/>
              <a:t>In contrast to Q3 where the ASN.1 review for NR SA meant that RAN2 submitted a single CR containing all EN-DC and NR SA corrections.</a:t>
            </a:r>
          </a:p>
          <a:p>
            <a:pPr lvl="1"/>
            <a:r>
              <a:rPr lang="en-GB" dirty="0" smtClean="0"/>
              <a:t>Separate CR per issue important to ensure that the problem, the correction, and the consequences can be fully captured on the coversheet.</a:t>
            </a:r>
          </a:p>
          <a:p>
            <a:r>
              <a:rPr lang="en-GB" dirty="0" smtClean="0"/>
              <a:t>Significant number of corrections were agreed and significant time consumed in the meeting</a:t>
            </a:r>
            <a:endParaRPr lang="en-GB" dirty="0"/>
          </a:p>
          <a:p>
            <a:pPr lvl="1"/>
            <a:r>
              <a:rPr lang="en-GB" dirty="0" smtClean="0"/>
              <a:t>Approximately 3-3.5 days in the main session and 2 days in parallel sessions at each of the October and November meetings</a:t>
            </a:r>
          </a:p>
        </p:txBody>
      </p:sp>
    </p:spTree>
    <p:extLst>
      <p:ext uri="{BB962C8B-B14F-4D97-AF65-F5344CB8AC3E}">
        <p14:creationId xmlns:p14="http://schemas.microsoft.com/office/powerpoint/2010/main" val="12431535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dirty="0" smtClean="0"/>
              <a:t>NR – Release 15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No CRs were agreed with non backwards compatible (NBC) changes to the ASN.1 </a:t>
            </a:r>
          </a:p>
          <a:p>
            <a:r>
              <a:rPr lang="en-GB" dirty="0" smtClean="0"/>
              <a:t>To fully understand the impact of a CR and to judge the criticality to implement, it is necessary to look at the impact analysis on the coversheet for the following information:</a:t>
            </a:r>
          </a:p>
          <a:p>
            <a:pPr lvl="1"/>
            <a:r>
              <a:rPr lang="en-GB" dirty="0" smtClean="0"/>
              <a:t>The functionality affected by the CR</a:t>
            </a:r>
          </a:p>
          <a:p>
            <a:pPr lvl="1"/>
            <a:r>
              <a:rPr lang="en-GB" dirty="0" smtClean="0"/>
              <a:t>The impact if only the UE or the network is implemented according to the CR</a:t>
            </a:r>
          </a:p>
          <a:p>
            <a:pPr lvl="1"/>
            <a:r>
              <a:rPr lang="en-GB" dirty="0" smtClean="0"/>
              <a:t>The consequences if the CR is not agreed at all</a:t>
            </a:r>
          </a:p>
          <a:p>
            <a:pPr lvl="1"/>
            <a:endParaRPr lang="en-GB" dirty="0" smtClean="0"/>
          </a:p>
          <a:p>
            <a:r>
              <a:rPr lang="en-US" dirty="0" smtClean="0"/>
              <a:t>As tasked by RAN#81 </a:t>
            </a:r>
            <a:r>
              <a:rPr lang="en-US" dirty="0"/>
              <a:t>in </a:t>
            </a:r>
            <a:r>
              <a:rPr lang="en-US" dirty="0" smtClean="0"/>
              <a:t>RP-182074, (Cat B) CRs were agreed to add support for overheating indication for NR standalone (</a:t>
            </a:r>
            <a:r>
              <a:rPr lang="en-GB" dirty="0" smtClean="0"/>
              <a:t>R2-1819179, R2-1019180)</a:t>
            </a:r>
          </a:p>
        </p:txBody>
      </p:sp>
    </p:spTree>
    <p:extLst>
      <p:ext uri="{BB962C8B-B14F-4D97-AF65-F5344CB8AC3E}">
        <p14:creationId xmlns:p14="http://schemas.microsoft.com/office/powerpoint/2010/main" val="1662553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 – Release 15 late drop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Corrections</a:t>
            </a:r>
            <a:r>
              <a:rPr lang="en-GB" baseline="0" dirty="0" smtClean="0"/>
              <a:t> to EN-DC and NR SA were prioritised</a:t>
            </a:r>
          </a:p>
          <a:p>
            <a:pPr lvl="1"/>
            <a:r>
              <a:rPr lang="en-GB" baseline="0" dirty="0" smtClean="0"/>
              <a:t>As a consequence the time available for the late drop was impacted</a:t>
            </a:r>
          </a:p>
          <a:p>
            <a:r>
              <a:rPr lang="en-GB" dirty="0" smtClean="0"/>
              <a:t>Good progress was made during and between the 2 meetings but not enough to declare completion</a:t>
            </a:r>
          </a:p>
          <a:p>
            <a:r>
              <a:rPr lang="en-GB" dirty="0" smtClean="0"/>
              <a:t>Current status:</a:t>
            </a:r>
          </a:p>
          <a:p>
            <a:pPr lvl="1"/>
            <a:r>
              <a:rPr lang="en-GB" dirty="0" smtClean="0"/>
              <a:t>Stage 2 CR to 37.340 complete and submitted for approval (R2-1819036)</a:t>
            </a:r>
          </a:p>
          <a:p>
            <a:pPr lvl="1"/>
            <a:r>
              <a:rPr lang="en-GB" dirty="0" smtClean="0"/>
              <a:t>Stage 3 draft CRs to 38.331 and 36.331 have been created and will be progressed by email to the February meeting </a:t>
            </a:r>
          </a:p>
          <a:p>
            <a:pPr lvl="1"/>
            <a:r>
              <a:rPr lang="en-GB" dirty="0" smtClean="0"/>
              <a:t>2 other email discussions on specific topics (capabilities and QoS aspects) will also continue to the February meeting</a:t>
            </a:r>
          </a:p>
          <a:p>
            <a:pPr lvl="1"/>
            <a:r>
              <a:rPr lang="en-GB" dirty="0" smtClean="0"/>
              <a:t>Functional completion in Q1 19 should be possible</a:t>
            </a:r>
          </a:p>
          <a:p>
            <a:r>
              <a:rPr lang="en-GB" dirty="0" smtClean="0"/>
              <a:t>For discussion and decision in RAN:</a:t>
            </a:r>
          </a:p>
          <a:p>
            <a:pPr lvl="1"/>
            <a:r>
              <a:rPr lang="en-GB" dirty="0" smtClean="0"/>
              <a:t>To move late drop completion target by 3 months to March 19?</a:t>
            </a:r>
          </a:p>
          <a:p>
            <a:pPr lvl="1"/>
            <a:r>
              <a:rPr lang="en-GB" dirty="0" smtClean="0"/>
              <a:t>To move late drop ASN.1 freeze date by 3 months to June 19?</a:t>
            </a:r>
          </a:p>
        </p:txBody>
      </p:sp>
    </p:spTree>
    <p:extLst>
      <p:ext uri="{BB962C8B-B14F-4D97-AF65-F5344CB8AC3E}">
        <p14:creationId xmlns:p14="http://schemas.microsoft.com/office/powerpoint/2010/main" val="28847853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 – </a:t>
            </a:r>
            <a:r>
              <a:rPr lang="en-GB" baseline="0" dirty="0" smtClean="0"/>
              <a:t>Release 16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IAB Study Item (RAN2 led)</a:t>
            </a:r>
          </a:p>
          <a:p>
            <a:pPr lvl="1"/>
            <a:r>
              <a:rPr lang="en-GB" dirty="0" smtClean="0"/>
              <a:t>38.874 v 1.0.0 is provided to RAN for a 1 step approval</a:t>
            </a:r>
          </a:p>
          <a:p>
            <a:pPr lvl="1"/>
            <a:r>
              <a:rPr lang="en-GB" dirty="0" smtClean="0"/>
              <a:t>The conclusions of the TR includes several recommendations for the scope of an IAB work item WI.</a:t>
            </a:r>
          </a:p>
          <a:p>
            <a:pPr lvl="1"/>
            <a:r>
              <a:rPr lang="en-GB" dirty="0" smtClean="0"/>
              <a:t>Study item is complete from RAN2 perspective</a:t>
            </a:r>
          </a:p>
          <a:p>
            <a:pPr marL="457200" lvl="1" indent="0">
              <a:buNone/>
            </a:pPr>
            <a:endParaRPr lang="en-GB" dirty="0" smtClean="0"/>
          </a:p>
          <a:p>
            <a:r>
              <a:rPr lang="en-GB" dirty="0" smtClean="0"/>
              <a:t>NR-U Study Item (RAN1 led)</a:t>
            </a:r>
          </a:p>
          <a:p>
            <a:pPr lvl="1"/>
            <a:r>
              <a:rPr lang="en-GB" dirty="0" smtClean="0"/>
              <a:t>Study Item complete from RAN2 perspective</a:t>
            </a:r>
          </a:p>
          <a:p>
            <a:pPr lvl="0"/>
            <a:endParaRPr lang="en-GB" dirty="0" smtClean="0"/>
          </a:p>
          <a:p>
            <a:pPr lvl="0"/>
            <a:r>
              <a:rPr lang="en-GB" dirty="0" smtClean="0"/>
              <a:t>UE capability signalling Study Item (RAN2 led)</a:t>
            </a:r>
          </a:p>
          <a:p>
            <a:pPr lvl="1"/>
            <a:r>
              <a:rPr lang="en-GB" dirty="0" smtClean="0"/>
              <a:t>Treated at RAN2#103bis but not at RAN2#104 due to prioritisation of NR Rel-15 corrections and late drop.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All other Rel-16 SIs/WIs handled as per their time budget allocation</a:t>
            </a:r>
          </a:p>
        </p:txBody>
      </p:sp>
    </p:spTree>
    <p:extLst>
      <p:ext uri="{BB962C8B-B14F-4D97-AF65-F5344CB8AC3E}">
        <p14:creationId xmlns:p14="http://schemas.microsoft.com/office/powerpoint/2010/main" val="21790157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RAN2 time planning for Rel-16 – NR</a:t>
            </a:r>
            <a:br>
              <a:rPr lang="en-GB" altLang="en-US" dirty="0" smtClean="0"/>
            </a:br>
            <a:r>
              <a:rPr lang="en-GB" altLang="en-US" dirty="0" smtClean="0"/>
              <a:t>Situation from RAN#81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92125" y="3430588"/>
            <a:ext cx="8229600" cy="2913062"/>
          </a:xfrm>
        </p:spPr>
        <p:txBody>
          <a:bodyPr/>
          <a:lstStyle/>
          <a:p>
            <a:endParaRPr lang="en-GB" altLang="en-US" dirty="0" smtClean="0"/>
          </a:p>
          <a:p>
            <a:r>
              <a:rPr lang="en-GB" altLang="en-US" dirty="0" smtClean="0"/>
              <a:t>This table reflects the situation as captured in the time budget from RAN#81 (approved in RP-182180)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3565534"/>
              </p:ext>
            </p:extLst>
          </p:nvPr>
        </p:nvGraphicFramePr>
        <p:xfrm>
          <a:off x="1403648" y="1484784"/>
          <a:ext cx="6193411" cy="2159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3" name="Worksheet" r:id="rId4" imgW="5029392" imgH="1752628" progId="Excel.Sheet.12">
                  <p:embed/>
                </p:oleObj>
              </mc:Choice>
              <mc:Fallback>
                <p:oleObj name="Worksheet" r:id="rId4" imgW="5029392" imgH="175262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03648" y="1484784"/>
                        <a:ext cx="6193411" cy="21591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2175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RAN2 time</a:t>
            </a:r>
            <a:r>
              <a:rPr lang="en-GB" altLang="en-US" baseline="0" dirty="0" smtClean="0"/>
              <a:t> planning</a:t>
            </a:r>
            <a:r>
              <a:rPr lang="en-GB" altLang="en-US" dirty="0" smtClean="0"/>
              <a:t> for Rel-16 - LTE+NR</a:t>
            </a:r>
            <a:br>
              <a:rPr lang="en-GB" altLang="en-US" dirty="0" smtClean="0"/>
            </a:br>
            <a:r>
              <a:rPr lang="en-GB" altLang="en-US" dirty="0" smtClean="0"/>
              <a:t>Situation from RAN#81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3213100"/>
            <a:ext cx="8229600" cy="2913063"/>
          </a:xfrm>
        </p:spPr>
        <p:txBody>
          <a:bodyPr/>
          <a:lstStyle/>
          <a:p>
            <a:endParaRPr lang="en-GB" altLang="en-US" dirty="0" smtClean="0"/>
          </a:p>
          <a:p>
            <a:endParaRPr lang="en-GB" altLang="en-US" dirty="0" smtClean="0"/>
          </a:p>
          <a:p>
            <a:r>
              <a:rPr lang="en-GB" altLang="en-US" dirty="0" smtClean="0"/>
              <a:t>This </a:t>
            </a:r>
            <a:r>
              <a:rPr lang="en-GB" altLang="en-US" dirty="0"/>
              <a:t>table reflects the situation as captured in the time budget from </a:t>
            </a:r>
            <a:r>
              <a:rPr lang="en-GB" altLang="en-US" dirty="0" smtClean="0"/>
              <a:t>RAN#81 </a:t>
            </a:r>
            <a:r>
              <a:rPr lang="en-GB" altLang="en-US" dirty="0"/>
              <a:t>(approved in </a:t>
            </a:r>
            <a:r>
              <a:rPr lang="en-GB" altLang="en-US" dirty="0" smtClean="0"/>
              <a:t>RP-182180)</a:t>
            </a:r>
          </a:p>
          <a:p>
            <a:r>
              <a:rPr lang="en-GB" altLang="en-US" dirty="0" smtClean="0"/>
              <a:t>Includes the LTE capacity that is used by NR SIs/WIs</a:t>
            </a:r>
          </a:p>
          <a:p>
            <a:r>
              <a:rPr lang="en-GB" altLang="en-US" dirty="0" smtClean="0"/>
              <a:t>Shows some availability of TUs towards the end of Rel-16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3371980"/>
              </p:ext>
            </p:extLst>
          </p:nvPr>
        </p:nvGraphicFramePr>
        <p:xfrm>
          <a:off x="1403648" y="1444478"/>
          <a:ext cx="5952545" cy="2160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Worksheet" r:id="rId4" imgW="4753099" imgH="1723816" progId="Excel.Sheet.12">
                  <p:embed/>
                </p:oleObj>
              </mc:Choice>
              <mc:Fallback>
                <p:oleObj name="Worksheet" r:id="rId4" imgW="4753099" imgH="1723816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03648" y="1444478"/>
                        <a:ext cx="5952545" cy="2160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4584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RAN2 capacity issues for Rel-16</a:t>
            </a:r>
            <a:br>
              <a:rPr lang="en-GB" dirty="0" smtClean="0"/>
            </a:br>
            <a:r>
              <a:rPr lang="en-GB" dirty="0" smtClean="0"/>
              <a:t>Proposed update for discussion (1)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 smtClean="0"/>
              <a:t>Late drop</a:t>
            </a:r>
          </a:p>
          <a:p>
            <a:pPr lvl="1"/>
            <a:r>
              <a:rPr lang="en-GB" dirty="0" smtClean="0"/>
              <a:t>With assumption that late drop completion and ASN.1 review will be shifted by 3 months addition time should be allocated to late drop in Q2 19</a:t>
            </a:r>
          </a:p>
          <a:p>
            <a:r>
              <a:rPr lang="en-GB" dirty="0" smtClean="0"/>
              <a:t>SA2/SA3 work requiring time in RAN2 but without associated RAN SI/WI in the current plan</a:t>
            </a:r>
          </a:p>
          <a:p>
            <a:pPr lvl="1"/>
            <a:r>
              <a:rPr lang="en-GB" dirty="0" smtClean="0"/>
              <a:t>Potential work from SA3 SIs (e.g. longer MAC-I, protection of NSSAI in msg5) </a:t>
            </a:r>
          </a:p>
          <a:p>
            <a:pPr lvl="1"/>
            <a:r>
              <a:rPr lang="en-GB" dirty="0" smtClean="0"/>
              <a:t>RAN aspects of SA2 WI on SRVCC (WI proposed in RAN#82)</a:t>
            </a:r>
          </a:p>
          <a:p>
            <a:pPr lvl="1"/>
            <a:r>
              <a:rPr lang="en-GB" dirty="0" smtClean="0"/>
              <a:t>NB-IoT/MTC connected to 5GC (WI proposed at RAN#82)</a:t>
            </a:r>
          </a:p>
          <a:p>
            <a:pPr lvl="1"/>
            <a:r>
              <a:rPr lang="en-GB" dirty="0" smtClean="0"/>
              <a:t>Possible other items as well?</a:t>
            </a:r>
          </a:p>
          <a:p>
            <a:r>
              <a:rPr lang="en-GB" dirty="0" smtClean="0"/>
              <a:t>UE cap SI</a:t>
            </a:r>
          </a:p>
          <a:p>
            <a:pPr lvl="1"/>
            <a:r>
              <a:rPr lang="en-GB" dirty="0" smtClean="0"/>
              <a:t>Not treated at RAN2#104 but proposed not modify future TU allocation</a:t>
            </a:r>
          </a:p>
        </p:txBody>
      </p:sp>
    </p:spTree>
    <p:extLst>
      <p:ext uri="{BB962C8B-B14F-4D97-AF65-F5344CB8AC3E}">
        <p14:creationId xmlns:p14="http://schemas.microsoft.com/office/powerpoint/2010/main" val="3685293361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115951</TotalTime>
  <Words>916</Words>
  <Application>Microsoft Office PowerPoint</Application>
  <PresentationFormat>On-screen Show (4:3)</PresentationFormat>
  <Paragraphs>108</Paragraphs>
  <Slides>14</Slides>
  <Notes>14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Times New Roman</vt:lpstr>
      <vt:lpstr>3gpp</vt:lpstr>
      <vt:lpstr>Worksheet</vt:lpstr>
      <vt:lpstr>  </vt:lpstr>
      <vt:lpstr>LTE – Release 15</vt:lpstr>
      <vt:lpstr>NR – Release 15 (1)</vt:lpstr>
      <vt:lpstr>NR – Release 15 (2)</vt:lpstr>
      <vt:lpstr>NR – Release 15 late drop </vt:lpstr>
      <vt:lpstr>NR – Release 16</vt:lpstr>
      <vt:lpstr>RAN2 time planning for Rel-16 – NR Situation from RAN#81</vt:lpstr>
      <vt:lpstr>RAN2 time planning for Rel-16 - LTE+NR Situation from RAN#81</vt:lpstr>
      <vt:lpstr>RAN2 capacity issues for Rel-16 Proposed update for discussion (1)</vt:lpstr>
      <vt:lpstr>RAN2 capacity issues for Rel-16 Proposed update for discussion (2)</vt:lpstr>
      <vt:lpstr>RAN2 NR R16 TUs - proposed update</vt:lpstr>
      <vt:lpstr>RAN2 NR + LTE  R16 TUs - proposed update</vt:lpstr>
      <vt:lpstr>Summary and concluding remarks</vt:lpstr>
      <vt:lpstr>Special Thanks</vt:lpstr>
    </vt:vector>
  </TitlesOfParts>
  <Company>Intel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RAN2 status report to RAN</dc:title>
  <dc:creator>richard.c.burbidge@intel.com</dc:creator>
  <cp:keywords>Report; RAN2, CTPClassification=CTP_IC:VisualMarkings=, CTPClassification=CTP_IC</cp:keywords>
  <cp:lastModifiedBy>RB</cp:lastModifiedBy>
  <cp:revision>4998</cp:revision>
  <dcterms:created xsi:type="dcterms:W3CDTF">2009-11-27T05:15:11Z</dcterms:created>
  <dcterms:modified xsi:type="dcterms:W3CDTF">2018-12-10T07:54:35Z</dcterms:modified>
  <cp:category>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1322428612</vt:lpwstr>
  </property>
  <property fmtid="{D5CDD505-2E9C-101B-9397-08002B2CF9AE}" pid="3" name="UpdateProcess">
    <vt:lpwstr>End</vt:lpwstr>
  </property>
  <property fmtid="{D5CDD505-2E9C-101B-9397-08002B2CF9AE}" pid="4" name="TitusGUID">
    <vt:lpwstr>66225431-bee5-4f0d-8548-3991b90141cd</vt:lpwstr>
  </property>
  <property fmtid="{D5CDD505-2E9C-101B-9397-08002B2CF9AE}" pid="5" name="CTP_BU">
    <vt:lpwstr>NEXT GEN &amp; STANDARDS GROUP</vt:lpwstr>
  </property>
  <property fmtid="{D5CDD505-2E9C-101B-9397-08002B2CF9AE}" pid="6" name="CTP_TimeStamp">
    <vt:lpwstr>2018-12-10 07:54:35Z</vt:lpwstr>
  </property>
  <property fmtid="{D5CDD505-2E9C-101B-9397-08002B2CF9AE}" pid="7" name="CTPClassification">
    <vt:lpwstr>CTP_IC</vt:lpwstr>
  </property>
</Properties>
</file>