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65269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0739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6417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635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2990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2724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3264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557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162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5902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8302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87885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FrutigerNext LT Regular" pitchFamily="34" charset="0"/>
                <a:cs typeface="Arial" pitchFamily="34" charset="0"/>
              </a:rPr>
              <a:t>WF on Setting TM9 FGI bits to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27506"/>
            <a:ext cx="9144000" cy="1330294"/>
          </a:xfrm>
        </p:spPr>
        <p:txBody>
          <a:bodyPr/>
          <a:lstStyle/>
          <a:p>
            <a:r>
              <a:rPr lang="en-US" altLang="zh-CN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Huawei, Nokia, CATT, CMCC, Orange, AT&amp;T, Deutsche Telekom, Telstra, </a:t>
            </a:r>
            <a:r>
              <a:rPr lang="en-US" altLang="zh-CN" b="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Telus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2240" y="360780"/>
            <a:ext cx="4446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altLang="zh-CN" dirty="0"/>
              <a:t>3GPP TSG RAN Meeting #</a:t>
            </a:r>
            <a:r>
              <a:rPr lang="en-GB" altLang="zh-CN" dirty="0" smtClean="0"/>
              <a:t>81</a:t>
            </a:r>
          </a:p>
          <a:p>
            <a:pPr>
              <a:buNone/>
            </a:pPr>
            <a:r>
              <a:rPr lang="en-US" altLang="zh-CN" dirty="0"/>
              <a:t>Gold Coast, Australia, September 10-13, 2018</a:t>
            </a:r>
            <a:endParaRPr lang="zh-CN" altLang="en-US" dirty="0"/>
          </a:p>
        </p:txBody>
      </p:sp>
      <p:sp>
        <p:nvSpPr>
          <p:cNvPr id="5" name="矩形 30"/>
          <p:cNvSpPr txBox="1">
            <a:spLocks noChangeArrowheads="1"/>
          </p:cNvSpPr>
          <p:nvPr/>
        </p:nvSpPr>
        <p:spPr>
          <a:xfrm>
            <a:off x="9761953" y="130753"/>
            <a:ext cx="2433222" cy="574067"/>
          </a:xfrm>
          <a:prstGeom prst="rect">
            <a:avLst/>
          </a:prstGeom>
        </p:spPr>
        <p:txBody>
          <a:bodyPr/>
          <a:lstStyle/>
          <a:p>
            <a:pPr lvl="0" algn="ctr">
              <a:lnSpc>
                <a:spcPct val="140000"/>
              </a:lnSpc>
              <a:spcBef>
                <a:spcPts val="4200"/>
              </a:spcBef>
              <a:buClrTx/>
              <a:buNone/>
              <a:defRPr/>
            </a:pPr>
            <a:r>
              <a:rPr lang="en-US" altLang="zh-CN" sz="2800" kern="0" dirty="0" smtClean="0">
                <a:latin typeface="+mj-lt"/>
                <a:ea typeface="隶书" pitchFamily="49" charset="-122"/>
                <a:cs typeface="+mj-cs"/>
              </a:rPr>
              <a:t>RP-182137</a:t>
            </a:r>
            <a:endParaRPr kumimoji="0" lang="zh-CN" altLang="zh-CN" sz="28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隶书" pitchFamily="49" charset="-122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434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RP-130411 (“updated </a:t>
            </a:r>
            <a:r>
              <a:rPr lang="en-GB" dirty="0"/>
              <a:t>way forward to handle FGI </a:t>
            </a:r>
            <a:r>
              <a:rPr lang="en-GB" dirty="0" smtClean="0"/>
              <a:t>settings”) agreed at RAN#69 details the procedure for setting an FGI bit to 1</a:t>
            </a:r>
          </a:p>
          <a:p>
            <a:pPr lvl="1"/>
            <a:r>
              <a:rPr lang="en-GB" dirty="0"/>
              <a:t>The conditions for mandating FGI as agreed by consensus by TSG-RAN </a:t>
            </a:r>
            <a:r>
              <a:rPr lang="en-GB" dirty="0" smtClean="0"/>
              <a:t>:</a:t>
            </a:r>
            <a:endParaRPr lang="en-US" dirty="0"/>
          </a:p>
          <a:p>
            <a:pPr lvl="2"/>
            <a:r>
              <a:rPr lang="en-GB" dirty="0"/>
              <a:t>Sufficient IOT facilities should be readily available and be confirmed by 2 network vendors and 2 operators at first. This should finally be decided by TSG-RAN on a case by case basis.</a:t>
            </a:r>
            <a:endParaRPr lang="en-US" dirty="0"/>
          </a:p>
          <a:p>
            <a:pPr lvl="2"/>
            <a:r>
              <a:rPr lang="en-GB" dirty="0"/>
              <a:t>Mandating FGIs does not require vendors whose UEs are already in the market to pass the IOT and change the FGI settings.</a:t>
            </a:r>
            <a:endParaRPr lang="en-US" dirty="0"/>
          </a:p>
          <a:p>
            <a:pPr lvl="2"/>
            <a:r>
              <a:rPr lang="en-GB" dirty="0"/>
              <a:t>The timing of when to mandate FGI bits is not dependent on any associated testing regime as test cases will be developed as required in a timely manner</a:t>
            </a:r>
            <a:r>
              <a:rPr lang="en-GB" dirty="0" smtClean="0"/>
              <a:t>.</a:t>
            </a:r>
          </a:p>
          <a:p>
            <a:r>
              <a:rPr lang="en-US" dirty="0" smtClean="0"/>
              <a:t>Following the procedure agreed in </a:t>
            </a:r>
            <a:r>
              <a:rPr lang="en-GB" dirty="0" smtClean="0"/>
              <a:t>RP-130411, a proposal is made for setting FGI bits to 1 for TM9 on the next page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1907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Times New Roman" panose="02020603050405020304" pitchFamily="18" charset="0"/>
              </a:rPr>
              <a:t>At </a:t>
            </a:r>
            <a:r>
              <a:rPr lang="en-US" dirty="0" smtClean="0">
                <a:cs typeface="Times New Roman" panose="02020603050405020304" pitchFamily="18" charset="0"/>
              </a:rPr>
              <a:t>RAN#81, agree in principle to set </a:t>
            </a:r>
            <a:r>
              <a:rPr lang="en-US" dirty="0" smtClean="0"/>
              <a:t>FGI </a:t>
            </a:r>
            <a:r>
              <a:rPr lang="en-US" dirty="0"/>
              <a:t>103 </a:t>
            </a:r>
            <a:r>
              <a:rPr lang="en-US" dirty="0" smtClean="0"/>
              <a:t>(for FDD and TDD) to </a:t>
            </a:r>
            <a:r>
              <a:rPr lang="en-US" dirty="0"/>
              <a:t>‘1’ </a:t>
            </a:r>
            <a:r>
              <a:rPr lang="en-US" dirty="0" smtClean="0"/>
              <a:t>and </a:t>
            </a:r>
            <a:r>
              <a:rPr lang="en-US" dirty="0"/>
              <a:t>set FGI 104 </a:t>
            </a:r>
            <a:r>
              <a:rPr lang="en-US"/>
              <a:t>to </a:t>
            </a:r>
            <a:r>
              <a:rPr lang="en-US" smtClean="0"/>
              <a:t>‘1’ </a:t>
            </a:r>
            <a:r>
              <a:rPr lang="en-US" dirty="0" smtClean="0"/>
              <a:t>at a future date</a:t>
            </a:r>
          </a:p>
          <a:p>
            <a:pPr lvl="1"/>
            <a:r>
              <a:rPr lang="en-US" dirty="0" smtClean="0"/>
              <a:t> timeline to be discussed at RAN#82</a:t>
            </a:r>
          </a:p>
          <a:p>
            <a:r>
              <a:rPr lang="en-US" dirty="0" smtClean="0">
                <a:cs typeface="Times New Roman" panose="02020603050405020304" pitchFamily="18" charset="0"/>
              </a:rPr>
              <a:t>At RAN#81, send an LS to RAN5 </a:t>
            </a:r>
            <a:r>
              <a:rPr lang="en-GB" dirty="0" smtClean="0"/>
              <a:t>to </a:t>
            </a:r>
            <a:r>
              <a:rPr lang="en-GB" dirty="0"/>
              <a:t>make them aware of the bit setting situation and to ask RAN5 </a:t>
            </a:r>
            <a:r>
              <a:rPr lang="en-GB" dirty="0" smtClean="0"/>
              <a:t>to </a:t>
            </a:r>
            <a:r>
              <a:rPr lang="en-GB" dirty="0"/>
              <a:t>ensure that the associated RAN5 test case(s) are captured in the RAN5 specifications </a:t>
            </a:r>
            <a:r>
              <a:rPr lang="en-GB" dirty="0" smtClean="0"/>
              <a:t>and to provide feedback at RAN#82</a:t>
            </a:r>
          </a:p>
        </p:txBody>
      </p:sp>
    </p:spTree>
    <p:extLst>
      <p:ext uri="{BB962C8B-B14F-4D97-AF65-F5344CB8AC3E}">
        <p14:creationId xmlns="" xmlns:p14="http://schemas.microsoft.com/office/powerpoint/2010/main" val="220040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</TotalTime>
  <Words>269</Words>
  <Application>Microsoft Office PowerPoint</Application>
  <PresentationFormat>Custom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Setting TM9 FGI bits to 1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SDL and SUL pairings</dc:title>
  <dc:creator>David mazzarese</dc:creator>
  <cp:lastModifiedBy>Huawei 2</cp:lastModifiedBy>
  <cp:revision>92</cp:revision>
  <dcterms:created xsi:type="dcterms:W3CDTF">2018-06-14T16:59:30Z</dcterms:created>
  <dcterms:modified xsi:type="dcterms:W3CDTF">2018-09-13T00:53:08Z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(2)7DYM0vqdolMZ1ThC/b1FWPUtenkHp3NcMwCJ+G9+B70hhpIK0ps+JYAx2APJvY9z1tpzDtxG
Y1GNgW+yiGpG9Pn/qbl0XsWYVgcMFNg/RCJEH2R+pt3JlLWLPgPlJ74iT3UB0RAzsXnN6hvO
cc4JcndVCAAgKZBlXcTfAtpkQzTdgXAH/f3qCRMvD1UduyL4Tfowvd4o8tJJOlCYzaYDvtLE
3vDk6q7BHZQveF2olJ</vt:lpwstr>
  </property>
  <property fmtid="{D5CDD505-2E9C-101B-9397-08002B2CF9AE}" pid="3" name="_2015_ms_pID_7253431">
    <vt:lpwstr>p2RquIUEPU+Il/kfrD2doV3QBLsxw+xXVDfn9gwDH6xAGQgsqTs6y5
xaFMyZWW/KwVQQAAiRQQK+qsZBBNZwCoQTC7e0r+hIUxYUGJi09kS6P5YfhSzwN5UClGBmpI
HabfO4uTSv1tQQjMFqdnceRHZzfIp1NoVUDughNFro70hxC6TeGP4W6QPaOaXgHeAsE=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1536799367</vt:lpwstr>
  </property>
</Properties>
</file>