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7" r:id="rId2"/>
  </p:sldMasterIdLst>
  <p:notesMasterIdLst>
    <p:notesMasterId r:id="rId8"/>
  </p:notesMasterIdLst>
  <p:handoutMasterIdLst>
    <p:handoutMasterId r:id="rId9"/>
  </p:handoutMasterIdLst>
  <p:sldIdLst>
    <p:sldId id="291" r:id="rId3"/>
    <p:sldId id="287" r:id="rId4"/>
    <p:sldId id="288" r:id="rId5"/>
    <p:sldId id="292" r:id="rId6"/>
    <p:sldId id="290" r:id="rId7"/>
  </p:sldIdLst>
  <p:sldSz cx="9144000" cy="5143500" type="screen16x9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CC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9" d="100"/>
          <a:sy n="89" d="100"/>
        </p:scale>
        <p:origin x="-102" y="-24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2018/9/11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663" y="746125"/>
            <a:ext cx="6621462" cy="3725863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6037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1597820"/>
            <a:ext cx="7772400" cy="1102519"/>
          </a:xfrm>
        </p:spPr>
        <p:txBody>
          <a:bodyPr/>
          <a:lstStyle>
            <a:lvl1pPr>
              <a:defRPr sz="32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2914650"/>
            <a:ext cx="6400800" cy="461665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4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8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DOCOMO, INC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., Copyright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2018, 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1194173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4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2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1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05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58342"/>
            <a:ext cx="712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714376"/>
            <a:ext cx="8820150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07953" y="608410"/>
            <a:ext cx="8893175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4843783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19" y="241292"/>
            <a:ext cx="1412203" cy="30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9"/>
          <p:cNvSpPr txBox="1">
            <a:spLocks noChangeArrowheads="1"/>
          </p:cNvSpPr>
          <p:nvPr userDrawn="1"/>
        </p:nvSpPr>
        <p:spPr bwMode="auto">
          <a:xfrm>
            <a:off x="0" y="4851065"/>
            <a:ext cx="42654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NTT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DOCOMO, INC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., Copyright </a:t>
            </a:r>
            <a:r>
              <a:rPr lang="en-US" altLang="ja-JP" sz="14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2018, </a:t>
            </a:r>
            <a:r>
              <a:rPr lang="en-US" altLang="ja-JP" sz="14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All rights reserved.</a:t>
            </a:r>
            <a:endParaRPr lang="en-GB" altLang="ja-JP" sz="1400" b="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4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4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4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1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90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6535" y="1597820"/>
            <a:ext cx="8505945" cy="1102519"/>
          </a:xfrm>
        </p:spPr>
        <p:txBody>
          <a:bodyPr/>
          <a:lstStyle/>
          <a:p>
            <a:pPr algn="ctr"/>
            <a:r>
              <a:rPr lang="en-US" altLang="ja-JP" dirty="0" smtClean="0"/>
              <a:t>RAN1-led </a:t>
            </a:r>
            <a:r>
              <a:rPr lang="en-US" altLang="ja-JP"/>
              <a:t>NR </a:t>
            </a:r>
            <a:r>
              <a:rPr lang="en-US" altLang="ja-JP" smtClean="0"/>
              <a:t>items </a:t>
            </a:r>
            <a:r>
              <a:rPr lang="en-US" altLang="ja-JP" dirty="0"/>
              <a:t>scope </a:t>
            </a:r>
            <a:r>
              <a:rPr lang="en-US" altLang="ja-JP" dirty="0" smtClean="0"/>
              <a:t>clarification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06815" y="3414241"/>
            <a:ext cx="3582943" cy="461665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NTT DOCOMO, INC. 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0" y="68310"/>
            <a:ext cx="6372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/>
            <a:r>
              <a:rPr lang="en-GB" altLang="ja-JP" sz="1600" b="1" dirty="0"/>
              <a:t>3GPP TSG RAN Meeting </a:t>
            </a:r>
            <a:r>
              <a:rPr lang="en-GB" altLang="ja-JP" sz="1600" b="1" dirty="0" smtClean="0"/>
              <a:t>#81 </a:t>
            </a:r>
          </a:p>
          <a:p>
            <a:pPr fontAlgn="auto" hangingPunct="1"/>
            <a:r>
              <a:rPr lang="en-US" altLang="ja-JP" sz="1600" b="1" dirty="0"/>
              <a:t>Gold Coast, Australia, Sept 10 - 13, 2018</a:t>
            </a:r>
            <a:r>
              <a:rPr lang="en-GB" altLang="ja-JP" sz="1600" b="1" dirty="0" smtClean="0"/>
              <a:t> Agenda Item: </a:t>
            </a:r>
            <a:r>
              <a:rPr lang="en-GB" altLang="ja-JP" sz="1600" b="1" dirty="0"/>
              <a:t>9.3.8</a:t>
            </a:r>
            <a:endParaRPr lang="ja-JP" altLang="en-US" sz="16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227295" y="108050"/>
            <a:ext cx="18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b="1" smtClean="0">
                <a:latin typeface="+mn-lt"/>
                <a:ea typeface="+mn-ea"/>
              </a:rPr>
              <a:t>RP-182048</a:t>
            </a:r>
            <a:endParaRPr kumimoji="1" lang="ja-JP" altLang="en-US" sz="2400" b="1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4552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433265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Some scope clarifications or RAN guidance helps WG discussions for following issues</a:t>
            </a:r>
          </a:p>
          <a:p>
            <a:pPr lvl="2"/>
            <a:endParaRPr lang="en-US" sz="1600" dirty="0" smtClean="0"/>
          </a:p>
          <a:p>
            <a:pPr lvl="2"/>
            <a:r>
              <a:rPr lang="en-US" sz="1600" dirty="0" smtClean="0"/>
              <a:t>Issue1: Multi-TRP</a:t>
            </a:r>
          </a:p>
          <a:p>
            <a:pPr lvl="3"/>
            <a:r>
              <a:rPr lang="en-US" sz="1500" i="1" dirty="0" smtClean="0"/>
              <a:t>NR MIMO </a:t>
            </a:r>
            <a:r>
              <a:rPr lang="en-US" sz="1500" i="1" dirty="0" err="1" smtClean="0"/>
              <a:t>enh</a:t>
            </a:r>
            <a:r>
              <a:rPr lang="en-US" sz="1500" i="1" dirty="0" smtClean="0"/>
              <a:t>. WI </a:t>
            </a:r>
            <a:r>
              <a:rPr lang="en-US" sz="1500" dirty="0" smtClean="0"/>
              <a:t>will specify multi-TRP. However, use of multiple TRPs could realize not only spectral efficiency improvement, but also achieving low-latency/high-reliability requirements for URLLC.</a:t>
            </a:r>
          </a:p>
          <a:p>
            <a:pPr lvl="3"/>
            <a:r>
              <a:rPr lang="en-US" altLang="ja-JP" sz="1500" dirty="0" smtClean="0"/>
              <a:t>At </a:t>
            </a:r>
            <a:r>
              <a:rPr lang="en-US" altLang="ja-JP" sz="1500" dirty="0"/>
              <a:t>the RAN1#94 </a:t>
            </a:r>
            <a:r>
              <a:rPr lang="en-US" altLang="ja-JP" sz="1500" dirty="0" smtClean="0"/>
              <a:t>meeting, t</a:t>
            </a:r>
            <a:r>
              <a:rPr lang="en-US" sz="1500" dirty="0" smtClean="0"/>
              <a:t>here was</a:t>
            </a:r>
            <a:r>
              <a:rPr lang="ja-JP" altLang="en-US" sz="1500" dirty="0"/>
              <a:t> </a:t>
            </a:r>
            <a:r>
              <a:rPr lang="en-US" altLang="ja-JP" sz="1500" dirty="0" smtClean="0"/>
              <a:t>an argument whether to allow discussion/study of using multiple TRPs </a:t>
            </a:r>
            <a:r>
              <a:rPr lang="en-US" altLang="ja-JP" sz="1500" dirty="0"/>
              <a:t>in </a:t>
            </a:r>
            <a:r>
              <a:rPr lang="en-US" altLang="ja-JP" sz="1500" dirty="0" smtClean="0"/>
              <a:t>the </a:t>
            </a:r>
            <a:r>
              <a:rPr lang="en-US" altLang="ja-JP" sz="1500" i="1" dirty="0" smtClean="0"/>
              <a:t>Physical </a:t>
            </a:r>
            <a:r>
              <a:rPr lang="en-US" altLang="ja-JP" sz="1500" i="1" dirty="0"/>
              <a:t>layer </a:t>
            </a:r>
            <a:r>
              <a:rPr lang="en-US" altLang="ja-JP" sz="1500" i="1" dirty="0" err="1"/>
              <a:t>enh</a:t>
            </a:r>
            <a:r>
              <a:rPr lang="en-US" altLang="ja-JP" sz="1500" i="1" dirty="0"/>
              <a:t>. for NR </a:t>
            </a:r>
            <a:r>
              <a:rPr lang="en-US" altLang="ja-JP" sz="1500" i="1" dirty="0" smtClean="0"/>
              <a:t>URLLC SI</a:t>
            </a:r>
            <a:r>
              <a:rPr lang="en-US" altLang="ja-JP" sz="1500" dirty="0" smtClean="0"/>
              <a:t>. </a:t>
            </a:r>
            <a:endParaRPr lang="en-US" sz="1500" dirty="0" smtClean="0"/>
          </a:p>
          <a:p>
            <a:pPr lvl="2"/>
            <a:endParaRPr lang="en-US" sz="1600" dirty="0" smtClean="0"/>
          </a:p>
          <a:p>
            <a:pPr lvl="2"/>
            <a:r>
              <a:rPr lang="en-US" altLang="ja-JP" sz="1600" dirty="0" smtClean="0"/>
              <a:t>Issue 2: Transport Industry</a:t>
            </a:r>
          </a:p>
          <a:p>
            <a:pPr lvl="3"/>
            <a:r>
              <a:rPr lang="en-US" altLang="ja-JP" sz="1500" i="1" dirty="0" smtClean="0"/>
              <a:t>Physical </a:t>
            </a:r>
            <a:r>
              <a:rPr lang="en-US" altLang="ja-JP" sz="1500" i="1" dirty="0"/>
              <a:t>layer </a:t>
            </a:r>
            <a:r>
              <a:rPr lang="en-US" altLang="ja-JP" sz="1500" i="1" dirty="0" err="1"/>
              <a:t>enh</a:t>
            </a:r>
            <a:r>
              <a:rPr lang="en-US" altLang="ja-JP" sz="1500" i="1" dirty="0"/>
              <a:t>. for NR URLLC SI </a:t>
            </a:r>
            <a:r>
              <a:rPr lang="en-US" altLang="ja-JP" sz="1500" dirty="0"/>
              <a:t>has </a:t>
            </a:r>
            <a:r>
              <a:rPr lang="en-US" altLang="ja-JP" sz="1500" dirty="0" smtClean="0"/>
              <a:t>“transport industry” as an evaluation scenario, but similar scenario/traffic model was proposed in </a:t>
            </a:r>
            <a:r>
              <a:rPr lang="en-US" altLang="ja-JP" sz="1500" i="1" dirty="0" smtClean="0"/>
              <a:t>NR V2X</a:t>
            </a:r>
            <a:r>
              <a:rPr lang="ja-JP" altLang="en-US" sz="1500" i="1" dirty="0" smtClean="0"/>
              <a:t> </a:t>
            </a:r>
            <a:r>
              <a:rPr lang="en-US" altLang="ja-JP" sz="1500" i="1" dirty="0" smtClean="0"/>
              <a:t>SI</a:t>
            </a:r>
            <a:r>
              <a:rPr lang="en-US" altLang="ja-JP" sz="1500" dirty="0" smtClean="0"/>
              <a:t>.</a:t>
            </a:r>
          </a:p>
          <a:p>
            <a:pPr lvl="3"/>
            <a:endParaRPr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7652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433265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For multi-TRP,</a:t>
            </a:r>
          </a:p>
          <a:p>
            <a:pPr lvl="1"/>
            <a:r>
              <a:rPr lang="en-US" sz="1800" dirty="0" smtClean="0"/>
              <a:t>Alt.1: Clarify that multi-TRP targeting URLLC requirements is included as part of the scope in the </a:t>
            </a:r>
            <a:r>
              <a:rPr lang="en-US" sz="1800" i="1" dirty="0" smtClean="0"/>
              <a:t>NR MIMO </a:t>
            </a:r>
            <a:r>
              <a:rPr lang="en-US" sz="1800" i="1" dirty="0" err="1" smtClean="0"/>
              <a:t>enh</a:t>
            </a:r>
            <a:r>
              <a:rPr lang="en-US" sz="1800" i="1" dirty="0" smtClean="0"/>
              <a:t>. WI</a:t>
            </a:r>
            <a:endParaRPr lang="en-US" sz="1800" dirty="0" smtClean="0"/>
          </a:p>
          <a:p>
            <a:pPr lvl="1"/>
            <a:r>
              <a:rPr lang="en-US" sz="1800" dirty="0" smtClean="0"/>
              <a:t>Alt.2: Keep the current scope of </a:t>
            </a:r>
            <a:r>
              <a:rPr lang="en-US" sz="1800" i="1" dirty="0" smtClean="0"/>
              <a:t>NR MIMO </a:t>
            </a:r>
            <a:r>
              <a:rPr lang="en-US" sz="1800" i="1" dirty="0" err="1" smtClean="0"/>
              <a:t>enh</a:t>
            </a:r>
            <a:r>
              <a:rPr lang="en-US" sz="1800" i="1" dirty="0" smtClean="0"/>
              <a:t>. WI</a:t>
            </a:r>
            <a:r>
              <a:rPr lang="en-US" sz="1800" dirty="0" smtClean="0"/>
              <a:t>, while clarify that multi-TRP targeting </a:t>
            </a:r>
            <a:r>
              <a:rPr lang="en-US" altLang="ja-JP" sz="1800" dirty="0" smtClean="0"/>
              <a:t>URLLC </a:t>
            </a:r>
            <a:r>
              <a:rPr lang="en-US" sz="1800" dirty="0" smtClean="0"/>
              <a:t>requirements can be discussed in the </a:t>
            </a:r>
            <a:r>
              <a:rPr lang="en-US" altLang="ja-JP" sz="1800" i="1" dirty="0" smtClean="0"/>
              <a:t>physical </a:t>
            </a:r>
            <a:r>
              <a:rPr lang="en-US" altLang="ja-JP" sz="1800" i="1" dirty="0"/>
              <a:t>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</a:t>
            </a:r>
            <a:r>
              <a:rPr lang="en-US" altLang="ja-JP" sz="1800" dirty="0"/>
              <a:t> </a:t>
            </a:r>
            <a:endParaRPr lang="en-US" sz="1800" dirty="0" smtClean="0"/>
          </a:p>
          <a:p>
            <a:pPr marL="265112" lvl="1" indent="0">
              <a:buNone/>
            </a:pPr>
            <a:r>
              <a:rPr lang="en-US" sz="16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sz="1600" i="1" dirty="0" smtClean="0">
                <a:solidFill>
                  <a:srgbClr val="FF0000"/>
                </a:solidFill>
              </a:rPr>
              <a:t>DOCOMO prefers Alt.2</a:t>
            </a:r>
          </a:p>
          <a:p>
            <a:r>
              <a:rPr lang="en-US" altLang="ja-JP" sz="1800" dirty="0"/>
              <a:t>For transport </a:t>
            </a:r>
            <a:r>
              <a:rPr lang="en-US" altLang="ja-JP" sz="1800" dirty="0" smtClean="0"/>
              <a:t>industry,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Alt.1</a:t>
            </a:r>
            <a:r>
              <a:rPr lang="en-US" altLang="ja-JP" sz="1800" dirty="0"/>
              <a:t>: </a:t>
            </a:r>
            <a:r>
              <a:rPr lang="en-US" altLang="ja-JP" sz="1800" dirty="0" smtClean="0"/>
              <a:t>Clarify that scenario/traffic model of “transport industry” targeting URLLC requirements is studied in NR V2X SI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Alt.2</a:t>
            </a:r>
            <a:r>
              <a:rPr lang="en-US" altLang="ja-JP" sz="1800" dirty="0"/>
              <a:t>: </a:t>
            </a:r>
            <a:r>
              <a:rPr lang="en-US" altLang="ja-JP" sz="1800" dirty="0" smtClean="0"/>
              <a:t>Clarify that NR V2X SI does not study scenario/traffic model targeting URLLC requirements, while keep the current scope </a:t>
            </a:r>
            <a:r>
              <a:rPr lang="en-US" altLang="ja-JP" sz="1800" dirty="0"/>
              <a:t>of </a:t>
            </a:r>
            <a:r>
              <a:rPr lang="en-US" altLang="ja-JP" sz="1800" i="1" dirty="0"/>
              <a:t>physical 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 </a:t>
            </a:r>
            <a:r>
              <a:rPr lang="en-US" altLang="ja-JP" sz="1800" dirty="0"/>
              <a:t>(</a:t>
            </a:r>
            <a:r>
              <a:rPr lang="en-US" altLang="ja-JP" sz="1800" dirty="0" smtClean="0"/>
              <a:t>i.e., transport industry targeting URLLC requirements is discussed in URLLC SI)</a:t>
            </a:r>
            <a:endParaRPr lang="en-US" altLang="ja-JP" sz="1800" dirty="0"/>
          </a:p>
          <a:p>
            <a:pPr marL="265112" lvl="1" indent="0">
              <a:buNone/>
            </a:pPr>
            <a:r>
              <a:rPr lang="en-US" altLang="ja-JP" sz="1600" i="1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ja-JP" sz="1600" i="1" dirty="0">
                <a:solidFill>
                  <a:srgbClr val="FF0000"/>
                </a:solidFill>
              </a:rPr>
              <a:t>DOCOMO prefers </a:t>
            </a:r>
            <a:r>
              <a:rPr lang="en-US" altLang="ja-JP" sz="1600" i="1" dirty="0" smtClean="0">
                <a:solidFill>
                  <a:srgbClr val="FF0000"/>
                </a:solidFill>
              </a:rPr>
              <a:t>Alt.2</a:t>
            </a:r>
            <a:endParaRPr lang="en-US" altLang="ja-JP" sz="1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93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r>
              <a:rPr lang="en-US" altLang="ja-JP" dirty="0" smtClean="0"/>
              <a:t>on c</a:t>
            </a:r>
            <a:r>
              <a:rPr kumimoji="1" lang="en-US" altLang="ja-JP" dirty="0" smtClean="0"/>
              <a:t>larification for multi-TRP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61925" y="714375"/>
            <a:ext cx="8820150" cy="646331"/>
          </a:xfrm>
        </p:spPr>
        <p:txBody>
          <a:bodyPr/>
          <a:lstStyle/>
          <a:p>
            <a:r>
              <a:rPr kumimoji="1" lang="en-US" altLang="ja-JP" sz="1800" dirty="0" smtClean="0"/>
              <a:t>For multi-TRP, adopt one of the following update for </a:t>
            </a:r>
            <a:r>
              <a:rPr lang="en-US" altLang="ja-JP" sz="1800" i="1" dirty="0"/>
              <a:t>NR MIMO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</a:t>
            </a:r>
            <a:r>
              <a:rPr lang="en-US" altLang="ja-JP" sz="1800" i="1" dirty="0" smtClean="0"/>
              <a:t>WI </a:t>
            </a:r>
            <a:r>
              <a:rPr lang="en-US" altLang="ja-JP" sz="1800" dirty="0" smtClean="0"/>
              <a:t>or </a:t>
            </a:r>
            <a:r>
              <a:rPr lang="en-US" altLang="ja-JP" sz="1800" i="1" dirty="0"/>
              <a:t>physical layer </a:t>
            </a:r>
            <a:r>
              <a:rPr lang="en-US" altLang="ja-JP" sz="1800" i="1" dirty="0" err="1"/>
              <a:t>enh</a:t>
            </a:r>
            <a:r>
              <a:rPr lang="en-US" altLang="ja-JP" sz="1800" i="1" dirty="0"/>
              <a:t>. for NR URLLC SI</a:t>
            </a:r>
            <a:endParaRPr kumimoji="1" lang="ja-JP" altLang="en-US" sz="1800" dirty="0"/>
          </a:p>
        </p:txBody>
      </p:sp>
      <p:sp>
        <p:nvSpPr>
          <p:cNvPr id="5" name="正方形/長方形 4"/>
          <p:cNvSpPr/>
          <p:nvPr/>
        </p:nvSpPr>
        <p:spPr>
          <a:xfrm>
            <a:off x="431539" y="1772982"/>
            <a:ext cx="8145905" cy="1338828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marL="742950" lvl="1" indent="-285750" fontAlgn="auto" hangingPunct="0">
              <a:spcAft>
                <a:spcPts val="60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SimSun"/>
              </a:rPr>
              <a:t>Enhancements on multi-TRP/panel transmission</a:t>
            </a:r>
            <a:r>
              <a:rPr lang="en-GB" altLang="ja-JP" sz="1100" dirty="0">
                <a:latin typeface="Times New Roman"/>
                <a:ea typeface="Malgun Gothic"/>
              </a:rPr>
              <a:t> including improved reliability and robustness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targeting non-URLLC and URLLC requirements</a:t>
            </a:r>
            <a:r>
              <a:rPr lang="en-GB" altLang="ja-JP" sz="1100" dirty="0">
                <a:latin typeface="Times New Roman"/>
                <a:ea typeface="ＭＳ 明朝"/>
              </a:rPr>
              <a:t> </a:t>
            </a:r>
            <a:r>
              <a:rPr lang="en-GB" altLang="ja-JP" sz="1100" dirty="0">
                <a:latin typeface="Times New Roman"/>
                <a:ea typeface="SimSun"/>
              </a:rPr>
              <a:t>with both ideal and non-ideal backhaul: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dirty="0">
                <a:latin typeface="Times New Roman"/>
                <a:ea typeface="SimSun"/>
              </a:rPr>
              <a:t>Specify downlink control signalling enhancement</a:t>
            </a:r>
            <a:r>
              <a:rPr lang="en-GB" altLang="ja-JP" sz="1100" dirty="0">
                <a:latin typeface="Times New Roman"/>
                <a:ea typeface="Malgun Gothic"/>
              </a:rPr>
              <a:t>(s)</a:t>
            </a:r>
            <a:r>
              <a:rPr lang="en-GB" altLang="ja-JP" sz="1100" dirty="0">
                <a:latin typeface="Times New Roman"/>
                <a:ea typeface="SimSun"/>
              </a:rPr>
              <a:t> for efficient support of non-coherent joint transmission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dirty="0">
                <a:latin typeface="Times New Roman"/>
                <a:ea typeface="Malgun Gothic"/>
              </a:rPr>
              <a:t>P</a:t>
            </a:r>
            <a:r>
              <a:rPr lang="en-GB" altLang="ja-JP" sz="1100" dirty="0">
                <a:latin typeface="Times New Roman"/>
                <a:ea typeface="SimSun"/>
              </a:rPr>
              <a:t>erform study and, if needed, specify </a:t>
            </a:r>
            <a:r>
              <a:rPr lang="en-GB" altLang="ja-JP" sz="1100" dirty="0">
                <a:latin typeface="Times New Roman"/>
                <a:ea typeface="Malgun Gothic"/>
              </a:rPr>
              <a:t>enhancements on uplink control signalling </a:t>
            </a:r>
            <a:r>
              <a:rPr lang="en-GB" altLang="ja-JP" sz="1100" dirty="0">
                <a:latin typeface="Times New Roman"/>
                <a:ea typeface="SimSun"/>
              </a:rPr>
              <a:t>and/or reference signal(s)</a:t>
            </a:r>
            <a:r>
              <a:rPr lang="en-GB" altLang="ja-JP" sz="1100" dirty="0">
                <a:latin typeface="Times New Roman"/>
                <a:ea typeface="Malgun Gothic"/>
              </a:rPr>
              <a:t> </a:t>
            </a:r>
            <a:r>
              <a:rPr lang="en-GB" altLang="ja-JP" sz="1100" dirty="0">
                <a:latin typeface="Times New Roman"/>
                <a:ea typeface="SimSun"/>
              </a:rPr>
              <a:t>for non-coherent joint transmission</a:t>
            </a:r>
            <a:endParaRPr lang="ja-JP" altLang="ja-JP" sz="1100" dirty="0">
              <a:latin typeface="Times New Roman"/>
              <a:ea typeface="SimSun"/>
            </a:endParaRPr>
          </a:p>
          <a:p>
            <a:pPr marL="1143000" lvl="2" indent="-228600" fontAlgn="auto" hangingPunct="0">
              <a:spcAft>
                <a:spcPts val="600"/>
              </a:spcAft>
              <a:buFont typeface="Courier New"/>
              <a:buChar char="o"/>
            </a:pP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Malgun Gothic"/>
              </a:rPr>
              <a:t>P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SimSun"/>
              </a:rPr>
              <a:t>erform study and, if needed, specify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other necessary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Malgun Gothic"/>
              </a:rPr>
              <a:t>enhancements </a:t>
            </a:r>
            <a:r>
              <a:rPr lang="en-GB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that are necessary to meet the URLLC requirements</a:t>
            </a:r>
            <a:endParaRPr lang="ja-JP" altLang="ja-JP" sz="1100" u="sng" dirty="0">
              <a:solidFill>
                <a:srgbClr val="FF0000"/>
              </a:solidFill>
              <a:effectLst/>
              <a:latin typeface="Times New Roman"/>
              <a:ea typeface="SimSun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76545" y="1498888"/>
            <a:ext cx="31342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Alt.1: Clarification </a:t>
            </a:r>
            <a:r>
              <a:rPr lang="en-US" altLang="ja-JP" dirty="0">
                <a:solidFill>
                  <a:srgbClr val="FF0000"/>
                </a:solidFill>
                <a:latin typeface="+mn-lt"/>
                <a:ea typeface="+mn-ea"/>
              </a:rPr>
              <a:t>on 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NR MIMO </a:t>
            </a:r>
            <a:r>
              <a:rPr lang="en-US" altLang="ja-JP" i="1" dirty="0" err="1">
                <a:solidFill>
                  <a:srgbClr val="FF0000"/>
                </a:solidFill>
                <a:latin typeface="+mn-lt"/>
                <a:ea typeface="+mn-ea"/>
              </a:rPr>
              <a:t>enh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. WI </a:t>
            </a:r>
            <a:endParaRPr kumimoji="1" lang="ja-JP" altLang="en-US" i="1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76545" y="3381840"/>
            <a:ext cx="42985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Alt.2: Clarification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  <a:ea typeface="+mn-ea"/>
              </a:rPr>
              <a:t>on </a:t>
            </a:r>
            <a:r>
              <a:rPr lang="en-US" altLang="ja-JP" i="1" dirty="0" smtClean="0">
                <a:solidFill>
                  <a:srgbClr val="FF0000"/>
                </a:solidFill>
                <a:latin typeface="+mn-lt"/>
                <a:ea typeface="+mn-ea"/>
              </a:rPr>
              <a:t>physical 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layer </a:t>
            </a:r>
            <a:r>
              <a:rPr lang="en-US" altLang="ja-JP" i="1" dirty="0" err="1">
                <a:solidFill>
                  <a:srgbClr val="FF0000"/>
                </a:solidFill>
                <a:latin typeface="+mn-lt"/>
                <a:ea typeface="+mn-ea"/>
              </a:rPr>
              <a:t>enh</a:t>
            </a:r>
            <a:r>
              <a:rPr lang="en-US" altLang="ja-JP" i="1" dirty="0">
                <a:solidFill>
                  <a:srgbClr val="FF0000"/>
                </a:solidFill>
                <a:latin typeface="+mn-lt"/>
                <a:ea typeface="+mn-ea"/>
              </a:rPr>
              <a:t>. for NR URLLC </a:t>
            </a:r>
            <a:r>
              <a:rPr lang="en-US" altLang="ja-JP" i="1" dirty="0" smtClean="0">
                <a:solidFill>
                  <a:srgbClr val="FF0000"/>
                </a:solidFill>
                <a:latin typeface="+mn-lt"/>
                <a:ea typeface="+mn-ea"/>
              </a:rPr>
              <a:t>SI </a:t>
            </a:r>
            <a:endParaRPr kumimoji="1" lang="ja-JP" altLang="en-US" i="1" dirty="0" smtClea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1538" y="3650998"/>
            <a:ext cx="8145905" cy="938719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US" altLang="ja-JP" sz="1100" dirty="0">
                <a:latin typeface="Times New Roman"/>
                <a:ea typeface="ＭＳ 明朝"/>
              </a:rPr>
              <a:t>The following items have been identified to have relationship URLLC but </a:t>
            </a:r>
            <a:r>
              <a:rPr lang="en-US" altLang="ja-JP" sz="1100" u="sng" dirty="0" smtClean="0">
                <a:solidFill>
                  <a:srgbClr val="FF0000"/>
                </a:solidFill>
                <a:latin typeface="Times New Roman"/>
                <a:ea typeface="ＭＳ 明朝"/>
              </a:rPr>
              <a:t>general 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frameworks of these items </a:t>
            </a:r>
            <a:r>
              <a:rPr lang="en-US" altLang="ja-JP" sz="1100" dirty="0">
                <a:latin typeface="Times New Roman"/>
                <a:ea typeface="ＭＳ 明朝"/>
              </a:rPr>
              <a:t>are covered in the other study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/work</a:t>
            </a:r>
            <a:r>
              <a:rPr lang="en-US" altLang="ja-JP" sz="1100" dirty="0">
                <a:latin typeface="Times New Roman"/>
                <a:ea typeface="ＭＳ 明朝"/>
              </a:rPr>
              <a:t> items </a:t>
            </a:r>
            <a:r>
              <a:rPr lang="en-US" altLang="ja-JP" sz="1100" u="sng" dirty="0">
                <a:solidFill>
                  <a:srgbClr val="FF0000"/>
                </a:solidFill>
                <a:latin typeface="Times New Roman"/>
                <a:ea typeface="ＭＳ 明朝"/>
              </a:rPr>
              <a:t>except for </a:t>
            </a:r>
            <a:r>
              <a:rPr lang="en-US" altLang="ja-JP" sz="1100" u="sng" dirty="0" smtClean="0">
                <a:solidFill>
                  <a:srgbClr val="FF0000"/>
                </a:solidFill>
                <a:latin typeface="Times New Roman"/>
                <a:ea typeface="ＭＳ 明朝"/>
              </a:rPr>
              <a:t>the aspects related to specific enhancements targeting URLLC requirements</a:t>
            </a:r>
            <a:r>
              <a:rPr lang="en-US" altLang="ja-JP" sz="1100" dirty="0" smtClean="0">
                <a:latin typeface="Times New Roman"/>
                <a:ea typeface="ＭＳ 明朝"/>
              </a:rPr>
              <a:t>: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Multi-TRP transmission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Mobility improvements for higher reliability</a:t>
            </a:r>
            <a:endParaRPr lang="ja-JP" altLang="ja-JP" sz="1100" dirty="0">
              <a:latin typeface="Times New Roman"/>
              <a:ea typeface="ＭＳ 明朝"/>
            </a:endParaRPr>
          </a:p>
          <a:p>
            <a:pPr marL="342900" lvl="0" indent="-342900" hangingPunct="0">
              <a:spcAft>
                <a:spcPts val="0"/>
              </a:spcAft>
              <a:buFont typeface="Symbol"/>
              <a:buChar char=""/>
            </a:pPr>
            <a:r>
              <a:rPr lang="en-GB" altLang="ja-JP" sz="1100" dirty="0">
                <a:latin typeface="Times New Roman"/>
                <a:ea typeface="ＭＳ 明朝"/>
              </a:rPr>
              <a:t>Beam Management</a:t>
            </a:r>
            <a:endParaRPr lang="ja-JP" altLang="ja-JP" sz="1100" dirty="0">
              <a:effectLst/>
              <a:latin typeface="Times New Roman"/>
              <a:ea typeface="ＭＳ 明朝"/>
            </a:endParaRPr>
          </a:p>
        </p:txBody>
      </p:sp>
    </p:spTree>
    <p:extLst>
      <p:ext uri="{BB962C8B-B14F-4D97-AF65-F5344CB8AC3E}">
        <p14:creationId xmlns:p14="http://schemas.microsoft.com/office/powerpoint/2010/main" val="145876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324" y="2076695"/>
            <a:ext cx="4704580" cy="102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307975" y="5954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0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6098</TotalTime>
  <Words>444</Words>
  <Application>Microsoft Office PowerPoint</Application>
  <PresentationFormat>画面に合わせる (16:9)</PresentationFormat>
  <Paragraphs>35</Paragraphs>
  <Slides>5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標準デザイン</vt:lpstr>
      <vt:lpstr>Custom Design</vt:lpstr>
      <vt:lpstr>RAN1-led NR items scope clarification</vt:lpstr>
      <vt:lpstr>Background</vt:lpstr>
      <vt:lpstr>Proposal</vt:lpstr>
      <vt:lpstr>Proposal on clarification for multi-TRP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NTT DOCOMO</cp:lastModifiedBy>
  <cp:revision>387</cp:revision>
  <dcterms:created xsi:type="dcterms:W3CDTF">2008-05-20T02:15:22Z</dcterms:created>
  <dcterms:modified xsi:type="dcterms:W3CDTF">2018-09-11T00:45:02Z</dcterms:modified>
</cp:coreProperties>
</file>