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452" r:id="rId2"/>
    <p:sldId id="875" r:id="rId3"/>
    <p:sldId id="871" r:id="rId4"/>
    <p:sldId id="870" r:id="rId5"/>
    <p:sldId id="876" r:id="rId6"/>
    <p:sldId id="877" r:id="rId7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F2F"/>
    <a:srgbClr val="B1D254"/>
    <a:srgbClr val="0000FF"/>
    <a:srgbClr val="FF3300"/>
    <a:srgbClr val="FFCC00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4082" autoAdjust="0"/>
    <p:restoredTop sz="94660" autoAdjust="0"/>
  </p:normalViewPr>
  <p:slideViewPr>
    <p:cSldViewPr snapToGrid="0">
      <p:cViewPr varScale="1">
        <p:scale>
          <a:sx n="113" d="100"/>
          <a:sy n="113" d="100"/>
        </p:scale>
        <p:origin x="-150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49788" cy="3487738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2411" y="4417587"/>
            <a:ext cx="5145581" cy="418248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32EBC1-262A-4BE7-B9F3-9F3AFBBA089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3D7228-79D2-4A43-9F7D-95D572D8502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83F171-0A11-43E5-B070-5F21A599C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D729CA9-0B79-4B9A-B62F-ED6DB8AE8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51C810-DF41-44A4-96B1-30899027F1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3C36A9-E97D-481F-A77A-192FA52A695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FE3C95-0919-4D11-B52B-A1D487465AA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609000-B0AB-4B70-92DC-1906A0EA061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5F441D-FDC9-4917-8782-9FB1A52175E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F5DB0B-C0D7-4C62-A89C-F6E83EC7A4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83FCB4-3B62-4790-B149-1B187BB8C5D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FDCA5-AF96-43E1-A56E-6D95327FFFD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8281B7-44C3-492A-8DFD-11FF2867AA2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smtClean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© 3GPP 2018     RP-182045 RAN4 TU  xutao.zhou@samsung.com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GB" altLang="zh-CN" dirty="0" smtClean="0">
              <a:ea typeface="SimSun" pitchFamily="2" charset="-122"/>
            </a:endParaRPr>
          </a:p>
        </p:txBody>
      </p:sp>
      <p:sp>
        <p:nvSpPr>
          <p:cNvPr id="5124" name="Text Box 65"/>
          <p:cNvSpPr txBox="1">
            <a:spLocks noChangeArrowheads="1"/>
          </p:cNvSpPr>
          <p:nvPr/>
        </p:nvSpPr>
        <p:spPr bwMode="auto">
          <a:xfrm>
            <a:off x="273348" y="258763"/>
            <a:ext cx="71135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3GPP TSG RAN 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#81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				</a:t>
            </a:r>
            <a:r>
              <a:rPr lang="en-GB" altLang="en-US" sz="2000" b="1" i="1" dirty="0" smtClean="0">
                <a:solidFill>
                  <a:srgbClr val="0000CC"/>
                </a:solidFill>
                <a:latin typeface="Arial" charset="0"/>
                <a:cs typeface="Times New Roman" pitchFamily="18" charset="0"/>
              </a:rPr>
              <a:t>RP-182045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2000" b="1" i="1" dirty="0" smtClean="0">
                <a:latin typeface="Arial" charset="0"/>
                <a:cs typeface="Times New Roman" pitchFamily="18" charset="0"/>
              </a:rPr>
              <a:t>Gold Coast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, AU, 10 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– 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13 Sep, 2018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5125" name="Subtitle 6"/>
          <p:cNvSpPr>
            <a:spLocks noGrp="1"/>
          </p:cNvSpPr>
          <p:nvPr>
            <p:ph type="subTitle" idx="4294967295"/>
          </p:nvPr>
        </p:nvSpPr>
        <p:spPr>
          <a:xfrm>
            <a:off x="3534343" y="3994974"/>
            <a:ext cx="2397048" cy="124936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GB" altLang="en-US" sz="2000" dirty="0" smtClean="0">
                <a:latin typeface="Arial" charset="0"/>
              </a:rPr>
              <a:t>RAN4 Chairman</a:t>
            </a:r>
          </a:p>
        </p:txBody>
      </p:sp>
      <p:sp>
        <p:nvSpPr>
          <p:cNvPr id="12" name="Text Box 63"/>
          <p:cNvSpPr txBox="1">
            <a:spLocks noChangeArrowheads="1"/>
          </p:cNvSpPr>
          <p:nvPr/>
        </p:nvSpPr>
        <p:spPr bwMode="auto">
          <a:xfrm>
            <a:off x="1007533" y="2459038"/>
            <a:ext cx="68326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n-US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RAN4 time budget status including also WIs/SIs led by other WGs</a:t>
            </a:r>
            <a:endParaRPr lang="en-US" altLang="zh-CN" sz="3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940891"/>
              </p:ext>
            </p:extLst>
          </p:nvPr>
        </p:nvGraphicFramePr>
        <p:xfrm>
          <a:off x="260411" y="1371600"/>
          <a:ext cx="8534400" cy="3038616"/>
        </p:xfrm>
        <a:graphic>
          <a:graphicData uri="http://schemas.openxmlformats.org/drawingml/2006/table">
            <a:tbl>
              <a:tblPr/>
              <a:tblGrid>
                <a:gridCol w="522061"/>
                <a:gridCol w="522061"/>
                <a:gridCol w="522061"/>
                <a:gridCol w="522061"/>
                <a:gridCol w="522061"/>
                <a:gridCol w="522061"/>
                <a:gridCol w="522061"/>
                <a:gridCol w="522061"/>
                <a:gridCol w="522061"/>
                <a:gridCol w="522061"/>
                <a:gridCol w="522061"/>
                <a:gridCol w="522061"/>
                <a:gridCol w="522061"/>
                <a:gridCol w="602987"/>
                <a:gridCol w="572310"/>
                <a:gridCol w="572310"/>
              </a:tblGrid>
              <a:tr h="381000"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Mon</a:t>
                      </a: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Calibri"/>
                        </a:rPr>
                        <a:t>Tue</a:t>
                      </a:r>
                      <a:endParaRPr lang="en-US" sz="1000" dirty="0">
                        <a:effectLst/>
                        <a:latin typeface="Calibri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Calibri"/>
                        </a:rPr>
                        <a:t>Wed</a:t>
                      </a:r>
                      <a:endParaRPr lang="en-US" sz="1000" dirty="0">
                        <a:effectLst/>
                        <a:latin typeface="Calibri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Calibri"/>
                        </a:rPr>
                        <a:t>Thu</a:t>
                      </a: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Fri</a:t>
                      </a: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332">
                <a:tc rowSpan="3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Calibri"/>
                        </a:rPr>
                        <a:t>9:00</a:t>
                      </a:r>
                      <a:r>
                        <a:rPr lang="en-US" sz="1000" baseline="0" dirty="0" smtClean="0">
                          <a:effectLst/>
                          <a:latin typeface="Calibri"/>
                        </a:rPr>
                        <a:t> -11:00</a:t>
                      </a:r>
                      <a:endParaRPr lang="en-US" sz="1000" dirty="0" smtClean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</a:p>
                    <a:p>
                      <a:pPr marL="0" marR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Reserved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for opening meeting, LS in and common issues for LTE and NR (1TU)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NR RF (4TUs)</a:t>
                      </a:r>
                      <a:endParaRPr lang="en-US" sz="1000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</a:p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</a:p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LTE basket(1TU)</a:t>
                      </a:r>
                      <a:endParaRPr lang="en-US" sz="1000" kern="1200" dirty="0">
                        <a:solidFill>
                          <a:srgbClr val="FF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  <a:r>
                        <a:rPr lang="en-US" sz="1000" kern="1200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NR RD</a:t>
                      </a:r>
                    </a:p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(4TUs)</a:t>
                      </a: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 RF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(1 TUs)</a:t>
                      </a:r>
                    </a:p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 RF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(4TUs)</a:t>
                      </a: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  <a:r>
                        <a:rPr lang="en-US" sz="1000" kern="1200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NR RD (4TUs)</a:t>
                      </a: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  <a:r>
                        <a:rPr lang="en-US" sz="1000" kern="1200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NR RF (4TUs)</a:t>
                      </a: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10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 RF</a:t>
                      </a:r>
                    </a:p>
                    <a:p>
                      <a:pPr marL="0" marR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(1TUs)</a:t>
                      </a:r>
                      <a:endParaRPr lang="en-US" sz="10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  <a:r>
                        <a:rPr lang="en-US" sz="10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 RD </a:t>
                      </a:r>
                    </a:p>
                    <a:p>
                      <a:pPr marL="0" marR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(2</a:t>
                      </a:r>
                      <a:r>
                        <a:rPr lang="en-US" sz="100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TUs)</a:t>
                      </a:r>
                      <a:endParaRPr lang="en-US" sz="10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Return to</a:t>
                      </a:r>
                    </a:p>
                    <a:p>
                      <a:pPr marL="0" marR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(3TUs)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Return to</a:t>
                      </a:r>
                    </a:p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(3TUs)</a:t>
                      </a:r>
                    </a:p>
                    <a:p>
                      <a:pPr marL="0" marR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Return to</a:t>
                      </a:r>
                    </a:p>
                    <a:p>
                      <a:pPr marL="0" marR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(3TUs)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6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NR basket (3TU)</a:t>
                      </a:r>
                    </a:p>
                    <a:p>
                      <a:endParaRPr lang="en-US" dirty="0"/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NR RF (3TUs)</a:t>
                      </a:r>
                    </a:p>
                    <a:p>
                      <a:endParaRPr lang="en-US" dirty="0"/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37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1000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 RF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(3TUs)</a:t>
                      </a: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  <a:r>
                        <a:rPr lang="en-US" sz="1000" kern="1200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NR RD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(2 TUs)</a:t>
                      </a: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pPr marL="0" marR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marR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16:00 – 17: 00</a:t>
                      </a:r>
                    </a:p>
                    <a:p>
                      <a:pPr marL="0" marR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Common sessions (0.5)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33233">
                <a:tc>
                  <a:txBody>
                    <a:bodyPr/>
                    <a:lstStyle/>
                    <a:p>
                      <a:pPr marL="0" marR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11:30 – 13:30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LTE RF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(1 TUs)</a:t>
                      </a:r>
                      <a:endParaRPr lang="en-US" sz="1000" kern="1200" dirty="0">
                        <a:solidFill>
                          <a:srgbClr val="FF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NR RF (1TUs)</a:t>
                      </a: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</a:rPr>
                        <a:t> </a:t>
                      </a:r>
                      <a:r>
                        <a:rPr lang="en-US" sz="1000" kern="120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LTE RD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(3TUs)</a:t>
                      </a:r>
                      <a:endParaRPr lang="en-US" sz="1000" kern="1200" dirty="0">
                        <a:solidFill>
                          <a:srgbClr val="FF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pPr marL="0" marR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527">
                <a:tc>
                  <a:txBody>
                    <a:bodyPr/>
                    <a:lstStyle/>
                    <a:p>
                      <a:pPr marL="0" marR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15:00 – 17:00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NR RF (2 TUs)</a:t>
                      </a: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LTE RF (2 TUs)</a:t>
                      </a:r>
                      <a:endParaRPr lang="en-US" sz="1000" kern="1200" dirty="0">
                        <a:solidFill>
                          <a:srgbClr val="FF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9022">
                <a:tc>
                  <a:txBody>
                    <a:bodyPr/>
                    <a:lstStyle/>
                    <a:p>
                      <a:pPr marL="0" marR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17:30 – 19:30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dirty="0"/>
                    </a:p>
                  </a:txBody>
                  <a:tcPr marL="45474" marR="45474" marT="45474" marB="45474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9314" y="4461933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000" dirty="0" smtClean="0"/>
              <a:t>Total Capacity: 12 TUs per day except Monday (10TU) and Friday (9.5)  = 36 + 10 + 8 = 55 TUs </a:t>
            </a:r>
          </a:p>
          <a:p>
            <a:pPr marL="742950" lvl="1" indent="-285750">
              <a:buFontTx/>
              <a:buChar char="-"/>
            </a:pPr>
            <a:r>
              <a:rPr lang="en-US" sz="1000" dirty="0" smtClean="0"/>
              <a:t>1 TU are reserved for common sessions on Monday </a:t>
            </a:r>
          </a:p>
          <a:p>
            <a:pPr marL="742950" lvl="1" indent="-285750">
              <a:buFontTx/>
              <a:buChar char="-"/>
            </a:pPr>
            <a:r>
              <a:rPr lang="en-US" sz="1000" dirty="0" smtClean="0"/>
              <a:t>9 TU are reserved for Friday common “return to” for LTE and NR</a:t>
            </a:r>
          </a:p>
          <a:p>
            <a:pPr marL="285750" indent="-285750">
              <a:buFontTx/>
              <a:buChar char="-"/>
            </a:pPr>
            <a:r>
              <a:rPr lang="en-US" sz="1000" dirty="0" smtClean="0"/>
              <a:t>NR Total (34):</a:t>
            </a:r>
          </a:p>
          <a:p>
            <a:pPr marL="742950" lvl="1" indent="-285750">
              <a:buFontTx/>
              <a:buChar char="-"/>
            </a:pPr>
            <a:r>
              <a:rPr lang="en-US" sz="1000" dirty="0" smtClean="0"/>
              <a:t>NR RF: 3 (Mon) + 7 (Tue) + 7 (Wed) + 7 (Thu) = 24 TUs </a:t>
            </a:r>
          </a:p>
          <a:p>
            <a:pPr marL="742950" lvl="1" indent="-285750">
              <a:buFontTx/>
              <a:buChar char="-"/>
            </a:pPr>
            <a:r>
              <a:rPr lang="en-US" sz="1000" dirty="0" smtClean="0"/>
              <a:t>NR RD: 4 (Tue) + 4 (Wed) + 2 (Thu) = 10 TUs </a:t>
            </a:r>
          </a:p>
          <a:p>
            <a:pPr marL="285750" indent="-285750">
              <a:buFontTx/>
              <a:buChar char="-"/>
            </a:pPr>
            <a:r>
              <a:rPr lang="en-US" sz="1000" dirty="0" smtClean="0"/>
              <a:t>LTE Total (11): </a:t>
            </a:r>
          </a:p>
          <a:p>
            <a:pPr marL="742950" lvl="1" indent="-285750">
              <a:buFontTx/>
              <a:buChar char="-"/>
            </a:pPr>
            <a:r>
              <a:rPr lang="en-US" sz="1000" dirty="0" smtClean="0"/>
              <a:t>LTE RF: 3 (Mon) + 1(Tue) + 1(Wed) + 1(Thu) = 6 TUs</a:t>
            </a:r>
          </a:p>
          <a:p>
            <a:pPr marL="742950" lvl="1" indent="-285750">
              <a:buFontTx/>
              <a:buChar char="-"/>
            </a:pPr>
            <a:r>
              <a:rPr lang="en-US" sz="1000" dirty="0" smtClean="0"/>
              <a:t>LTE RD: 3 (Mon) + 2 (Thu) = 5 TUs  </a:t>
            </a:r>
          </a:p>
          <a:p>
            <a:pPr lvl="1"/>
            <a:endParaRPr lang="en-US" sz="1000" dirty="0" smtClean="0"/>
          </a:p>
          <a:p>
            <a:pPr marL="285750" indent="-285750">
              <a:buFontTx/>
              <a:buChar char="-"/>
            </a:pPr>
            <a:endParaRPr lang="en-US" sz="1000" dirty="0" smtClean="0"/>
          </a:p>
          <a:p>
            <a:pPr marL="285750" indent="-285750">
              <a:buFontTx/>
              <a:buChar char="-"/>
            </a:pPr>
            <a:endParaRPr lang="en-US" sz="10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TU budget in Rel-16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25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Rel-16 package RAN4 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TUs of each WG for Rel-16 package have been  extensively discussed in June plenary except </a:t>
            </a:r>
            <a:r>
              <a:rPr lang="en-US" sz="2400" dirty="0" smtClean="0"/>
              <a:t>RAN4</a:t>
            </a:r>
          </a:p>
          <a:p>
            <a:r>
              <a:rPr lang="en-US" sz="2400" dirty="0" smtClean="0"/>
              <a:t>Based on rapporteur input, RAN4 </a:t>
            </a:r>
            <a:r>
              <a:rPr lang="en-US" sz="2400" dirty="0"/>
              <a:t>TUs for the potential WIs which are not approved yet but included in the Rel-16 </a:t>
            </a:r>
            <a:r>
              <a:rPr lang="en-US" sz="2400" dirty="0" smtClean="0"/>
              <a:t>package</a:t>
            </a:r>
            <a:r>
              <a:rPr lang="en-US" sz="2400" dirty="0"/>
              <a:t> </a:t>
            </a:r>
            <a:r>
              <a:rPr lang="en-US" sz="2400" dirty="0" smtClean="0"/>
              <a:t>are summarized in the table in the next slides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RAN4 TU plan for these WIs will be considered together with RAN4 led new proposal for Rel-16 in RAN #82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5347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5047" y="-57150"/>
            <a:ext cx="6834188" cy="1143000"/>
          </a:xfrm>
        </p:spPr>
        <p:txBody>
          <a:bodyPr/>
          <a:lstStyle/>
          <a:p>
            <a:r>
              <a:rPr lang="en-US" dirty="0" smtClean="0"/>
              <a:t>Rel-16 package RAN4 TU plan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4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967997"/>
              </p:ext>
            </p:extLst>
          </p:nvPr>
        </p:nvGraphicFramePr>
        <p:xfrm>
          <a:off x="205099" y="1215126"/>
          <a:ext cx="8827812" cy="49847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4844"/>
                <a:gridCol w="410921"/>
                <a:gridCol w="413798"/>
                <a:gridCol w="413798"/>
                <a:gridCol w="413798"/>
                <a:gridCol w="413798"/>
                <a:gridCol w="413798"/>
                <a:gridCol w="413798"/>
                <a:gridCol w="413798"/>
                <a:gridCol w="413798"/>
                <a:gridCol w="413798"/>
                <a:gridCol w="413798"/>
                <a:gridCol w="413798"/>
                <a:gridCol w="413378"/>
                <a:gridCol w="414218"/>
                <a:gridCol w="413798"/>
                <a:gridCol w="413798"/>
                <a:gridCol w="413798"/>
                <a:gridCol w="413798"/>
                <a:gridCol w="447481"/>
              </a:tblGrid>
              <a:tr h="24825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 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 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effectLst/>
                        </a:rPr>
                        <a:t>2019 Q1</a:t>
                      </a:r>
                      <a:endParaRPr lang="en-US" sz="1100" dirty="0" smtClean="0">
                        <a:effectLst/>
                        <a:latin typeface="MS PGothic"/>
                        <a:cs typeface="宋体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2019 Q2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2019 Q3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2019 Q4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2020 Q1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2020 Q2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 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825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 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 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effectLst/>
                        </a:rPr>
                        <a:t>RAN4 #90</a:t>
                      </a:r>
                      <a:endParaRPr lang="en-US" sz="1100" dirty="0" smtClean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RAN4 #90bis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RAN4 #91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RAN4 #92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RAN4 #92bis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RAN4 #93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RAN4 #94 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RAN4 #94bis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RAN4 #95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 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65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 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 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RF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RD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RF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RD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RF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RD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RF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RD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RF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RD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RF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RD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RF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RD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RF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RD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</a:tr>
              <a:tr h="3462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NR_NOMA 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ZTE 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</a:tr>
              <a:tr h="3497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NR_unlic</a:t>
                      </a:r>
                      <a:r>
                        <a:rPr lang="en-US" sz="1100" dirty="0">
                          <a:effectLst/>
                        </a:rPr>
                        <a:t> 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QC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0.25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0.5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0.25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0.25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0.25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0.5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68580" marR="68580" marT="0" marB="0"/>
                </a:tc>
              </a:tr>
              <a:tr h="36131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NR_V2X 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LG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0.5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0.5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68580" marR="68580" marT="0" marB="0"/>
                </a:tc>
              </a:tr>
              <a:tr h="28196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NR-</a:t>
                      </a:r>
                      <a:r>
                        <a:rPr lang="en-US" sz="1100" dirty="0" err="1">
                          <a:effectLst/>
                        </a:rPr>
                        <a:t>PowerSaving</a:t>
                      </a:r>
                      <a:r>
                        <a:rPr lang="en-US" sz="1100" dirty="0">
                          <a:effectLst/>
                        </a:rPr>
                        <a:t> 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CATT 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68580" marR="68580" marT="0" marB="0"/>
                </a:tc>
              </a:tr>
              <a:tr h="27383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NR_POS 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Intel 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cs typeface="MS PGothic"/>
                        </a:rPr>
                        <a:t> </a:t>
                      </a:r>
                      <a:endParaRPr lang="en-US" sz="1400">
                        <a:effectLst/>
                        <a:latin typeface="MS PGothic"/>
                        <a:cs typeface="MS P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0.5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0.5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0.5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0.5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0.5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0.5</a:t>
                      </a:r>
                    </a:p>
                  </a:txBody>
                  <a:tcPr marL="68580" marR="68580" marT="0" marB="0"/>
                </a:tc>
              </a:tr>
              <a:tr h="285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NR_eURLLC_L1 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Huawei 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0.25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0.5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0.25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0.25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0.25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0.5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68580" marR="68580" marT="0" marB="0"/>
                </a:tc>
              </a:tr>
              <a:tr h="40099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NR_IAB 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n-lt"/>
                          <a:cs typeface="+mn-cs"/>
                        </a:rPr>
                        <a:t>QC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C:1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C:0.5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C:1 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C:1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C:1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C:1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C:1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C:1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C:1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0.5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P:0.5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P:0.5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</a:tr>
              <a:tr h="2434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NR_IIoT</a:t>
                      </a:r>
                      <a:r>
                        <a:rPr lang="en-US" sz="1100" dirty="0">
                          <a:effectLst/>
                        </a:rPr>
                        <a:t> 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Nokia </a:t>
                      </a:r>
                      <a:endParaRPr lang="en-US" sz="110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MS PGothic"/>
                        <a:cs typeface="MS P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MS PGothic"/>
                        <a:cs typeface="MS P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cs typeface="MS PGothic"/>
                        </a:rPr>
                        <a:t> </a:t>
                      </a:r>
                      <a:endParaRPr lang="en-US" sz="1400">
                        <a:effectLst/>
                        <a:latin typeface="MS PGothic"/>
                        <a:cs typeface="MS P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MS PGothic"/>
                        </a:rPr>
                        <a:t> </a:t>
                      </a:r>
                      <a:endParaRPr lang="en-US" sz="1400" dirty="0">
                        <a:effectLst/>
                        <a:latin typeface="MS PGothic"/>
                        <a:cs typeface="MS P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0.25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0.25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0.25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0.25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68580" marR="68580" marT="0" marB="0"/>
                </a:tc>
              </a:tr>
              <a:tr h="36131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LTE_TERR_BCAST   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QC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0.5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0.5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0.5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0.5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1</a:t>
                      </a:r>
                    </a:p>
                  </a:txBody>
                  <a:tcPr marL="68580" marR="68580" marT="0" marB="0"/>
                </a:tc>
              </a:tr>
              <a:tr h="36131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RACS_RAN 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MTK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</a:p>
                  </a:txBody>
                  <a:tcPr marL="2427" marR="2427" marT="2427" marB="2427"/>
                </a:tc>
              </a:tr>
              <a:tr h="36131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MS PGothic"/>
                          <a:cs typeface="宋体"/>
                        </a:rPr>
                        <a:t>Total - NR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3.75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3.75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4.25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1.75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2.25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6131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MS PGothic"/>
                          <a:cs typeface="宋体"/>
                        </a:rPr>
                        <a:t>Total</a:t>
                      </a:r>
                      <a:r>
                        <a:rPr lang="en-US" sz="1100" baseline="0" dirty="0" smtClean="0">
                          <a:effectLst/>
                          <a:latin typeface="MS PGothic"/>
                          <a:cs typeface="宋体"/>
                        </a:rPr>
                        <a:t> - LTE</a:t>
                      </a: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MS PGothic"/>
                        <a:cs typeface="宋体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427" marR="2427" marT="2427" marB="2427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524250" y="8572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MS PGothic" pitchFamily="34" charset="-128"/>
                <a:cs typeface="宋体" pitchFamily="2" charset="-122"/>
              </a:rPr>
              <a:t> </a:t>
            </a:r>
            <a:r>
              <a:rPr kumimoji="0" lang="en-US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MS PGothic" pitchFamily="34" charset="-128"/>
                <a:ea typeface="MS PGothic" pitchFamily="34" charset="-128"/>
                <a:cs typeface="宋体" pitchFamily="2" charset="-122"/>
              </a:rPr>
              <a:t> </a:t>
            </a:r>
            <a:endParaRPr kumimoji="0" lang="en-US" altLang="zh-CN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MS PGothic" pitchFamily="34" charset="-128"/>
              <a:ea typeface="MS PGothic" pitchFamily="34" charset="-128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MS PGothic" pitchFamily="34" charset="-128"/>
                <a:ea typeface="MS PGothic" pitchFamily="34" charset="-128"/>
                <a:cs typeface="宋体" pitchFamily="2" charset="-122"/>
              </a:rPr>
              <a:t/>
            </a:r>
            <a:b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MS PGothic" pitchFamily="34" charset="-128"/>
                <a:ea typeface="MS PGothic" pitchFamily="34" charset="-128"/>
                <a:cs typeface="宋体" pitchFamily="2" charset="-122"/>
              </a:rPr>
            </a:b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MS PGothic" pitchFamily="34" charset="-128"/>
                <a:ea typeface="MS PGothic" pitchFamily="34" charset="-128"/>
                <a:cs typeface="宋体" pitchFamily="2" charset="-122"/>
              </a:rPr>
              <a:t/>
            </a:r>
            <a:b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MS PGothic" pitchFamily="34" charset="-128"/>
                <a:ea typeface="MS PGothic" pitchFamily="34" charset="-128"/>
                <a:cs typeface="宋体" pitchFamily="2" charset="-122"/>
              </a:rPr>
            </a:b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16851" y="6076059"/>
            <a:ext cx="2059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C: core part</a:t>
            </a:r>
          </a:p>
          <a:p>
            <a:r>
              <a:rPr lang="en-US" sz="1200" dirty="0" smtClean="0"/>
              <a:t>P: performance part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47354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TU budget for NR 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991989"/>
              </p:ext>
            </p:extLst>
          </p:nvPr>
        </p:nvGraphicFramePr>
        <p:xfrm>
          <a:off x="118538" y="1286225"/>
          <a:ext cx="8957736" cy="399733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973433"/>
                <a:gridCol w="362923"/>
                <a:gridCol w="362923"/>
                <a:gridCol w="362923"/>
                <a:gridCol w="362923"/>
                <a:gridCol w="390142"/>
                <a:gridCol w="335701"/>
                <a:gridCol w="362923"/>
                <a:gridCol w="362923"/>
                <a:gridCol w="362923"/>
                <a:gridCol w="362923"/>
                <a:gridCol w="362923"/>
                <a:gridCol w="362923"/>
                <a:gridCol w="362923"/>
                <a:gridCol w="362923"/>
                <a:gridCol w="362923"/>
                <a:gridCol w="362923"/>
                <a:gridCol w="362923"/>
                <a:gridCol w="362923"/>
                <a:gridCol w="362923"/>
                <a:gridCol w="362923"/>
                <a:gridCol w="362923"/>
                <a:gridCol w="362923"/>
              </a:tblGrid>
              <a:tr h="381714"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2018 Q4</a:t>
                      </a:r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2019 Q1</a:t>
                      </a:r>
                    </a:p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2019 Q2</a:t>
                      </a:r>
                    </a:p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2019 Q3</a:t>
                      </a:r>
                    </a:p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2019 Q4</a:t>
                      </a:r>
                    </a:p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2020 Q1</a:t>
                      </a:r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2020 Q2</a:t>
                      </a:r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</a:tr>
              <a:tr h="566034">
                <a:tc>
                  <a:txBody>
                    <a:bodyPr/>
                    <a:lstStyle/>
                    <a:p>
                      <a:pPr algn="ctr"/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495281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457676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Rel-15 NR Maintenance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12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12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493590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Rel-15</a:t>
                      </a:r>
                      <a:r>
                        <a:rPr lang="en-US" sz="9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NR </a:t>
                      </a:r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Performance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529504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Approved items (based</a:t>
                      </a:r>
                      <a:r>
                        <a:rPr lang="en-US" sz="9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on R4-181486)*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529504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Rel-16 package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427" marR="2427" marT="2427" marB="2427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427" marR="2427" marT="2427" marB="2427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2.5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427" marR="2427" marT="2427" marB="2427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3.5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427" marR="2427" marT="2427" marB="2427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3.5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427" marR="2427" marT="2427" marB="2427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427" marR="2427" marT="2427" marB="2427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3.75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427" marR="2427" marT="2427" marB="2427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8.5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427" marR="2427" marT="2427" marB="2427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3.75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8.5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4.25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7.5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1.75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7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2.25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9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8.5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529504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Available TU 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15.75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15.25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15.25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16.25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16.25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-0.75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14.75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22.25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21.75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3933" y="5486400"/>
            <a:ext cx="8619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=&gt; No new proposals including both spectrum and non-spectrum shall be approved in RAN #81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54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TU budget for LTE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351796"/>
              </p:ext>
            </p:extLst>
          </p:nvPr>
        </p:nvGraphicFramePr>
        <p:xfrm>
          <a:off x="-5" y="1247272"/>
          <a:ext cx="9144005" cy="4035927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987421"/>
                <a:gridCol w="406621"/>
                <a:gridCol w="338606"/>
                <a:gridCol w="370568"/>
                <a:gridCol w="394377"/>
                <a:gridCol w="374552"/>
                <a:gridCol w="342772"/>
                <a:gridCol w="370568"/>
                <a:gridCol w="370568"/>
                <a:gridCol w="370568"/>
                <a:gridCol w="370568"/>
                <a:gridCol w="370568"/>
                <a:gridCol w="370568"/>
                <a:gridCol w="370568"/>
                <a:gridCol w="363312"/>
                <a:gridCol w="377824"/>
                <a:gridCol w="370568"/>
                <a:gridCol w="370568"/>
                <a:gridCol w="370568"/>
                <a:gridCol w="370568"/>
                <a:gridCol w="370568"/>
                <a:gridCol w="370568"/>
                <a:gridCol w="370568"/>
              </a:tblGrid>
              <a:tr h="681544"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2018 Q4 </a:t>
                      </a:r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2018 Q4</a:t>
                      </a:r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2019 Q1</a:t>
                      </a:r>
                    </a:p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2019 Q2</a:t>
                      </a:r>
                    </a:p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2019 Q2</a:t>
                      </a:r>
                    </a:p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2019 Q3</a:t>
                      </a:r>
                    </a:p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2019 Q4</a:t>
                      </a:r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2019 Q4</a:t>
                      </a:r>
                    </a:p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2020 Q1</a:t>
                      </a:r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2020</a:t>
                      </a:r>
                      <a:r>
                        <a:rPr lang="en-US" sz="1000" baseline="0" dirty="0" smtClean="0"/>
                        <a:t> Q2</a:t>
                      </a:r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</a:tr>
              <a:tr h="564205">
                <a:tc>
                  <a:txBody>
                    <a:bodyPr/>
                    <a:lstStyle/>
                    <a:p>
                      <a:pPr algn="ctr"/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93680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56196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Maintenance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784718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Approved items (based</a:t>
                      </a:r>
                      <a:r>
                        <a:rPr lang="en-US" sz="9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on R4-181486)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8.6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2.75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9.1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/>
                </a:tc>
              </a:tr>
              <a:tr h="527792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Rel-16 package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27792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Available</a:t>
                      </a:r>
                      <a:r>
                        <a:rPr lang="en-US" sz="9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TUs</a:t>
                      </a:r>
                      <a:endParaRPr lang="en-US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-4.6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2.25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-5.1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2.4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3.75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3.5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3.5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3.5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3932" y="5528734"/>
            <a:ext cx="8619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=&gt; No new proposals including both spectrum and non-spectrum shall be approved in RAN #81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03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259482</TotalTime>
  <Words>1052</Words>
  <Application>Microsoft Office PowerPoint</Application>
  <PresentationFormat>On-screen Show (4:3)</PresentationFormat>
  <Paragraphs>662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3gpp</vt:lpstr>
      <vt:lpstr>  </vt:lpstr>
      <vt:lpstr>TU budget in Rel-16</vt:lpstr>
      <vt:lpstr>Rel-16 package RAN4 TU</vt:lpstr>
      <vt:lpstr>Rel-16 package RAN4 TU plan</vt:lpstr>
      <vt:lpstr>TU budget for NR </vt:lpstr>
      <vt:lpstr>TU budget for LTE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RP-160010</dc:title>
  <dc:subject>RAN4 report to RAN#71</dc:subject>
  <dc:creator>Xutao Zhou (Samsung)</dc:creator>
  <dc:description>©3GPP 2009. All rights reserved</dc:description>
  <cp:lastModifiedBy>xutao zhou</cp:lastModifiedBy>
  <cp:revision>4589</cp:revision>
  <cp:lastPrinted>2016-09-15T08:31:35Z</cp:lastPrinted>
  <dcterms:created xsi:type="dcterms:W3CDTF">2009-11-27T05:15:11Z</dcterms:created>
  <dcterms:modified xsi:type="dcterms:W3CDTF">2018-09-12T23:40:39Z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1536509422</vt:lpwstr>
  </property>
</Properties>
</file>