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2" r:id="rId2"/>
    <p:sldId id="268" r:id="rId3"/>
    <p:sldId id="269" r:id="rId4"/>
    <p:sldId id="270" r:id="rId5"/>
    <p:sldId id="272" r:id="rId6"/>
    <p:sldId id="271" r:id="rId7"/>
    <p:sldId id="261" r:id="rId8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4" autoAdjust="0"/>
    <p:restoredTop sz="89610" autoAdjust="0"/>
  </p:normalViewPr>
  <p:slideViewPr>
    <p:cSldViewPr snapToGrid="0" snapToObjects="1">
      <p:cViewPr>
        <p:scale>
          <a:sx n="91" d="100"/>
          <a:sy n="91" d="100"/>
        </p:scale>
        <p:origin x="-774" y="270"/>
      </p:cViewPr>
      <p:guideLst>
        <p:guide orient="horz" pos="162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14BA2-6D5A-43B6-8B12-ECDEEB343A6E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AB00A-45FD-466D-A8E0-01EFBC1768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AB00A-45FD-466D-A8E0-01EFBC17686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4"/>
          <p:cNvPicPr>
            <a:picLocks noChangeAspect="1"/>
          </p:cNvPicPr>
          <p:nvPr userDrawn="1"/>
        </p:nvPicPr>
        <p:blipFill rotWithShape="1">
          <a:blip r:embed="rId2" cstate="print"/>
          <a:srcRect b="15770"/>
          <a:stretch>
            <a:fillRect/>
          </a:stretch>
        </p:blipFill>
        <p:spPr>
          <a:xfrm>
            <a:off x="0" y="0"/>
            <a:ext cx="9162010" cy="5143500"/>
          </a:xfrm>
          <a:prstGeom prst="rect">
            <a:avLst/>
          </a:prstGeom>
          <a:ln>
            <a:noFill/>
          </a:ln>
        </p:spPr>
      </p:pic>
      <p:sp>
        <p:nvSpPr>
          <p:cNvPr id="18" name="矩形 17"/>
          <p:cNvSpPr/>
          <p:nvPr userDrawn="1"/>
        </p:nvSpPr>
        <p:spPr>
          <a:xfrm>
            <a:off x="2" y="1"/>
            <a:ext cx="9140035" cy="5143500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16904"/>
            <a:ext cx="1360488" cy="1294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38" tIns="46723" rIns="93438" bIns="46723" anchor="b" anchorCtr="1">
            <a:spAutoFit/>
          </a:bodyPr>
          <a:lstStyle/>
          <a:p>
            <a:pPr defTabSz="934720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4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250" cy="253999"/>
              <a:chOff x="9286278" y="1725515"/>
              <a:chExt cx="935250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8835" cy="253999"/>
              <a:chOff x="9286278" y="2098576"/>
              <a:chExt cx="1198835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6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8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9" y="411134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/>
          <p:nvPr/>
        </p:nvSpPr>
        <p:spPr bwMode="auto">
          <a:xfrm>
            <a:off x="234270" y="944880"/>
            <a:ext cx="7461930" cy="838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r>
              <a:rPr lang="en-GB" altLang="zh-CN" sz="2200" b="1" dirty="0" smtClean="0">
                <a:solidFill>
                  <a:schemeClr val="bg1"/>
                </a:solidFill>
              </a:rPr>
              <a:t>3GPP TSG RAN meeting #81						</a:t>
            </a:r>
            <a:r>
              <a:rPr lang="en-GB" altLang="zh-CN" sz="2200" b="1" dirty="0" smtClean="0">
                <a:solidFill>
                  <a:schemeClr val="bg1"/>
                </a:solidFill>
              </a:rPr>
              <a:t>RP-181984</a:t>
            </a:r>
            <a:endParaRPr lang="zh-CN" altLang="zh-CN" sz="2200" dirty="0" smtClean="0">
              <a:solidFill>
                <a:schemeClr val="bg1"/>
              </a:solidFill>
            </a:endParaRPr>
          </a:p>
          <a:p>
            <a:r>
              <a:rPr lang="en-GB" altLang="zh-CN" sz="2200" b="1" dirty="0" smtClean="0">
                <a:solidFill>
                  <a:schemeClr val="bg1"/>
                </a:solidFill>
              </a:rPr>
              <a:t>Gold Coast, Australia, September 10 – 13, 2018</a:t>
            </a:r>
            <a:endParaRPr lang="zh-CN" altLang="zh-CN" sz="22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270" y="2072640"/>
            <a:ext cx="8517844" cy="155245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hangingPunct="0"/>
            <a:r>
              <a:rPr lang="en-US" altLang="zh-CN" sz="2400" dirty="0" smtClean="0">
                <a:solidFill>
                  <a:schemeClr val="bg1"/>
                </a:solidFill>
              </a:rPr>
              <a:t>Agenda Item:		9.3.16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Source:			ZTE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Title:		             Considerations on  NR SI for beyond 52.6 GHz 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Document for        Discussion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endParaRPr kumimoji="1"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79037"/>
            <a:ext cx="8513762" cy="723727"/>
          </a:xfrm>
        </p:spPr>
        <p:txBody>
          <a:bodyPr/>
          <a:lstStyle/>
          <a:p>
            <a:r>
              <a:rPr lang="en-US" altLang="en-US" dirty="0" smtClean="0"/>
              <a:t>Introduction</a:t>
            </a:r>
            <a:endParaRPr lang="zh-CN" altLang="en-US" dirty="0"/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1146412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103" name="Content Placeholder 1"/>
          <p:cNvSpPr>
            <a:spLocks noGrp="1"/>
          </p:cNvSpPr>
          <p:nvPr>
            <p:ph idx="12"/>
          </p:nvPr>
        </p:nvSpPr>
        <p:spPr>
          <a:xfrm>
            <a:off x="336550" y="821802"/>
            <a:ext cx="8513349" cy="3981691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 In RAN#80, A new SI, </a:t>
            </a:r>
            <a:r>
              <a:rPr lang="en-GB" altLang="zh-CN" dirty="0" smtClean="0"/>
              <a:t>Study </a:t>
            </a:r>
            <a:r>
              <a:rPr lang="en-GB" altLang="zh-CN" dirty="0"/>
              <a:t>on NR beyond 52.6 GHz (800090, FS_NR_beyond_52GHz</a:t>
            </a:r>
            <a:r>
              <a:rPr lang="en-GB" altLang="zh-CN" dirty="0" smtClean="0"/>
              <a:t>) has been approved in RP-181435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dirty="0" smtClean="0"/>
              <a:t> Based on its SID, objectives including:</a:t>
            </a:r>
          </a:p>
          <a:p>
            <a:pPr marL="800100" lvl="1" indent="-3429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zh-CN" dirty="0" smtClean="0"/>
              <a:t>Available Spectrum</a:t>
            </a:r>
          </a:p>
          <a:p>
            <a:pPr marL="800100" lvl="1" indent="-3429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zh-CN" dirty="0"/>
              <a:t>regulatory </a:t>
            </a:r>
            <a:r>
              <a:rPr lang="en-US" altLang="zh-CN" dirty="0" smtClean="0"/>
              <a:t>requirements</a:t>
            </a:r>
            <a:endParaRPr lang="en-US" altLang="en-GB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dirty="0" smtClean="0"/>
              <a:t> In the contribution, </a:t>
            </a:r>
            <a:r>
              <a:rPr lang="en-US" altLang="zh-CN" dirty="0" smtClean="0"/>
              <a:t>ITU-R spectrum allocation and </a:t>
            </a:r>
            <a:r>
              <a:rPr lang="en-GB" altLang="zh-CN" dirty="0" smtClean="0"/>
              <a:t>some survey of </a:t>
            </a:r>
            <a:r>
              <a:rPr lang="zh-CN" altLang="zh-CN" dirty="0" smtClean="0"/>
              <a:t> </a:t>
            </a:r>
            <a:r>
              <a:rPr lang="en-US" altLang="zh-CN" dirty="0" smtClean="0"/>
              <a:t>regulatory requirements in China are shared, and two proposals are given for skeleton.</a:t>
            </a:r>
          </a:p>
          <a:p>
            <a:pPr fontAlgn="auto">
              <a:spcAft>
                <a:spcPts val="0"/>
              </a:spcAft>
              <a:buFont typeface="Arial" panose="020B0604020202020204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536027"/>
            <a:ext cx="8513763" cy="1701387"/>
          </a:xfrm>
        </p:spPr>
        <p:txBody>
          <a:bodyPr/>
          <a:lstStyle/>
          <a:p>
            <a:r>
              <a:rPr lang="en-US" altLang="zh-CN" dirty="0"/>
              <a:t>WRC-19 1.13 </a:t>
            </a:r>
            <a:r>
              <a:rPr lang="en-US" altLang="zh-CN" dirty="0" smtClean="0"/>
              <a:t>Items</a:t>
            </a:r>
            <a:r>
              <a:rPr lang="en-US" altLang="zh-CN" baseline="30000" dirty="0"/>
              <a:t>[1]</a:t>
            </a:r>
            <a:r>
              <a:rPr lang="en-US" altLang="zh-CN" dirty="0" smtClean="0"/>
              <a:t> (for high frequency bands of IMT-2020)</a:t>
            </a:r>
            <a:endParaRPr lang="en-US" altLang="zh-CN" baseline="30000" dirty="0" smtClean="0"/>
          </a:p>
          <a:p>
            <a:pPr lvl="1"/>
            <a:r>
              <a:rPr lang="en-US" altLang="zh-CN" sz="1300" dirty="0" smtClean="0"/>
              <a:t>ITU-R will conduct </a:t>
            </a:r>
            <a:r>
              <a:rPr lang="en-US" altLang="zh-CN" sz="1300" dirty="0"/>
              <a:t>and complete in time for WRC-19 the appropriate studies to determine the spectrum needs for the terrestrial component of IMT in the frequency range between 24.25 GHz and 86 GHz, taking into account </a:t>
            </a:r>
          </a:p>
          <a:p>
            <a:pPr lvl="1"/>
            <a:r>
              <a:rPr lang="en-US" altLang="zh-CN" sz="1300" dirty="0" smtClean="0">
                <a:solidFill>
                  <a:schemeClr val="tx1"/>
                </a:solidFill>
              </a:rPr>
              <a:t>In 2016, ITU-R SG5 built Task Group 5/1 (TG5/1) to be responsible for the development of spectrum conditions of candidate bands.</a:t>
            </a:r>
            <a:endParaRPr lang="en-US" altLang="zh-CN" sz="1300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123538"/>
            <a:ext cx="8513762" cy="575188"/>
          </a:xfrm>
        </p:spPr>
        <p:txBody>
          <a:bodyPr/>
          <a:lstStyle/>
          <a:p>
            <a:r>
              <a:rPr lang="en-US" altLang="zh-CN" dirty="0" smtClean="0"/>
              <a:t>ITU-R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962364" y="2237415"/>
          <a:ext cx="5260504" cy="2227990"/>
        </p:xfrm>
        <a:graphic>
          <a:graphicData uri="http://schemas.openxmlformats.org/drawingml/2006/table">
            <a:tbl>
              <a:tblPr/>
              <a:tblGrid>
                <a:gridCol w="2592070"/>
                <a:gridCol w="2668434"/>
              </a:tblGrid>
              <a:tr h="521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Candidate frequency bands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candidate frequency bands of</a:t>
                      </a: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 requirement additional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 conditions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24.25-27.5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31.8-33.4 GHz,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37-40.5 GHz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40.5-42.5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42.5-43.5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47-47.2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45.5-47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47.2-50.2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50.4-52.6 GHz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66-76 GHz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81-86 GHz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1"/>
          <p:cNvSpPr txBox="1"/>
          <p:nvPr/>
        </p:nvSpPr>
        <p:spPr bwMode="auto">
          <a:xfrm>
            <a:off x="336136" y="4465405"/>
            <a:ext cx="8513763" cy="678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kumimoji="1" lang="en-US" altLang="zh-CN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[1] RESOLUTION 238 (WRC-15),Studies on frequency-related matters for International Mobile Telecommunications identification including possible additional allocations to the mobile services on a primary basis in portion(s) of the frequency range between 24.25 and 86 GHz for the future development of International Mobile Telecommunications for 2020 and beyond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96593"/>
            <a:ext cx="8513763" cy="3884165"/>
          </a:xfrm>
        </p:spPr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US" altLang="zh-CN" b="1" dirty="0"/>
              <a:t>low transmission power and short distant unlicensed </a:t>
            </a:r>
            <a:r>
              <a:rPr lang="en-US" altLang="zh-CN" b="1" dirty="0" smtClean="0"/>
              <a:t>applications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altLang="zh-CN" dirty="0" smtClean="0"/>
              <a:t>Frequency range: 59-64 </a:t>
            </a:r>
            <a:r>
              <a:rPr lang="en-GB" altLang="zh-CN" dirty="0"/>
              <a:t>GHz </a:t>
            </a:r>
            <a:endParaRPr lang="en-US" altLang="zh-CN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Specific requirements </a:t>
            </a:r>
            <a:r>
              <a:rPr lang="en-US" altLang="zh-CN" dirty="0"/>
              <a:t>can be referenced from 38.805</a:t>
            </a:r>
          </a:p>
          <a:p>
            <a:pPr marL="342900" indent="-342900">
              <a:buFont typeface="+mj-lt"/>
              <a:buAutoNum type="alphaUcPeriod"/>
            </a:pPr>
            <a:r>
              <a:rPr lang="en-US" altLang="zh-CN" b="1" dirty="0" smtClean="0"/>
              <a:t>Vehicle </a:t>
            </a:r>
            <a:r>
              <a:rPr lang="en-US" altLang="zh-CN" b="1" dirty="0"/>
              <a:t>Radar </a:t>
            </a:r>
            <a:r>
              <a:rPr lang="en-US" altLang="zh-CN" b="1" dirty="0" smtClean="0"/>
              <a:t>ranging application since 2005 </a:t>
            </a:r>
            <a:r>
              <a:rPr lang="en-US" altLang="zh-CN" b="1" baseline="30000" dirty="0" smtClean="0"/>
              <a:t>[1]</a:t>
            </a:r>
            <a:endParaRPr lang="zh-CN" altLang="zh-CN" b="1" baseline="300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Frequency range: 76-77GHz</a:t>
            </a:r>
            <a:endParaRPr lang="zh-CN" altLang="zh-CN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Peak EIRP: 55dBm</a:t>
            </a:r>
          </a:p>
          <a:p>
            <a:pPr marL="342900" indent="-342900">
              <a:buFont typeface="+mj-lt"/>
              <a:buAutoNum type="alphaUcPeriod" startAt="3"/>
            </a:pPr>
            <a:r>
              <a:rPr lang="en-US" altLang="zh-CN" b="1" dirty="0" smtClean="0"/>
              <a:t>Amateur Radio </a:t>
            </a:r>
            <a:r>
              <a:rPr lang="en-US" altLang="zh-CN" b="1" baseline="30000" dirty="0" smtClean="0"/>
              <a:t>[2]</a:t>
            </a:r>
            <a:endParaRPr lang="en-US" altLang="zh-CN" b="1" baseline="300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Frequency range:</a:t>
            </a:r>
            <a:r>
              <a:rPr lang="zh-CN" altLang="zh-CN" dirty="0" smtClean="0"/>
              <a:t> </a:t>
            </a:r>
            <a:r>
              <a:rPr lang="en-US" altLang="zh-CN" dirty="0" smtClean="0"/>
              <a:t>75.5-76GHz</a:t>
            </a:r>
            <a:r>
              <a:rPr lang="en-US" altLang="zh-CN" dirty="0"/>
              <a:t>, 76-81GHz</a:t>
            </a:r>
            <a:r>
              <a:rPr lang="en-US" altLang="zh-CN" dirty="0" smtClean="0"/>
              <a:t>:</a:t>
            </a:r>
          </a:p>
          <a:p>
            <a:endParaRPr lang="en-US" altLang="zh-CN" dirty="0"/>
          </a:p>
          <a:p>
            <a:r>
              <a:rPr lang="en-US" altLang="zh-CN" sz="1200" i="1" dirty="0" smtClean="0"/>
              <a:t>[1]</a:t>
            </a:r>
            <a:r>
              <a:rPr lang="zh-CN" altLang="zh-CN" sz="1200" i="1" dirty="0" smtClean="0"/>
              <a:t>《</a:t>
            </a:r>
            <a:r>
              <a:rPr lang="zh-CN" altLang="zh-CN" sz="1200" i="1" dirty="0"/>
              <a:t>关于发布〈微功率</a:t>
            </a:r>
            <a:r>
              <a:rPr lang="en-US" altLang="zh-CN" sz="1200" i="1" dirty="0"/>
              <a:t>(</a:t>
            </a:r>
            <a:r>
              <a:rPr lang="zh-CN" altLang="zh-CN" sz="1200" i="1" dirty="0"/>
              <a:t>短距离</a:t>
            </a:r>
            <a:r>
              <a:rPr lang="en-US" altLang="zh-CN" sz="1200" i="1" dirty="0"/>
              <a:t>)</a:t>
            </a:r>
            <a:r>
              <a:rPr lang="zh-CN" altLang="zh-CN" sz="1200" i="1" dirty="0"/>
              <a:t>无线电设备的技术要求〉的通知》</a:t>
            </a:r>
            <a:r>
              <a:rPr lang="en-US" altLang="zh-CN" sz="1200" i="1" dirty="0"/>
              <a:t>(</a:t>
            </a:r>
            <a:r>
              <a:rPr lang="zh-CN" altLang="zh-CN" sz="1200" i="1" dirty="0"/>
              <a:t>信部无〔</a:t>
            </a:r>
            <a:r>
              <a:rPr lang="en-US" altLang="zh-CN" sz="1200" i="1" dirty="0"/>
              <a:t>2005</a:t>
            </a:r>
            <a:r>
              <a:rPr lang="zh-CN" altLang="zh-CN" sz="1200" i="1" dirty="0"/>
              <a:t>〕</a:t>
            </a:r>
            <a:r>
              <a:rPr lang="en-US" altLang="zh-CN" sz="1200" i="1" dirty="0"/>
              <a:t>423</a:t>
            </a:r>
            <a:r>
              <a:rPr lang="zh-CN" altLang="zh-CN" sz="1200" i="1" dirty="0"/>
              <a:t>号</a:t>
            </a:r>
            <a:r>
              <a:rPr lang="en-US" altLang="zh-CN" sz="1200" i="1" dirty="0" smtClean="0"/>
              <a:t>)</a:t>
            </a:r>
          </a:p>
          <a:p>
            <a:r>
              <a:rPr lang="en-US" altLang="zh-CN" sz="1200" i="1" dirty="0" smtClean="0"/>
              <a:t>423#  notification on  technical requirements of low transmission power (short distant) in 2005</a:t>
            </a:r>
          </a:p>
          <a:p>
            <a:r>
              <a:rPr lang="en-US" altLang="zh-CN" sz="1200" i="1" dirty="0" smtClean="0"/>
              <a:t>[2]  (</a:t>
            </a:r>
            <a:r>
              <a:rPr lang="en-US" altLang="zh-CN" sz="1200" i="1" dirty="0"/>
              <a:t>82)</a:t>
            </a:r>
            <a:r>
              <a:rPr lang="zh-CN" altLang="zh-CN" sz="1200" i="1" dirty="0"/>
              <a:t>无发文</a:t>
            </a:r>
            <a:r>
              <a:rPr lang="en-US" altLang="zh-CN" sz="1200" i="1" dirty="0"/>
              <a:t>53</a:t>
            </a:r>
            <a:r>
              <a:rPr lang="zh-CN" altLang="zh-CN" sz="1200" i="1" dirty="0"/>
              <a:t>号：关于颁发《业余无线电管理暂行规定》的</a:t>
            </a:r>
            <a:r>
              <a:rPr lang="zh-CN" altLang="zh-CN" sz="1200" i="1" dirty="0" smtClean="0"/>
              <a:t>通知</a:t>
            </a:r>
            <a:endParaRPr lang="en-US" altLang="zh-CN" sz="1200" i="1" dirty="0" smtClean="0"/>
          </a:p>
          <a:p>
            <a:r>
              <a:rPr lang="en-US" altLang="zh-CN" sz="1200" i="1" dirty="0" smtClean="0"/>
              <a:t> 53#  issue on temporary provisions of amateur radio management</a:t>
            </a:r>
            <a:endParaRPr lang="zh-CN" altLang="zh-CN" sz="1200" i="1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Survey of </a:t>
            </a:r>
            <a:r>
              <a:rPr lang="zh-CN" altLang="zh-CN" dirty="0" smtClean="0"/>
              <a:t> </a:t>
            </a:r>
            <a:r>
              <a:rPr lang="en-US" altLang="zh-CN" dirty="0" smtClean="0"/>
              <a:t>regulatory requirements in China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777240"/>
            <a:ext cx="8513763" cy="863029"/>
          </a:xfrm>
        </p:spPr>
        <p:txBody>
          <a:bodyPr/>
          <a:lstStyle/>
          <a:p>
            <a:r>
              <a:rPr lang="en-US" altLang="zh-CN" b="1" dirty="0"/>
              <a:t>Frequency </a:t>
            </a:r>
            <a:r>
              <a:rPr lang="en-US" altLang="zh-CN" b="1" dirty="0" smtClean="0"/>
              <a:t>Allocations in Radio Regulations from 52.6GHz to 100GHz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02052"/>
            <a:ext cx="8513762" cy="575188"/>
          </a:xfrm>
        </p:spPr>
        <p:txBody>
          <a:bodyPr/>
          <a:lstStyle/>
          <a:p>
            <a:r>
              <a:rPr lang="en-US" altLang="zh-CN" dirty="0" smtClean="0"/>
              <a:t>China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7766" y="1353521"/>
          <a:ext cx="6444674" cy="332535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08337"/>
                <a:gridCol w="5436337"/>
              </a:tblGrid>
              <a:tr h="4225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Service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/>
                        <a:t>The Frequency Band</a:t>
                      </a:r>
                      <a:r>
                        <a:rPr lang="en-US" altLang="zh-CN" sz="1400" baseline="0" dirty="0" smtClean="0"/>
                        <a:t> (GHz)</a:t>
                      </a:r>
                      <a:endParaRPr lang="zh-CN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MOBILE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59.3-64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65-66,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66-71, 71-74, 74-76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81-84, 84-86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92-94, 94.1-95, 95-100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FIXED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59.3-64, 64-65, 65-66, 71-74, 74-76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81-84, 84-86, 92-94, 94.1-95, 95-100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57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Broadcast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74-76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4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RADIOLOCATION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59.3-64, 66-71, </a:t>
                      </a:r>
                      <a:r>
                        <a:rPr lang="en-US" altLang="zh-CN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76-77.5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77.5-78, 78-79, 79-81,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92-94, 94-94.1, 94.1-95, 95-100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47">
                <a:tc gridSpan="2"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Other services including  SPACE RESEARCH, RADIONAVIGATION, SATELLITE related services, Amateur, RADIO ASTRONOMY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9769" y="2202130"/>
            <a:ext cx="1793174" cy="99233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400" b="1" dirty="0" smtClean="0">
                <a:solidFill>
                  <a:srgbClr val="FF0000"/>
                </a:solidFill>
              </a:rPr>
              <a:t>China current allotment</a:t>
            </a:r>
          </a:p>
          <a:p>
            <a:r>
              <a:rPr kumimoji="1" lang="en-US" altLang="zh-CN" sz="1400" b="1" dirty="0" smtClean="0"/>
              <a:t>ITU-R WRC-19 1.13</a:t>
            </a:r>
            <a:endParaRPr kumimoji="1" lang="zh-CN" altLang="en-US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71738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36136" y="1208690"/>
            <a:ext cx="8513763" cy="28798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pPr lvl="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en-US" altLang="zh-CN" sz="1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Proposal 1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, I</a:t>
            </a:r>
            <a:r>
              <a:rPr kumimoji="1" lang="en-US" altLang="zh-CN" i="1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n the related spectrum’s chapter,  ITU-R TG5/1 defined some methods to satisfy WRC-19 Agenda Item 1.13 in each of the frequency bands referred to in Resolution 238 (WRC-15) and a range of conditions for protection measures for different services, as well as regulatory and procedural considerations in CPM, both 66-76 GHz and 81-86 GHz should 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be considered or referenced in the report.</a:t>
            </a:r>
          </a:p>
          <a:p>
            <a:pPr lvl="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dirty="0" smtClean="0"/>
              <a:t> </a:t>
            </a:r>
            <a:endParaRPr kumimoji="1" lang="zh-CN" altLang="zh-CN" sz="18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en-US" altLang="zh-CN" sz="1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Proposal 2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, </a:t>
            </a:r>
            <a:r>
              <a:rPr kumimoji="1" lang="en-US" altLang="zh-CN" i="1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In the related spectrum’s chapter, 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Regulatory requirements in  some</a:t>
            </a:r>
            <a:r>
              <a:rPr kumimoji="1" lang="en-US" altLang="zh-CN" sz="1800" b="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specific 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countries, such as China, EU, US and so on, can be reflected.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ZTE-Confidential-16X9</Template>
  <TotalTime>66</TotalTime>
  <Words>538</Words>
  <Application>Microsoft Office PowerPoint</Application>
  <PresentationFormat>全屏显示(16:9)</PresentationFormat>
  <Paragraphs>68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ZTE-Confidential-16X9</vt:lpstr>
      <vt:lpstr>幻灯片 1</vt:lpstr>
      <vt:lpstr>Introduction</vt:lpstr>
      <vt:lpstr>ITU-R</vt:lpstr>
      <vt:lpstr>Survey of  regulatory requirements in China</vt:lpstr>
      <vt:lpstr>China</vt:lpstr>
      <vt:lpstr>Proposal</vt:lpstr>
      <vt:lpstr>Thank you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RAN77</dc:title>
  <dc:creator>ZTE</dc:creator>
  <cp:lastModifiedBy>MX</cp:lastModifiedBy>
  <cp:revision>147</cp:revision>
  <dcterms:created xsi:type="dcterms:W3CDTF">2015-07-29T09:15:00Z</dcterms:created>
  <dcterms:modified xsi:type="dcterms:W3CDTF">2018-09-05T09:28:27Z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