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5" r:id="rId3"/>
    <p:sldId id="257" r:id="rId4"/>
    <p:sldId id="266" r:id="rId5"/>
    <p:sldId id="260" r:id="rId6"/>
    <p:sldId id="261" r:id="rId7"/>
    <p:sldId id="262" r:id="rId8"/>
    <p:sldId id="263" r:id="rId9"/>
    <p:sldId id="267" r:id="rId10"/>
    <p:sldId id="264" r:id="rId11"/>
    <p:sldId id="268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5E93C-6EBE-4625-86E1-673B667E3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E072B9-541D-47A6-B467-8C4585EDC3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C2742-5EE5-4347-983F-B4B91071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95668-31D5-4BFB-B166-984970ECB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FE99E-D859-489C-A1A5-A7D97C228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9193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C27D9-6293-4DF1-B5BB-BE6049F8F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39AE70-07DB-4144-95CE-2206B116C1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F11A6-1C84-4904-AA87-F4400120E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B2B1C-B9C0-46B4-8A6F-9C31AD6CD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44FE4-729A-48E3-B826-90C72BBC1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996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88B576-2F59-41BC-92F2-294DBB85E3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51DE6E-F50D-49A5-B16B-F8D53ACE31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B33B5-5728-4C06-881D-2510CBA01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3C389-D09F-4B88-B508-ED054E8EF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E74B4-8E50-424E-8BDC-7D85F2ECE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3967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21AFE-D8A2-4CB7-BD72-59C2FCE33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B0C3E-C281-46F8-8ECF-12E507630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FC124-0758-417D-BB96-04555B31D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0AAD9-6CD6-4054-A386-C7ED99B69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79621-9D86-4A9A-B5C2-44FB60DA2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990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137EF-6CFF-492D-9499-DD63B2FFF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488A4E-12EB-4620-BDF1-967C76A2B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69977-EBE5-44F0-8355-82F5586B9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9815B-5F22-4EE9-98EE-362BEBE34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F7F1D-9F63-49FA-95C3-6F84F4C02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014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C18BA-880F-4450-9386-F27929FC0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5411D-9EF0-432D-B16C-F2FD0E5108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B33574-4E3D-46EA-9281-CC50643FB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9C26D-B7F8-4456-ABD8-40A2D28A4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97FC0D-A100-418D-AB10-2F9E86C21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161AE-9A8B-42C2-A0E7-ED9EAA9F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727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92514-729E-4047-8880-F4F1EADC9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02A1D0-1012-4DFF-B478-81F3B3E2A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814DA5-62E4-4B46-92F0-DAE5C78D0F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745456-6279-40DD-8741-21682FD3CC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F52679-294F-422C-908C-8F0B653FC2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47D638-56BA-442F-A511-F449EA56B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388C0A-2945-44C5-B623-5D5654CDC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C85414-8DAE-4F8B-BCC2-5E1244945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0991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326CE-2C42-49AE-A01B-C26DC1E9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677132-E4E5-4C8B-BD7F-9D27EF7B9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E3F92B-EAE3-4172-AFE8-4A035AA5A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5902C-6693-46A6-9E37-CF17AE034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94853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1786E0-06FB-4423-9F94-39A20A5F4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941650-5C5A-4FE2-BE6A-0B7D185EF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29761F-0AEE-4FC2-899F-A29866F73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8375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EE5CD-ABD4-4EA0-99E8-4969190C7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908E7-1E75-4452-9AA3-2B2BE9708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979CB-5325-4118-85B4-1E45D2B716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C48FAF-A30A-4206-8169-1E41574F2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2629A-89AC-4A9A-A67B-9AFB678F7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9393FA-4B99-47D3-A091-77B191D91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5393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9FCD8-CA5B-432E-948D-1B347E587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0A1DF3-4C1E-4FF2-BA11-C3E110A9CC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E60C26-E4DB-4BCE-B6F2-19A2EE1DF9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AA1FF9-32C4-4313-AAEE-F3BECF842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A7AD1-0481-43E7-9141-8F3BAEE80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7A8E39-FCA4-4143-954C-60B5FE5D3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9917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836104-7F01-41CF-9DF0-2E5A0FECB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ACE8A-9824-48AB-83DC-AEC7F711A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A55B3-EC06-4F96-A70C-15DB8C6925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6053B-CF75-4CBB-A7DE-84C33A82A9A7}" type="datetimeFigureOut">
              <a:rPr lang="sv-SE" smtClean="0"/>
              <a:t>2018-09-03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676DD-0D9B-4F8A-957A-94AC467EAC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CD1D5-8D22-4741-8C31-E80A80AD9F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7ADC6-5837-47FE-9BBE-5076E1A0A6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368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F5666-CE20-41FB-85D4-5AC1BA01D8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Power limits for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10BEEC-F548-40AB-9E3E-A148F7D7E6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Source: Ericsson</a:t>
            </a:r>
          </a:p>
          <a:p>
            <a:r>
              <a:rPr lang="sv-SE" dirty="0"/>
              <a:t>Agenda item: 9.2.1</a:t>
            </a:r>
          </a:p>
          <a:p>
            <a:r>
              <a:rPr lang="sv-SE" dirty="0"/>
              <a:t>Document for: Discussion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AB01D5-F544-435A-9365-3121250DF4DA}"/>
              </a:ext>
            </a:extLst>
          </p:cNvPr>
          <p:cNvSpPr/>
          <p:nvPr/>
        </p:nvSpPr>
        <p:spPr>
          <a:xfrm>
            <a:off x="591878" y="445255"/>
            <a:ext cx="111783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Meeting </a:t>
            </a: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#81</a:t>
            </a:r>
            <a:r>
              <a:rPr lang="en-GB" b="1" i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					RP-181919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Gold Coast, Australia, 10 – 14 September 2018					</a:t>
            </a:r>
          </a:p>
        </p:txBody>
      </p:sp>
    </p:spTree>
    <p:extLst>
      <p:ext uri="{BB962C8B-B14F-4D97-AF65-F5344CB8AC3E}">
        <p14:creationId xmlns:p14="http://schemas.microsoft.com/office/powerpoint/2010/main" val="3285336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8FDA3-316B-46D3-B97C-0168D116D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Conformance tests (RAN5)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1D72D-C9B9-43B9-8147-C6FA4F5087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two cases (with and without scaling) allow RAN5 reuse the current test method with continuos ”UP” commands on both CG until power saturates</a:t>
            </a:r>
          </a:p>
          <a:p>
            <a:r>
              <a:rPr lang="sv-SE" dirty="0"/>
              <a:t>If scaling does not occur (not power limited) then both CGs will increase monotonously, tolerance can be verified </a:t>
            </a:r>
          </a:p>
          <a:p>
            <a:r>
              <a:rPr lang="sv-SE" dirty="0"/>
              <a:t>If scaling can occur the NR might increase intially and then decrease even if UP commands sent on the NR CG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4662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A129D-275C-4A30-BFA5-98E50F19C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FDF95-AB15-42BA-AB23-9BC9E7397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Specify the </a:t>
            </a:r>
            <a:r>
              <a:rPr lang="en-GB" dirty="0"/>
              <a:t>configured (total) UE maximum </a:t>
            </a:r>
            <a:r>
              <a:rPr lang="en-US" dirty="0"/>
              <a:t>transmission</a:t>
            </a:r>
            <a:r>
              <a:rPr lang="en-GB" dirty="0"/>
              <a:t> power         as a threshold rather than in terms of a range that allows scaling/dropping at a total power level significantly lower than the EN-DC power class</a:t>
            </a:r>
          </a:p>
          <a:p>
            <a:r>
              <a:rPr lang="sv-SE" dirty="0"/>
              <a:t>The measured </a:t>
            </a:r>
            <a:r>
              <a:rPr lang="sv-SE" u="sng" dirty="0"/>
              <a:t>total</a:t>
            </a:r>
            <a:r>
              <a:rPr lang="sv-SE" dirty="0"/>
              <a:t> power is verified in 38.101-3, the tolerances depend on the allowed power ranges of the CGs</a:t>
            </a:r>
          </a:p>
          <a:p>
            <a:pPr lvl="1"/>
            <a:r>
              <a:rPr lang="en-US" dirty="0"/>
              <a:t>Verification of scaling (reduction) or dropping would require a separate power measurement on the NR CG, but would not be aligned with RAN1 agreement</a:t>
            </a:r>
          </a:p>
          <a:p>
            <a:r>
              <a:rPr lang="en-US" dirty="0"/>
              <a:t>Proposed changes to 38.101-3 in RP-181918 (replacing the agreed R4-1811484)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34663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674C4-C5D5-4743-ABD3-B62791E3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Specification of Pcmax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51020-A6D0-44F6-8605-E7E9A22E0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/>
              <a:t>In this contribution we consider power limits for inter-band EN-DC</a:t>
            </a:r>
          </a:p>
          <a:p>
            <a:r>
              <a:rPr lang="sv-SE" dirty="0"/>
              <a:t>Specification in 38.101-3 of the </a:t>
            </a:r>
            <a:r>
              <a:rPr lang="en-GB" dirty="0"/>
              <a:t>configured maximum </a:t>
            </a:r>
            <a:r>
              <a:rPr lang="en-US" dirty="0"/>
              <a:t>transmission</a:t>
            </a:r>
            <a:r>
              <a:rPr lang="en-GB" dirty="0"/>
              <a:t> power                        (“</a:t>
            </a:r>
            <a:r>
              <a:rPr lang="en-GB" dirty="0" err="1"/>
              <a:t>Pcmax</a:t>
            </a:r>
            <a:r>
              <a:rPr lang="en-GB" dirty="0"/>
              <a:t>”) </a:t>
            </a:r>
            <a:r>
              <a:rPr lang="en-US" dirty="0"/>
              <a:t>for inter-band EN-DC operation  </a:t>
            </a:r>
            <a:endParaRPr lang="sv-SE" dirty="0"/>
          </a:p>
          <a:p>
            <a:pPr lvl="1"/>
            <a:r>
              <a:rPr lang="en-US" dirty="0"/>
              <a:t>Maximum UE power when UE transmission(s) of the MCG overlap in time with transmission(s) of the SCG</a:t>
            </a:r>
          </a:p>
          <a:p>
            <a:pPr lvl="1"/>
            <a:r>
              <a:rPr lang="en-US" dirty="0"/>
              <a:t>Defines when scaling/dropping of the NR transmission is allowed for UEs supporting dynamic power sharing (38.213), type 1</a:t>
            </a:r>
          </a:p>
          <a:p>
            <a:pPr lvl="1"/>
            <a:r>
              <a:rPr lang="en-US" dirty="0"/>
              <a:t>Defines the limit above which UEs not supporting dynamic power sharing can expect single TX transmissions (38.213), type 2</a:t>
            </a:r>
          </a:p>
          <a:p>
            <a:r>
              <a:rPr lang="sv-SE" dirty="0"/>
              <a:t>Specification in 38.101-3 of requirements on the measured maximum transmission power</a:t>
            </a:r>
          </a:p>
          <a:p>
            <a:r>
              <a:rPr lang="sv-SE" dirty="0"/>
              <a:t>Replace the agreed CR (R4-1811484)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C202241-5790-44D0-88F1-DB60759BF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369684"/>
              </p:ext>
            </p:extLst>
          </p:nvPr>
        </p:nvGraphicFramePr>
        <p:xfrm>
          <a:off x="10952909" y="2171938"/>
          <a:ext cx="955557" cy="525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r:id="rId3" imgW="380835" imgH="215806" progId="Equation.3">
                  <p:embed/>
                </p:oleObj>
              </mc:Choice>
              <mc:Fallback>
                <p:oleObj r:id="rId3" imgW="380835" imgH="215806" progId="Equation.3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CE05BCEF-243F-4E2C-985D-6A7265CBC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2909" y="2171938"/>
                        <a:ext cx="955557" cy="5255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6588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16404-D5E5-4487-BF22-2C4811B13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The          for inter-band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92485-73A2-4936-AB3D-740126F66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161609" cy="10335046"/>
          </a:xfrm>
        </p:spPr>
        <p:txBody>
          <a:bodyPr/>
          <a:lstStyle/>
          <a:p>
            <a:r>
              <a:rPr lang="sv-SE" sz="2400" dirty="0"/>
              <a:t>Determines if scaling/dropping of the NR transmission is allowed (type 1)</a:t>
            </a:r>
          </a:p>
          <a:p>
            <a:endParaRPr lang="sv-SE" sz="2400" dirty="0"/>
          </a:p>
          <a:p>
            <a:r>
              <a:rPr lang="sv-SE" sz="2400" dirty="0"/>
              <a:t>           as defined in 38.213 is the linear value of a configured maximum transmission power for EN-DC operation (level to be specified in 38.101-3)</a:t>
            </a:r>
          </a:p>
          <a:p>
            <a:r>
              <a:rPr lang="sv-SE" sz="2400" dirty="0"/>
              <a:t>Power back-off for CGs independent for inter-band EN-DC</a:t>
            </a:r>
          </a:p>
          <a:p>
            <a:r>
              <a:rPr lang="sv-SE" sz="2400" dirty="0"/>
              <a:t>Should be a fixed </a:t>
            </a:r>
            <a:r>
              <a:rPr lang="sv-SE" sz="2400" u="sng" dirty="0"/>
              <a:t>threshold</a:t>
            </a:r>
            <a:r>
              <a:rPr lang="sv-SE" sz="2400" dirty="0"/>
              <a:t> for inter-band since the LTE power cannot be increased even if the NR would be dropped (for back-off is independent)</a:t>
            </a:r>
          </a:p>
          <a:p>
            <a:endParaRPr lang="sv-SE" sz="2400" dirty="0"/>
          </a:p>
          <a:p>
            <a:r>
              <a:rPr lang="sv-SE" sz="2400" dirty="0"/>
              <a:t>Depends only on the EN-DC power class and P-Max (if present)</a:t>
            </a:r>
          </a:p>
          <a:p>
            <a:pPr lvl="1"/>
            <a:r>
              <a:rPr lang="sv-SE" sz="2000" dirty="0"/>
              <a:t>Scaling/dropping of NR transmission allowed only if the total UE power exceeds this threshold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E78DF1-1CDF-41F1-9FF3-BE144FD7B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192" y="2141316"/>
            <a:ext cx="196306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6B0DBD7-D3BB-41B3-9D6A-62A7293DB6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050542"/>
              </p:ext>
            </p:extLst>
          </p:nvPr>
        </p:nvGraphicFramePr>
        <p:xfrm>
          <a:off x="1140062" y="2722843"/>
          <a:ext cx="764540" cy="420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" r:id="rId3" imgW="380835" imgH="215806" progId="Equation.3">
                  <p:embed/>
                </p:oleObj>
              </mc:Choice>
              <mc:Fallback>
                <p:oleObj r:id="rId3" imgW="380835" imgH="215806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0062" y="2722843"/>
                        <a:ext cx="764540" cy="4204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9">
            <a:extLst>
              <a:ext uri="{FF2B5EF4-FFF2-40B4-BE49-F238E27FC236}">
                <a16:creationId xmlns:a16="http://schemas.microsoft.com/office/drawing/2014/main" id="{FD18BC46-6361-4D75-82E4-B00F83532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139266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id="{C8A3465D-F633-4B15-B366-A4F207CE9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-1"/>
            <a:ext cx="173374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21" name="Rectangle 25">
            <a:extLst>
              <a:ext uri="{FF2B5EF4-FFF2-40B4-BE49-F238E27FC236}">
                <a16:creationId xmlns:a16="http://schemas.microsoft.com/office/drawing/2014/main" id="{B04B777A-8D0C-43F7-BECD-DE70A3B75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1777871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E5A45A0-2594-4199-A7CC-CF7A5B88AC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287819"/>
              </p:ext>
            </p:extLst>
          </p:nvPr>
        </p:nvGraphicFramePr>
        <p:xfrm>
          <a:off x="3966818" y="2281227"/>
          <a:ext cx="3011019" cy="441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" r:id="rId5" imgW="1422400" imgH="215900" progId="Equation.3">
                  <p:embed/>
                </p:oleObj>
              </mc:Choice>
              <mc:Fallback>
                <p:oleObj r:id="rId5" imgW="1422400" imgH="215900" progId="Equation.3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F4463DD-8C70-4593-8092-5F85B8AFBCD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6818" y="2281227"/>
                        <a:ext cx="3011019" cy="4416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E05BCEF-243F-4E2C-985D-6A7265CBC8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793906"/>
              </p:ext>
            </p:extLst>
          </p:nvPr>
        </p:nvGraphicFramePr>
        <p:xfrm>
          <a:off x="1904602" y="693798"/>
          <a:ext cx="1088970" cy="598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9" r:id="rId7" imgW="380835" imgH="215806" progId="Equation.3">
                  <p:embed/>
                </p:oleObj>
              </mc:Choice>
              <mc:Fallback>
                <p:oleObj r:id="rId7" imgW="380835" imgH="215806" progId="Equation.3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6B0DBD7-D3BB-41B3-9D6A-62A7293DB6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4602" y="693798"/>
                        <a:ext cx="1088970" cy="5989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133031F-C199-4E41-87F5-8FCD7B0B8D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24590" y="4759578"/>
            <a:ext cx="6600795" cy="48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275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C262E-B6CE-4C6F-B8AA-F56F28ECC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4000" dirty="0"/>
              <a:t>Problem with the agreed CR for inter-band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4AFF3-16A6-4004-AFBB-14DE361A4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sv-SE" sz="2400" dirty="0"/>
              <a:t>The            can be configured in a </a:t>
            </a:r>
            <a:r>
              <a:rPr lang="sv-SE" sz="2400" u="sng" dirty="0"/>
              <a:t>range</a:t>
            </a:r>
            <a:r>
              <a:rPr lang="sv-SE" sz="2400" dirty="0"/>
              <a:t> (the agreed CR in R4-1811484)</a:t>
            </a:r>
          </a:p>
          <a:p>
            <a:pPr lvl="1"/>
            <a:r>
              <a:rPr lang="sv-SE" sz="2000" dirty="0"/>
              <a:t>Scaling/dropping of NR is allowed down to a lower limit determined by the minimum required maximum power on each CG</a:t>
            </a:r>
          </a:p>
          <a:p>
            <a:r>
              <a:rPr lang="sv-SE" sz="2400" dirty="0"/>
              <a:t>Scaling/dropping allowed at a total power lower than the EN-DC power class also for UEs exceeding minimum requirement on maximum power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3DACB5-7DE1-43F6-9322-6805789AE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8377" y="3642499"/>
            <a:ext cx="7273335" cy="2986018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27C53A7-65A5-458C-9DC0-BBA52B9062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737179"/>
              </p:ext>
            </p:extLst>
          </p:nvPr>
        </p:nvGraphicFramePr>
        <p:xfrm>
          <a:off x="1650424" y="1825625"/>
          <a:ext cx="764540" cy="420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r:id="rId4" imgW="380835" imgH="215806" progId="Equation.3">
                  <p:embed/>
                </p:oleObj>
              </mc:Choice>
              <mc:Fallback>
                <p:oleObj r:id="rId4" imgW="380835" imgH="215806" progId="Equation.3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6B0DBD7-D3BB-41B3-9D6A-62A7293DB6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0424" y="1825625"/>
                        <a:ext cx="764540" cy="4204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0637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152E-357B-4A79-9412-CA76BFA4B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Maximum power on the two CGs (Pcmax,c)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FE07C-2E26-475F-AB4E-191DF41A7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configured maximum power Pcmax,c on each CG is specified as a range unlike the specification of  </a:t>
            </a:r>
          </a:p>
          <a:p>
            <a:pPr lvl="1"/>
            <a:r>
              <a:rPr lang="sv-SE" dirty="0"/>
              <a:t>T</a:t>
            </a:r>
            <a:r>
              <a:rPr lang="en-GB" dirty="0"/>
              <a:t>he (computed) configured power for LTE (MCG) is modified with P</a:t>
            </a:r>
            <a:r>
              <a:rPr lang="en-GB" baseline="-25000" dirty="0"/>
              <a:t>LTE</a:t>
            </a:r>
            <a:r>
              <a:rPr lang="en-GB" dirty="0"/>
              <a:t> but is otherwise unchanged (lower and upper limits)</a:t>
            </a:r>
          </a:p>
          <a:p>
            <a:pPr lvl="1"/>
            <a:r>
              <a:rPr lang="en-GB" dirty="0"/>
              <a:t>The (computed) configured power for NR (SCG) is modified with P</a:t>
            </a:r>
            <a:r>
              <a:rPr lang="en-GB" baseline="-25000" dirty="0"/>
              <a:t>NR</a:t>
            </a:r>
            <a:r>
              <a:rPr lang="en-GB" dirty="0"/>
              <a:t> but is otherwise unchanged </a:t>
            </a:r>
            <a:endParaRPr lang="sv-SE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A984563-54B1-4850-B418-D0DFEAE64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255602"/>
              </p:ext>
            </p:extLst>
          </p:nvPr>
        </p:nvGraphicFramePr>
        <p:xfrm>
          <a:off x="5790033" y="2197764"/>
          <a:ext cx="826962" cy="454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r:id="rId3" imgW="380835" imgH="215806" progId="Equation.3">
                  <p:embed/>
                </p:oleObj>
              </mc:Choice>
              <mc:Fallback>
                <p:oleObj r:id="rId3" imgW="380835" imgH="215806" progId="Equation.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27C53A7-65A5-458C-9DC0-BBA52B9062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0033" y="2197764"/>
                        <a:ext cx="826962" cy="4548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0092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5C063-074E-4130-9685-2B7B1D221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The measured total EN-DC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C26D2-3BFE-4968-A607-952C0CC798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Specification of requirements on the configured power measured at the antenna port (denoted Pumax in RAN4 specifications)</a:t>
            </a:r>
          </a:p>
          <a:p>
            <a:r>
              <a:rPr lang="sv-SE" dirty="0"/>
              <a:t>Specified with a tolerance of the total power including possible NR scaling/ dropping when measured</a:t>
            </a:r>
          </a:p>
          <a:p>
            <a:pPr lvl="1"/>
            <a:r>
              <a:rPr lang="sv-SE" dirty="0"/>
              <a:t>The scaling does not affect the computed values (Pcmax,c and PHR)</a:t>
            </a:r>
          </a:p>
          <a:p>
            <a:r>
              <a:rPr lang="sv-SE" dirty="0"/>
              <a:t>This measurement also verifies the EN-DC power class</a:t>
            </a:r>
          </a:p>
          <a:p>
            <a:r>
              <a:rPr lang="sv-SE" dirty="0"/>
              <a:t>Tolerances depend on the ranges defined for the configured power on the two CGs</a:t>
            </a:r>
          </a:p>
          <a:p>
            <a:endParaRPr lang="sv-SE" dirty="0"/>
          </a:p>
          <a:p>
            <a:r>
              <a:rPr lang="sv-SE" dirty="0"/>
              <a:t>Distinguish between two cases for total power (use the </a:t>
            </a:r>
            <a:r>
              <a:rPr lang="en-GB" dirty="0"/>
              <a:t>P</a:t>
            </a:r>
            <a:r>
              <a:rPr lang="en-GB" baseline="-25000" dirty="0"/>
              <a:t>LTE</a:t>
            </a:r>
            <a:r>
              <a:rPr lang="en-GB" dirty="0"/>
              <a:t> and the P</a:t>
            </a:r>
            <a:r>
              <a:rPr lang="en-GB" baseline="-25000" dirty="0"/>
              <a:t>NR</a:t>
            </a:r>
            <a:r>
              <a:rPr lang="en-GB" dirty="0"/>
              <a:t>)</a:t>
            </a:r>
          </a:p>
          <a:p>
            <a:pPr lvl="1"/>
            <a:r>
              <a:rPr lang="sv-SE" dirty="0"/>
              <a:t>Measurement when scaling shall not occur, two CGs/signals always present</a:t>
            </a:r>
          </a:p>
          <a:p>
            <a:pPr lvl="1"/>
            <a:r>
              <a:rPr lang="sv-SE" dirty="0"/>
              <a:t>Measurement when scaling may occur, possibly only one CG/signal present if the NR transmission is dropped</a:t>
            </a:r>
          </a:p>
        </p:txBody>
      </p:sp>
    </p:spTree>
    <p:extLst>
      <p:ext uri="{BB962C8B-B14F-4D97-AF65-F5344CB8AC3E}">
        <p14:creationId xmlns:p14="http://schemas.microsoft.com/office/powerpoint/2010/main" val="1940467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004BB-7F96-4BD1-9161-2757D4F2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Measurement when scaling does not occur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A0478-5CA8-4CD4-AE9B-BAFAA9CA1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sv-SE" dirty="0"/>
              <a:t>Set </a:t>
            </a:r>
            <a:r>
              <a:rPr lang="en-GB" dirty="0"/>
              <a:t>P</a:t>
            </a:r>
            <a:r>
              <a:rPr lang="en-GB" baseline="-25000" dirty="0"/>
              <a:t>LTE</a:t>
            </a:r>
            <a:r>
              <a:rPr lang="en-GB" dirty="0"/>
              <a:t> and the P</a:t>
            </a:r>
            <a:r>
              <a:rPr lang="en-GB" baseline="-25000" dirty="0"/>
              <a:t>NR</a:t>
            </a:r>
            <a:r>
              <a:rPr lang="en-GB" dirty="0"/>
              <a:t> such that                          (below scaling threshold)</a:t>
            </a:r>
          </a:p>
          <a:p>
            <a:r>
              <a:rPr lang="en-GB" dirty="0"/>
              <a:t>Upper and lower limits of measured power (including tolerance) determined by both CGs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  <a:p>
            <a:r>
              <a:rPr lang="en-GB" dirty="0"/>
              <a:t>Lower and upper limits are sums of the powers of the two CG since scaling does not occur 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A48BA2-25F8-4B23-B6E3-AD14CA90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466" y="3737157"/>
            <a:ext cx="8123065" cy="17058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C7AEC8-2E06-4741-B78A-61668FD27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853" y="3262312"/>
            <a:ext cx="8218293" cy="4544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A2074D-F99F-425D-A315-CAFE3764B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159" y="1804226"/>
            <a:ext cx="1945210" cy="47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50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17484-38B0-4D84-99BB-A619E39FB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Measurements when scaling may occur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36CAE-BEBF-4905-A410-5BD7B5FCA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Set </a:t>
            </a:r>
            <a:r>
              <a:rPr lang="en-GB" dirty="0"/>
              <a:t>P</a:t>
            </a:r>
            <a:r>
              <a:rPr lang="en-GB" baseline="-25000" dirty="0"/>
              <a:t>LTE</a:t>
            </a:r>
            <a:r>
              <a:rPr lang="en-GB" dirty="0"/>
              <a:t> and the P</a:t>
            </a:r>
            <a:r>
              <a:rPr lang="en-GB" baseline="-25000" dirty="0"/>
              <a:t>NR</a:t>
            </a:r>
            <a:r>
              <a:rPr lang="en-GB" dirty="0"/>
              <a:t> such that                          (above scaling threshold)</a:t>
            </a:r>
          </a:p>
          <a:p>
            <a:r>
              <a:rPr lang="en-GB" dirty="0"/>
              <a:t>Lower limit of measured power (including tolerance) determined by MCG since the SCG may be dropped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upper limit determined by the sum but in most cases limited by the EN-DC power class (the sum if allowed A-MPRs on both CG are very large, then no scaling)</a:t>
            </a:r>
          </a:p>
          <a:p>
            <a:r>
              <a:rPr lang="en-GB" dirty="0"/>
              <a:t>Wider tolerance range than the case in which scaling is not allowed</a:t>
            </a:r>
          </a:p>
          <a:p>
            <a:endParaRPr lang="sv-SE" dirty="0"/>
          </a:p>
          <a:p>
            <a:endParaRPr lang="en-GB" dirty="0"/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8FB3DC-17A1-44B5-8999-9F13561A3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529" y="3137010"/>
            <a:ext cx="8218293" cy="4544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B59FCB-4793-497F-874F-1E387015F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951" y="3661045"/>
            <a:ext cx="8989447" cy="9141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7402F2-A064-45EE-8AE8-D4AB4763A6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286" y="1810732"/>
            <a:ext cx="2080861" cy="53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25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DCD89-FC57-4386-9F5B-2930D806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Scaling/dropping of the NR CG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9BB71E-3905-40A1-9D5A-842C7FE86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/>
              <a:t>RAN1 agreement (AH 1801): </a:t>
            </a:r>
          </a:p>
          <a:p>
            <a:pPr lvl="1"/>
            <a:r>
              <a:rPr lang="sv-SE" dirty="0"/>
              <a:t>when </a:t>
            </a:r>
            <a:r>
              <a:rPr lang="en-US" dirty="0"/>
              <a:t>dynamic power sharing is used, if total power for LTE and NR in FR1 exceeds </a:t>
            </a:r>
            <a:r>
              <a:rPr lang="en-US" dirty="0" err="1"/>
              <a:t>X_total</a:t>
            </a:r>
            <a:r>
              <a:rPr lang="en-US" dirty="0"/>
              <a:t> [           ], UE reduces NR transmission power or drops NR transmission so that total power does not exceed </a:t>
            </a:r>
            <a:r>
              <a:rPr lang="en-US" dirty="0" err="1"/>
              <a:t>X_total</a:t>
            </a:r>
            <a:endParaRPr lang="sv-SE" dirty="0"/>
          </a:p>
          <a:p>
            <a:r>
              <a:rPr lang="sv-SE" dirty="0"/>
              <a:t>The 38.213 says that ”the </a:t>
            </a:r>
            <a:r>
              <a:rPr lang="en-GB" dirty="0"/>
              <a:t>UE reduces [NR] </a:t>
            </a:r>
            <a:r>
              <a:rPr lang="en-US" dirty="0"/>
              <a:t>transmission power” but the terms “reduces” and “drops” have the same implication/meaning</a:t>
            </a:r>
          </a:p>
          <a:p>
            <a:r>
              <a:rPr lang="en-US" dirty="0"/>
              <a:t>Verification of the total UE power in RAN4 specifications</a:t>
            </a:r>
          </a:p>
          <a:p>
            <a:pPr lvl="1"/>
            <a:r>
              <a:rPr lang="en-US" dirty="0"/>
              <a:t>Verification of scaling (reduction) or dropping would require a separate power measurement on the NR CG, but would not be aligned with RAN1 agreement</a:t>
            </a:r>
            <a:endParaRPr lang="sv-SE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50EBD31-CC99-410B-A680-126124FA45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523983"/>
              </p:ext>
            </p:extLst>
          </p:nvPr>
        </p:nvGraphicFramePr>
        <p:xfrm>
          <a:off x="3674153" y="2569904"/>
          <a:ext cx="826962" cy="454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r:id="rId3" imgW="380835" imgH="215806" progId="Equation.3">
                  <p:embed/>
                </p:oleObj>
              </mc:Choice>
              <mc:Fallback>
                <p:oleObj r:id="rId3" imgW="380835" imgH="215806" progId="Equation.3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A984563-54B1-4850-B418-D0DFEAE640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4153" y="2569904"/>
                        <a:ext cx="826962" cy="4548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541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8539</TotalTime>
  <Words>932</Words>
  <Application>Microsoft Office PowerPoint</Application>
  <PresentationFormat>Widescreen</PresentationFormat>
  <Paragraphs>74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Microsoft Equation 3.0</vt:lpstr>
      <vt:lpstr>Power limits for EN-DC</vt:lpstr>
      <vt:lpstr>Specification of Pcmax</vt:lpstr>
      <vt:lpstr>The          for inter-band EN-DC</vt:lpstr>
      <vt:lpstr>Problem with the agreed CR for inter-band EN-DC</vt:lpstr>
      <vt:lpstr>Maximum power on the two CGs (Pcmax,c)</vt:lpstr>
      <vt:lpstr>The measured total EN-DC power</vt:lpstr>
      <vt:lpstr>Measurement when scaling does not occur</vt:lpstr>
      <vt:lpstr>Measurements when scaling may occur</vt:lpstr>
      <vt:lpstr>Scaling/dropping of the NR CG</vt:lpstr>
      <vt:lpstr>Conformance tests (RAN5)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Pcmax for inter-band EN-DC</dc:title>
  <dc:creator>Ericsson2</dc:creator>
  <cp:lastModifiedBy>Asbjörn Grövlen</cp:lastModifiedBy>
  <cp:revision>159</cp:revision>
  <dcterms:created xsi:type="dcterms:W3CDTF">2018-08-22T22:52:44Z</dcterms:created>
  <dcterms:modified xsi:type="dcterms:W3CDTF">2018-09-03T21:36:32Z</dcterms:modified>
</cp:coreProperties>
</file>