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bookmarkIdSeed="4">
  <p:sldMasterIdLst>
    <p:sldMasterId id="2147483676" r:id="rId1"/>
    <p:sldMasterId id="2147483701" r:id="rId2"/>
  </p:sldMasterIdLst>
  <p:notesMasterIdLst>
    <p:notesMasterId r:id="rId10"/>
  </p:notesMasterIdLst>
  <p:handoutMasterIdLst>
    <p:handoutMasterId r:id="rId11"/>
  </p:handoutMasterIdLst>
  <p:sldIdLst>
    <p:sldId id="259" r:id="rId3"/>
    <p:sldId id="604" r:id="rId4"/>
    <p:sldId id="608" r:id="rId5"/>
    <p:sldId id="607" r:id="rId6"/>
    <p:sldId id="609" r:id="rId7"/>
    <p:sldId id="605" r:id="rId8"/>
    <p:sldId id="261" r:id="rId9"/>
  </p:sldIdLst>
  <p:sldSz cx="12192000" cy="6858000"/>
  <p:notesSz cx="7315200" cy="9601200"/>
  <p:embeddedFontLst>
    <p:embeddedFont>
      <p:font typeface="Cambria Math" panose="02040503050406030204" pitchFamily="18" charset="0"/>
      <p:regular r:id="rId12"/>
    </p:embeddedFont>
    <p:embeddedFont>
      <p:font typeface="Ericsson Capital TT" panose="02000503000000020004" pitchFamily="2" charset="0"/>
      <p:regular r:id="rId13"/>
    </p:embeddedFont>
  </p:embeddedFontLst>
  <p:defaultTextStyle>
    <a:defPPr>
      <a:defRPr lang="en-GB"/>
    </a:defPPr>
    <a:lvl1pPr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9386CF36-BFA9-4BB0-91B9-1B19D4CB6FFA}">
          <p14:sldIdLst>
            <p14:sldId id="259"/>
            <p14:sldId id="604"/>
            <p14:sldId id="608"/>
            <p14:sldId id="607"/>
            <p14:sldId id="609"/>
            <p14:sldId id="605"/>
            <p14:sldId id="261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36" userDrawn="1">
          <p15:clr>
            <a:srgbClr val="A4A3A4"/>
          </p15:clr>
        </p15:guide>
        <p15:guide id="2" orient="horz" pos="4110" userDrawn="1">
          <p15:clr>
            <a:srgbClr val="A4A3A4"/>
          </p15:clr>
        </p15:guide>
        <p15:guide id="3" orient="horz" pos="151" userDrawn="1">
          <p15:clr>
            <a:srgbClr val="A4A3A4"/>
          </p15:clr>
        </p15:guide>
        <p15:guide id="4" orient="horz" pos="2449" userDrawn="1">
          <p15:clr>
            <a:srgbClr val="A4A3A4"/>
          </p15:clr>
        </p15:guide>
        <p15:guide id="5" orient="horz" pos="3566" userDrawn="1">
          <p15:clr>
            <a:srgbClr val="A4A3A4"/>
          </p15:clr>
        </p15:guide>
        <p15:guide id="6" orient="horz" pos="2545" userDrawn="1">
          <p15:clr>
            <a:srgbClr val="A4A3A4"/>
          </p15:clr>
        </p15:guide>
        <p15:guide id="7" orient="horz" pos="3845" userDrawn="1">
          <p15:clr>
            <a:srgbClr val="A4A3A4"/>
          </p15:clr>
        </p15:guide>
        <p15:guide id="8" pos="6625" userDrawn="1">
          <p15:clr>
            <a:srgbClr val="A4A3A4"/>
          </p15:clr>
        </p15:guide>
        <p15:guide id="9" pos="2588" userDrawn="1">
          <p15:clr>
            <a:srgbClr val="A4A3A4"/>
          </p15:clr>
        </p15:guide>
        <p15:guide id="10" pos="5091" userDrawn="1">
          <p15:clr>
            <a:srgbClr val="A4A3A4"/>
          </p15:clr>
        </p15:guide>
        <p15:guide id="11" pos="4969" userDrawn="1">
          <p15:clr>
            <a:srgbClr val="A4A3A4"/>
          </p15:clr>
        </p15:guide>
        <p15:guide id="12" pos="3779" userDrawn="1">
          <p15:clr>
            <a:srgbClr val="A4A3A4"/>
          </p15:clr>
        </p15:guide>
        <p15:guide id="13" pos="3901" userDrawn="1">
          <p15:clr>
            <a:srgbClr val="A4A3A4"/>
          </p15:clr>
        </p15:guide>
        <p15:guide id="14" pos="331" userDrawn="1">
          <p15:clr>
            <a:srgbClr val="A4A3A4"/>
          </p15:clr>
        </p15:guide>
        <p15:guide id="15" pos="2712" userDrawn="1">
          <p15:clr>
            <a:srgbClr val="A4A3A4"/>
          </p15:clr>
        </p15:guide>
        <p15:guide id="16" pos="3839" userDrawn="1">
          <p15:clr>
            <a:srgbClr val="A4A3A4"/>
          </p15:clr>
        </p15:guide>
        <p15:guide id="17" pos="3568" userDrawn="1">
          <p15:clr>
            <a:srgbClr val="A4A3A4"/>
          </p15:clr>
        </p15:guide>
        <p15:guide id="18" pos="4112" userDrawn="1">
          <p15:clr>
            <a:srgbClr val="A4A3A4"/>
          </p15:clr>
        </p15:guide>
        <p15:guide id="19" pos="734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024" userDrawn="1">
          <p15:clr>
            <a:srgbClr val="A4A3A4"/>
          </p15:clr>
        </p15:guide>
        <p15:guide id="2" pos="2303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8585A"/>
    <a:srgbClr val="00A9D4"/>
    <a:srgbClr val="FFFFFF"/>
    <a:srgbClr val="9FB7D3"/>
    <a:srgbClr val="8BC5FF"/>
    <a:srgbClr val="99CCFF"/>
    <a:srgbClr val="6A8FBF"/>
    <a:srgbClr val="007B78"/>
    <a:srgbClr val="89BA17"/>
    <a:srgbClr val="FABB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030" autoAdjust="0"/>
    <p:restoredTop sz="95319" autoAdjust="0"/>
  </p:normalViewPr>
  <p:slideViewPr>
    <p:cSldViewPr snapToGrid="0" snapToObjects="1">
      <p:cViewPr varScale="1">
        <p:scale>
          <a:sx n="69" d="100"/>
          <a:sy n="69" d="100"/>
        </p:scale>
        <p:origin x="1140" y="66"/>
      </p:cViewPr>
      <p:guideLst>
        <p:guide orient="horz" pos="1136"/>
        <p:guide orient="horz" pos="4110"/>
        <p:guide orient="horz" pos="151"/>
        <p:guide orient="horz" pos="2449"/>
        <p:guide orient="horz" pos="3566"/>
        <p:guide orient="horz" pos="2545"/>
        <p:guide orient="horz" pos="3845"/>
        <p:guide pos="6625"/>
        <p:guide pos="2588"/>
        <p:guide pos="5091"/>
        <p:guide pos="4969"/>
        <p:guide pos="3779"/>
        <p:guide pos="3901"/>
        <p:guide pos="331"/>
        <p:guide pos="2712"/>
        <p:guide pos="3839"/>
        <p:guide pos="3568"/>
        <p:guide pos="4112"/>
        <p:guide pos="7348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>
      <p:cViewPr varScale="1">
        <p:scale>
          <a:sx n="51" d="100"/>
          <a:sy n="51" d="100"/>
        </p:scale>
        <p:origin x="2964" y="96"/>
      </p:cViewPr>
      <p:guideLst>
        <p:guide orient="horz" pos="3024"/>
        <p:guide pos="2303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font" Target="fonts/font2.fntdata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font" Target="fonts/font1.fntdata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3169920" cy="4800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 </a:t>
            </a:r>
            <a:endParaRPr lang="en-US" sz="1200" dirty="0"/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143588" y="0"/>
            <a:ext cx="3169920" cy="4800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r>
              <a:rPr lang="en-US" sz="1200"/>
              <a:t>2017-01-10 </a:t>
            </a:r>
            <a:endParaRPr lang="en-US" sz="1200" dirty="0"/>
          </a:p>
        </p:txBody>
      </p:sp>
      <p:sp>
        <p:nvSpPr>
          <p:cNvPr id="798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9119473"/>
            <a:ext cx="3169920" cy="4800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 </a:t>
            </a:r>
            <a:endParaRPr lang="en-US" sz="1200" dirty="0"/>
          </a:p>
        </p:txBody>
      </p:sp>
      <p:sp>
        <p:nvSpPr>
          <p:cNvPr id="798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143588" y="9119473"/>
            <a:ext cx="3169920" cy="4800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fld id="{4ECEF30E-552D-42ED-82CA-C73F83CA10A8}" type="slidenum">
              <a:rPr lang="en-US" sz="1200"/>
              <a:pPr/>
              <a:t>‹#›</a:t>
            </a:fld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985583238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idx="1"/>
          </p:nvPr>
        </p:nvSpPr>
        <p:spPr>
          <a:xfrm>
            <a:off x="4144212" y="0"/>
            <a:ext cx="3169301" cy="48074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/>
              <a:t>2017-01-10 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5"/>
          </p:nvPr>
        </p:nvSpPr>
        <p:spPr>
          <a:xfrm>
            <a:off x="4144212" y="9118933"/>
            <a:ext cx="3169301" cy="48074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52353D-F306-481A-B3D0-C36CE0BF95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302" cy="48074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/>
              <a:t> </a:t>
            </a:r>
            <a:endParaRPr lang="en-US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 idx="2"/>
          </p:nvPr>
        </p:nvSpPr>
        <p:spPr>
          <a:xfrm>
            <a:off x="455613" y="719138"/>
            <a:ext cx="6403975" cy="360203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8933"/>
            <a:ext cx="3169302" cy="48074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Notes Placeholder 6"/>
          <p:cNvSpPr>
            <a:spLocks noGrp="1"/>
          </p:cNvSpPr>
          <p:nvPr>
            <p:ph type="body" sz="quarter" idx="3"/>
          </p:nvPr>
        </p:nvSpPr>
        <p:spPr>
          <a:xfrm>
            <a:off x="732026" y="4560988"/>
            <a:ext cx="5851148" cy="4320616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08257339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55613" y="719138"/>
            <a:ext cx="6403975" cy="3602037"/>
          </a:xfrm>
          <a:prstGeom prst="rect">
            <a:avLst/>
          </a:prstGeom>
          <a:ln/>
        </p:spPr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31520" y="4560571"/>
            <a:ext cx="5852160" cy="432054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2017-01-10 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 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172999-CD10-4DE5-86B5-9AED46A5D87B}" type="slidenum">
              <a:rPr lang="en-US" smtClean="0"/>
              <a:t>1</a:t>
            </a:fld>
            <a:endParaRPr lang="en-US"/>
          </a:p>
        </p:txBody>
      </p:sp>
      <p:sp>
        <p:nvSpPr>
          <p:cNvPr id="9" name="Header Placeholder 8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r>
              <a:rPr lang="en-US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7634767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55613" y="719138"/>
            <a:ext cx="6403975" cy="360203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2017-01-10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D1780C7-0140-4F6E-BB03-319ACE2BFCB4}" type="slidenum">
              <a:rPr lang="en-US" smtClean="0"/>
              <a:t>7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16052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LeftInfo"/>
          <p:cNvSpPr txBox="1">
            <a:spLocks noChangeArrowheads="1"/>
          </p:cNvSpPr>
          <p:nvPr/>
        </p:nvSpPr>
        <p:spPr bwMode="auto">
          <a:xfrm>
            <a:off x="-2019299" y="2828876"/>
            <a:ext cx="1968500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title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70 pt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9FB7D3"/>
                </a:solidFill>
              </a:rPr>
              <a:t>CAPITALS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subtitle 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minimum 30 pt</a:t>
            </a:r>
          </a:p>
          <a:p>
            <a:pPr algn="r">
              <a:spcBef>
                <a:spcPct val="0"/>
              </a:spcBef>
            </a:pPr>
            <a:endParaRPr lang="en-GB" sz="1200" dirty="0">
              <a:solidFill>
                <a:schemeClr val="bg1"/>
              </a:solidFill>
            </a:endParaRPr>
          </a:p>
        </p:txBody>
      </p:sp>
      <p:pic>
        <p:nvPicPr>
          <p:cNvPr id="6" name="Logo2011" descr="ERI_UF_rgb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28483" y="432000"/>
            <a:ext cx="1027112" cy="900113"/>
          </a:xfrm>
          <a:prstGeom prst="rect">
            <a:avLst/>
          </a:prstGeom>
          <a:noFill/>
        </p:spPr>
      </p:pic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524932" y="5137201"/>
            <a:ext cx="11140019" cy="1386001"/>
          </a:xfrm>
        </p:spPr>
        <p:txBody>
          <a:bodyPr anchor="b" anchorCtr="0"/>
          <a:lstStyle>
            <a:lvl1pPr marL="0" indent="0">
              <a:lnSpc>
                <a:spcPct val="75000"/>
              </a:lnSpc>
              <a:spcBef>
                <a:spcPts val="0"/>
              </a:spcBef>
              <a:buFont typeface="Arial" charset="0"/>
              <a:buNone/>
              <a:defRPr sz="3000" baseline="0">
                <a:latin typeface="+mn-lt"/>
              </a:defRPr>
            </a:lvl1pPr>
          </a:lstStyle>
          <a:p>
            <a:r>
              <a:rPr lang="en-US" dirty="0"/>
              <a:t>Click to Add subtitle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524934" y="1808710"/>
            <a:ext cx="11135785" cy="2839491"/>
          </a:xfrm>
        </p:spPr>
        <p:txBody>
          <a:bodyPr anchor="ctr">
            <a:normAutofit/>
          </a:bodyPr>
          <a:lstStyle>
            <a:lvl1pPr>
              <a:lnSpc>
                <a:spcPct val="75000"/>
              </a:lnSpc>
              <a:defRPr sz="7000">
                <a:latin typeface="Ericsson Capital TT"/>
              </a:defRPr>
            </a:lvl1pPr>
          </a:lstStyle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524934" y="4010025"/>
            <a:ext cx="11140017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5" y="1795463"/>
            <a:ext cx="11140016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Content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6193367" y="4010025"/>
            <a:ext cx="5471584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524934" y="4010025"/>
            <a:ext cx="5473700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529167" y="1795463"/>
            <a:ext cx="11135784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content parts over conten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524934" y="4010025"/>
            <a:ext cx="11140017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193367" y="1795463"/>
            <a:ext cx="5471584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529167" y="1795463"/>
            <a:ext cx="5469467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6193367" y="4013201"/>
            <a:ext cx="5467351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6193367" y="1795464"/>
            <a:ext cx="5467351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524934" y="1795463"/>
            <a:ext cx="5465233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542340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half" idx="3"/>
          </p:nvPr>
        </p:nvSpPr>
        <p:spPr>
          <a:xfrm>
            <a:off x="6197601" y="1795463"/>
            <a:ext cx="5467351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529168" y="4013201"/>
            <a:ext cx="5465233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529168" y="1795464"/>
            <a:ext cx="5465233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672718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/>
          </p:nvPr>
        </p:nvSpPr>
        <p:spPr>
          <a:xfrm>
            <a:off x="6197601" y="4022726"/>
            <a:ext cx="5467351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529168" y="4022726"/>
            <a:ext cx="5465233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6197601" y="1804989"/>
            <a:ext cx="5467351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529168" y="1804989"/>
            <a:ext cx="5465233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881117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033562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403756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LeftInfo"/>
          <p:cNvSpPr txBox="1">
            <a:spLocks noChangeArrowheads="1"/>
          </p:cNvSpPr>
          <p:nvPr/>
        </p:nvSpPr>
        <p:spPr bwMode="auto">
          <a:xfrm>
            <a:off x="-2019299" y="2828876"/>
            <a:ext cx="1968500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title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70 pt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9FB7D3"/>
                </a:solidFill>
              </a:rPr>
              <a:t>CAPITALS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subtitle 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minimum 30 pt</a:t>
            </a:r>
          </a:p>
          <a:p>
            <a:pPr algn="r">
              <a:spcBef>
                <a:spcPct val="0"/>
              </a:spcBef>
            </a:pPr>
            <a:endParaRPr lang="en-GB" sz="1200" dirty="0">
              <a:solidFill>
                <a:schemeClr val="bg1"/>
              </a:solidFill>
            </a:endParaRP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524932" y="5137201"/>
            <a:ext cx="11140019" cy="1386001"/>
          </a:xfrm>
        </p:spPr>
        <p:txBody>
          <a:bodyPr anchor="b" anchorCtr="0"/>
          <a:lstStyle>
            <a:lvl1pPr marL="0" indent="0">
              <a:lnSpc>
                <a:spcPct val="75000"/>
              </a:lnSpc>
              <a:spcBef>
                <a:spcPts val="0"/>
              </a:spcBef>
              <a:buFont typeface="Arial" charset="0"/>
              <a:buNone/>
              <a:defRPr sz="3000" baseline="0">
                <a:latin typeface="+mn-lt"/>
              </a:defRPr>
            </a:lvl1pPr>
          </a:lstStyle>
          <a:p>
            <a:r>
              <a:rPr lang="en-US" dirty="0"/>
              <a:t>Click to Add subtitle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524934" y="1808709"/>
            <a:ext cx="11135785" cy="2839491"/>
          </a:xfrm>
        </p:spPr>
        <p:txBody>
          <a:bodyPr anchor="ctr">
            <a:normAutofit/>
          </a:bodyPr>
          <a:lstStyle>
            <a:lvl1pPr>
              <a:lnSpc>
                <a:spcPct val="75000"/>
              </a:lnSpc>
              <a:defRPr sz="7000">
                <a:latin typeface="Ericsson Capital TT"/>
              </a:defRPr>
            </a:lvl1pPr>
          </a:lstStyle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1502970520"/>
      </p:ext>
    </p:extLst>
  </p:cSld>
  <p:clrMapOvr>
    <a:masterClrMapping/>
  </p:clrMapOvr>
  <p:hf sldNum="0" hdr="0" ft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529167" y="1800000"/>
            <a:ext cx="11135785" cy="3852000"/>
          </a:xfrm>
        </p:spPr>
        <p:txBody>
          <a:bodyPr>
            <a:normAutofit/>
          </a:bodyPr>
          <a:lstStyle>
            <a:lvl1pPr>
              <a:defRPr b="1">
                <a:solidFill>
                  <a:srgbClr val="7030A0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>
            <a:lvl1pPr>
              <a:defRPr>
                <a:solidFill>
                  <a:srgbClr val="7030A0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911628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529168" y="1800000"/>
            <a:ext cx="11135785" cy="38520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432299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6193367" y="1795464"/>
            <a:ext cx="5467351" cy="4284662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524934" y="1795463"/>
            <a:ext cx="5465233" cy="42846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59108368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8081433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4305300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3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31098252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3" cy="1085371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55756450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5139267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5139265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96658780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07440268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193367" y="239714"/>
            <a:ext cx="4324351" cy="1085371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7049435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w 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3545841"/>
            <a:ext cx="5473700" cy="2978785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191251" y="1797525"/>
            <a:ext cx="5473700" cy="1085371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17753386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524934" y="4010025"/>
            <a:ext cx="11140017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5" y="1795463"/>
            <a:ext cx="11140016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145995392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Content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6193367" y="4010025"/>
            <a:ext cx="5471584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524934" y="4010025"/>
            <a:ext cx="5473700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529167" y="1795463"/>
            <a:ext cx="11135784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301132493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content parts over conten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524934" y="4010025"/>
            <a:ext cx="11140017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193367" y="1795463"/>
            <a:ext cx="5471584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529166" y="1795463"/>
            <a:ext cx="5469467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3573995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6193367" y="1795464"/>
            <a:ext cx="5467351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524934" y="1795463"/>
            <a:ext cx="5465233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7472641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6193367" y="4013201"/>
            <a:ext cx="5467351" cy="20669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6193367" y="1795464"/>
            <a:ext cx="5467351" cy="206533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524934" y="1795463"/>
            <a:ext cx="5465233" cy="42846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24690865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half" idx="3"/>
          </p:nvPr>
        </p:nvSpPr>
        <p:spPr>
          <a:xfrm>
            <a:off x="6197600" y="1795463"/>
            <a:ext cx="5467351" cy="42846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529167" y="4013201"/>
            <a:ext cx="5465233" cy="20669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529167" y="1795464"/>
            <a:ext cx="5465233" cy="206533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57272904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/>
          </p:nvPr>
        </p:nvSpPr>
        <p:spPr>
          <a:xfrm>
            <a:off x="6197600" y="4022725"/>
            <a:ext cx="5467351" cy="20669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529167" y="4022725"/>
            <a:ext cx="5465233" cy="20669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6197600" y="1804989"/>
            <a:ext cx="5467351" cy="206533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529167" y="1804989"/>
            <a:ext cx="5465233" cy="206533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79085132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11446626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120641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8081434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4305300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3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5139267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5139265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2835488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9739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193367" y="239714"/>
            <a:ext cx="4324351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59091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w 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3545841"/>
            <a:ext cx="5473700" cy="2978785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191251" y="1797525"/>
            <a:ext cx="5473700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1865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emf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13" Type="http://schemas.openxmlformats.org/officeDocument/2006/relationships/slideLayout" Target="../slideLayouts/slideLayout30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9.xml"/><Relationship Id="rId17" Type="http://schemas.openxmlformats.org/officeDocument/2006/relationships/slideLayout" Target="../slideLayouts/slideLayout34.xml"/><Relationship Id="rId2" Type="http://schemas.openxmlformats.org/officeDocument/2006/relationships/slideLayout" Target="../slideLayouts/slideLayout19.xml"/><Relationship Id="rId16" Type="http://schemas.openxmlformats.org/officeDocument/2006/relationships/slideLayout" Target="../slideLayouts/slideLayout33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5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LeftInfo"/>
          <p:cNvSpPr txBox="1">
            <a:spLocks noChangeArrowheads="1"/>
          </p:cNvSpPr>
          <p:nvPr/>
        </p:nvSpPr>
        <p:spPr bwMode="auto">
          <a:xfrm>
            <a:off x="-2515809" y="438151"/>
            <a:ext cx="2352392" cy="59708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Slide title 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44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Text and bullet level 1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 minimum 24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Bullets level 2-5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minimum 20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+mn-lt"/>
              </a:rPr>
              <a:t>Characters for Embedded font:</a:t>
            </a:r>
            <a:br>
              <a:rPr lang="en-US" sz="500" noProof="0" dirty="0">
                <a:solidFill>
                  <a:srgbClr val="9FB7D3"/>
                </a:solidFill>
                <a:latin typeface="+mn-lt"/>
              </a:rPr>
            </a:br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!"#$%&amp;'()*+,-./0123456789:;&lt;=&gt;?@ABCDEFGHIJKLMNOPQRSTUVWXYZ[\]^_`abcdefghijklmnopqrstuvwxyz{|}~¡¢£¤¥¦§¨©ª«¬®¯°±²³´¶·¸¹º»¼½ÀÁÂÃÄÅÆÇÈËÌÍÎÏÐÑÒÓÔÕÖ×ØÙÚÛÜÝÞßàáâãäåæçèéêëìíîïðñòóôõö÷øùúûüýþÿĀāĂăąĆćĊċČĎďĐđĒĖėĘęĚěĞğĠġĢģĪīĮįİıĶķĹĺĻļĽľŁłŃńŅņŇňŌŐőŒœŔŕŖŗŘřŚśŞşŠšŢţŤťŪūŮůŰűŲųŴŵŶŷŸŹźŻżŽžƒȘșˆˇ˘˙˚˛˜˝ẀẁẃẄẅỲỳ–—‘’‚“”„†‡•…‰‹›⁄€™ĀĀĂĂĄĄĆĆĊĊČČĎĎĐĐĒĒĖĖĘĘĚĚĞĞĠĠĢĢĪĪĮĮİĶĶĹĹĻĻĽĽŃŃŅŅŇŇŌŌŐŐŔŔŖŖŘŘŚŚŞŞŢŢŤŤŪŪŮŮŰŰŲŲŴŴŶŶŹŹŻŻȘș−≤≥ﬁﬂ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ΆΈΉΊΌΎΏΐΑΒΓΕΖΗΘΙΚΛΜΝΞΟΠΡΣΤΥΦΧΨΪΫΆΈΉΊΰαβγδεζηθικλνξορςΣΤΥΦΧΨΩΪΫΌΎΏ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ЁЂЃЄЅІЇЈЉЊЋЌЎЏАБВГДЕЖЗИЙКЛМНОПРСТУФХЦЧШЩЪЫЬЭЮЯАБВГДЕЖЗИЙКЛМНОПРСТУФХЦЧШЩЪЫЬЭЮЯЁЂЃЄЅІЇЈЉЊЋЌЎЏѢѢѲѲѴѴҐҐәǽẀẁẂẃẄẅỲỳ№</a:t>
            </a:r>
          </a:p>
          <a:p>
            <a:pPr>
              <a:lnSpc>
                <a:spcPct val="80000"/>
              </a:lnSpc>
              <a:spcBef>
                <a:spcPct val="20000"/>
              </a:spcBef>
            </a:pPr>
            <a:endParaRPr lang="en-US" sz="500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5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1400" noProof="0" dirty="0">
              <a:solidFill>
                <a:schemeClr val="bg1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chemeClr val="bg1"/>
                </a:solidFill>
              </a:rPr>
              <a:t>Do not add objects or text in the footer area</a:t>
            </a:r>
          </a:p>
        </p:txBody>
      </p:sp>
      <p:pic>
        <p:nvPicPr>
          <p:cNvPr id="9" name="Econ2011" descr="ECON_RGB"/>
          <p:cNvPicPr>
            <a:picLocks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11209564" y="360000"/>
            <a:ext cx="444500" cy="588962"/>
          </a:xfrm>
          <a:prstGeom prst="rect">
            <a:avLst/>
          </a:prstGeom>
          <a:noFill/>
        </p:spPr>
      </p:pic>
      <p:sp>
        <p:nvSpPr>
          <p:cNvPr id="21523" name="txtfooterCopy"/>
          <p:cNvSpPr txBox="1">
            <a:spLocks noChangeArrowheads="1"/>
          </p:cNvSpPr>
          <p:nvPr/>
        </p:nvSpPr>
        <p:spPr bwMode="auto">
          <a:xfrm>
            <a:off x="527051" y="6524625"/>
            <a:ext cx="9865784" cy="2159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lIns="72000" rIns="72000"/>
          <a:lstStyle/>
          <a:p>
            <a:pPr algn="l"/>
            <a:r>
              <a:rPr lang="en-US" sz="800" b="0" i="0" u="none" dirty="0">
                <a:solidFill>
                  <a:srgbClr val="87888A"/>
                </a:solidFill>
              </a:rPr>
              <a:t>Ericsson  |  2017-08-15  |  Page </a:t>
            </a:r>
            <a:fld id="{E3A7E6D2-3577-4184-B648-ACA18899A2D4}" type="slidenum">
              <a:rPr lang="en-US" sz="800" b="0" i="0" u="none" smtClean="0">
                <a:solidFill>
                  <a:srgbClr val="87888A"/>
                </a:solidFill>
              </a:rPr>
              <a:t>‹#›</a:t>
            </a:fld>
            <a:endParaRPr lang="en-US" sz="800" b="0" i="0" u="none" dirty="0">
              <a:solidFill>
                <a:srgbClr val="87888A"/>
              </a:solidFill>
            </a:endParaRPr>
          </a:p>
        </p:txBody>
      </p:sp>
      <p:sp>
        <p:nvSpPr>
          <p:cNvPr id="21507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529168" y="1800000"/>
            <a:ext cx="11135785" cy="385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524935" y="239714"/>
            <a:ext cx="9992784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dirty="0"/>
              <a:t>Click to Add Header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700" r:id="rId3"/>
    <p:sldLayoutId id="2147483681" r:id="rId4"/>
    <p:sldLayoutId id="2147483680" r:id="rId5"/>
    <p:sldLayoutId id="2147483699" r:id="rId6"/>
    <p:sldLayoutId id="2147483696" r:id="rId7"/>
    <p:sldLayoutId id="2147483698" r:id="rId8"/>
    <p:sldLayoutId id="2147483697" r:id="rId9"/>
    <p:sldLayoutId id="2147483685" r:id="rId10"/>
    <p:sldLayoutId id="2147483686" r:id="rId11"/>
    <p:sldLayoutId id="2147483687" r:id="rId12"/>
    <p:sldLayoutId id="2147483682" r:id="rId13"/>
    <p:sldLayoutId id="2147483683" r:id="rId14"/>
    <p:sldLayoutId id="2147483684" r:id="rId15"/>
    <p:sldLayoutId id="2147483688" r:id="rId16"/>
    <p:sldLayoutId id="2147483695" r:id="rId17"/>
  </p:sldLayoutIdLst>
  <p:hf sldNum="0" hdr="0" ftr="0" dt="0"/>
  <p:txStyles>
    <p:titleStyle>
      <a:lvl1pPr algn="l" rtl="0" eaLnBrk="1" fontAlgn="base" hangingPunct="1">
        <a:lnSpc>
          <a:spcPct val="7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Ericsson Capital T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9pPr>
    </p:titleStyle>
    <p:bodyStyle>
      <a:lvl1pPr marL="176213" indent="-176213" algn="l" rtl="0" eaLnBrk="1" fontAlgn="base" hangingPunct="1">
        <a:spcBef>
          <a:spcPct val="20000"/>
        </a:spcBef>
        <a:spcAft>
          <a:spcPct val="0"/>
        </a:spcAft>
        <a:buClr>
          <a:srgbClr val="00A9D4"/>
        </a:buClr>
        <a:buFont typeface="Arial" charset="0"/>
        <a:buChar char="›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33400" indent="-1778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–"/>
        <a:defRPr sz="2000">
          <a:solidFill>
            <a:schemeClr val="tx1"/>
          </a:solidFill>
          <a:latin typeface="+mn-lt"/>
        </a:defRPr>
      </a:lvl2pPr>
      <a:lvl3pPr marL="892175" indent="-179388" algn="l" rtl="0" eaLnBrk="1" fontAlgn="base" hangingPunct="1">
        <a:spcBef>
          <a:spcPct val="20000"/>
        </a:spcBef>
        <a:spcAft>
          <a:spcPct val="0"/>
        </a:spcAft>
        <a:buClr>
          <a:srgbClr val="92CCE5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3pPr>
      <a:lvl4pPr marL="125253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-"/>
        <a:defRPr sz="2000">
          <a:solidFill>
            <a:schemeClr val="tx1"/>
          </a:solidFill>
          <a:latin typeface="+mn-lt"/>
        </a:defRPr>
      </a:lvl4pPr>
      <a:lvl5pPr marL="16144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5pPr>
      <a:lvl6pPr marL="20716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6pPr>
      <a:lvl7pPr marL="25288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7pPr>
      <a:lvl8pPr marL="29860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8pPr>
      <a:lvl9pPr marL="34432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LeftInfo"/>
          <p:cNvSpPr txBox="1">
            <a:spLocks noChangeArrowheads="1"/>
          </p:cNvSpPr>
          <p:nvPr/>
        </p:nvSpPr>
        <p:spPr bwMode="auto">
          <a:xfrm>
            <a:off x="-2515809" y="438151"/>
            <a:ext cx="2352392" cy="59708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Slide title 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44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Text and bullet level 1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 minimum 24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Bullets level 2-5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minimum 20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+mn-lt"/>
              </a:rPr>
              <a:t>Characters for Embedded font:</a:t>
            </a:r>
            <a:br>
              <a:rPr lang="en-US" sz="500" noProof="0" dirty="0">
                <a:solidFill>
                  <a:srgbClr val="9FB7D3"/>
                </a:solidFill>
                <a:latin typeface="+mn-lt"/>
              </a:rPr>
            </a:br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!"#$%&amp;'()*+,-./0123456789:;&lt;=&gt;?@ABCDEFGHIJKLMNOPQRSTUVWXYZ[\]^_`abcdefghijklmnopqrstuvwxyz{|}~¡¢£¤¥¦§¨©ª«¬®¯°±²³´¶·¸¹º»¼½ÀÁÂÃÄÅÆÇÈËÌÍÎÏÐÑÒÓÔÕÖ×ØÙÚÛÜÝÞßàáâãäåæçèéêëìíîïðñòóôõö÷øùúûüýþÿĀāĂăąĆćĊċČĎďĐđĒĖėĘęĚěĞğĠġĢģĪīĮįİıĶķĹĺĻļĽľŁłŃńŅņŇňŌŐőŒœŔŕŖŗŘřŚśŞşŠšŢţŤťŪūŮůŰűŲųŴŵŶŷŸŹźŻżŽžƒȘșˆˇ˘˙˚˛˜˝ẀẁẃẄẅỲỳ–—‘’‚“”„†‡•…‰‹›⁄€™ĀĀĂĂĄĄĆĆĊĊČČĎĎĐĐĒĒĖĖĘĘĚĚĞĞĠĠĢĢĪĪĮĮİĶĶĹĹĻĻĽĽŃŃŅŅŇŇŌŌŐŐŔŔŖŖŘŘŚŚŞŞŢŢŤŤŪŪŮŮŰŰŲŲŴŴŶŶŹŹŻŻȘș−≤≥ﬁﬂ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ΆΈΉΊΌΎΏΐΑΒΓΕΖΗΘΙΚΛΜΝΞΟΠΡΣΤΥΦΧΨΪΫΆΈΉΊΰαβγδεζηθικλνξορςΣΤΥΦΧΨΩΪΫΌΎΏ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ЁЂЃЄЅІЇЈЉЊЋЌЎЏАБВГДЕЖЗИЙКЛМНОПРСТУФХЦЧШЩЪЫЬЭЮЯАБВГДЕЖЗИЙКЛМНОПРСТУФХЦЧШЩЪЫЬЭЮЯЁЂЃЄЅІЇЈЉЊЋЌЎЏѢѢѲѲѴѴҐҐәǽẀẁẂẃẄẅỲỳ№</a:t>
            </a:r>
          </a:p>
          <a:p>
            <a:pPr>
              <a:lnSpc>
                <a:spcPct val="80000"/>
              </a:lnSpc>
              <a:spcBef>
                <a:spcPct val="20000"/>
              </a:spcBef>
            </a:pPr>
            <a:endParaRPr lang="en-US" sz="500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5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1400" noProof="0" dirty="0">
              <a:solidFill>
                <a:schemeClr val="bg1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chemeClr val="bg1"/>
                </a:solidFill>
              </a:rPr>
              <a:t>Do not add objects or text in the footer area</a:t>
            </a:r>
          </a:p>
        </p:txBody>
      </p:sp>
      <p:sp>
        <p:nvSpPr>
          <p:cNvPr id="21523" name="txtfooterCopy"/>
          <p:cNvSpPr txBox="1">
            <a:spLocks noChangeArrowheads="1"/>
          </p:cNvSpPr>
          <p:nvPr/>
        </p:nvSpPr>
        <p:spPr bwMode="auto">
          <a:xfrm>
            <a:off x="527050" y="6524625"/>
            <a:ext cx="9865783" cy="2159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lIns="72000" rIns="72000"/>
          <a:lstStyle/>
          <a:p>
            <a:pPr algn="l"/>
            <a:r>
              <a:rPr lang="en-US" sz="800" b="0" i="0" u="none" dirty="0">
                <a:solidFill>
                  <a:srgbClr val="87888A"/>
                </a:solidFill>
              </a:rPr>
              <a:t> Page </a:t>
            </a:r>
            <a:fld id="{35BEE6A2-906B-41EA-8717-76EECF9C5C4A}" type="slidenum">
              <a:rPr lang="en-US" sz="800" b="0" i="0" u="none" smtClean="0">
                <a:solidFill>
                  <a:srgbClr val="87888A"/>
                </a:solidFill>
              </a:rPr>
              <a:t>‹#›</a:t>
            </a:fld>
            <a:endParaRPr lang="en-US" sz="800" b="0" i="0" u="none" dirty="0">
              <a:solidFill>
                <a:srgbClr val="87888A"/>
              </a:solidFill>
            </a:endParaRPr>
          </a:p>
        </p:txBody>
      </p:sp>
      <p:sp>
        <p:nvSpPr>
          <p:cNvPr id="21507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529167" y="1800000"/>
            <a:ext cx="11135785" cy="385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524935" y="239714"/>
            <a:ext cx="9992784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dirty="0"/>
              <a:t>Click to Add Header</a:t>
            </a:r>
          </a:p>
        </p:txBody>
      </p:sp>
    </p:spTree>
    <p:extLst>
      <p:ext uri="{BB962C8B-B14F-4D97-AF65-F5344CB8AC3E}">
        <p14:creationId xmlns:p14="http://schemas.microsoft.com/office/powerpoint/2010/main" val="37404045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703" r:id="rId2"/>
    <p:sldLayoutId id="2147483704" r:id="rId3"/>
    <p:sldLayoutId id="2147483705" r:id="rId4"/>
    <p:sldLayoutId id="2147483706" r:id="rId5"/>
    <p:sldLayoutId id="2147483707" r:id="rId6"/>
    <p:sldLayoutId id="2147483708" r:id="rId7"/>
    <p:sldLayoutId id="2147483709" r:id="rId8"/>
    <p:sldLayoutId id="2147483710" r:id="rId9"/>
    <p:sldLayoutId id="2147483711" r:id="rId10"/>
    <p:sldLayoutId id="2147483712" r:id="rId11"/>
    <p:sldLayoutId id="2147483713" r:id="rId12"/>
    <p:sldLayoutId id="2147483714" r:id="rId13"/>
    <p:sldLayoutId id="2147483715" r:id="rId14"/>
    <p:sldLayoutId id="2147483716" r:id="rId15"/>
    <p:sldLayoutId id="2147483717" r:id="rId16"/>
    <p:sldLayoutId id="2147483718" r:id="rId17"/>
  </p:sldLayoutIdLst>
  <p:hf sldNum="0" hdr="0" ftr="0" dt="0"/>
  <p:txStyles>
    <p:titleStyle>
      <a:lvl1pPr algn="l" rtl="0" eaLnBrk="1" fontAlgn="base" hangingPunct="1">
        <a:lnSpc>
          <a:spcPct val="7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Ericsson Capital T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9pPr>
    </p:titleStyle>
    <p:bodyStyle>
      <a:lvl1pPr marL="176213" indent="-176213" algn="l" rtl="0" eaLnBrk="1" fontAlgn="base" hangingPunct="1">
        <a:spcBef>
          <a:spcPct val="20000"/>
        </a:spcBef>
        <a:spcAft>
          <a:spcPct val="0"/>
        </a:spcAft>
        <a:buClr>
          <a:srgbClr val="00A9D4"/>
        </a:buClr>
        <a:buFont typeface="Arial" charset="0"/>
        <a:buChar char="›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33400" indent="-1778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–"/>
        <a:defRPr sz="2000">
          <a:solidFill>
            <a:schemeClr val="tx1"/>
          </a:solidFill>
          <a:latin typeface="+mn-lt"/>
        </a:defRPr>
      </a:lvl2pPr>
      <a:lvl3pPr marL="892175" indent="-179388" algn="l" rtl="0" eaLnBrk="1" fontAlgn="base" hangingPunct="1">
        <a:spcBef>
          <a:spcPct val="20000"/>
        </a:spcBef>
        <a:spcAft>
          <a:spcPct val="0"/>
        </a:spcAft>
        <a:buClr>
          <a:srgbClr val="92CCE5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3pPr>
      <a:lvl4pPr marL="125253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-"/>
        <a:defRPr sz="2000">
          <a:solidFill>
            <a:schemeClr val="tx1"/>
          </a:solidFill>
          <a:latin typeface="+mn-lt"/>
        </a:defRPr>
      </a:lvl4pPr>
      <a:lvl5pPr marL="16144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5pPr>
      <a:lvl6pPr marL="20716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6pPr>
      <a:lvl7pPr marL="25288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7pPr>
      <a:lvl8pPr marL="29860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8pPr>
      <a:lvl9pPr marL="34432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Highlights on NR UE feature list</a:t>
            </a: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 anchor="t"/>
          <a:lstStyle/>
          <a:p>
            <a:pPr algn="ctr"/>
            <a:r>
              <a:rPr lang="en-US" dirty="0"/>
              <a:t>Ericsson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28E4421-A50D-42EE-A3AA-9366401F4EAC}"/>
              </a:ext>
            </a:extLst>
          </p:cNvPr>
          <p:cNvSpPr txBox="1"/>
          <p:nvPr/>
        </p:nvSpPr>
        <p:spPr>
          <a:xfrm>
            <a:off x="524932" y="437322"/>
            <a:ext cx="1789043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RP-181875</a:t>
            </a:r>
          </a:p>
          <a:p>
            <a:r>
              <a:rPr lang="en-US" dirty="0"/>
              <a:t>Ag. 9.6</a:t>
            </a: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61E807-984B-464B-8DD8-DD02CAC4E54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/>
              <a:t>Motivation</a:t>
            </a:r>
          </a:p>
          <a:p>
            <a:pPr lvl="1"/>
            <a:r>
              <a:rPr lang="en-US" dirty="0"/>
              <a:t>Exploiting beam correspondence allows measurement and reporting from DL beam management procedures to support UL beamforming</a:t>
            </a:r>
          </a:p>
          <a:p>
            <a:pPr lvl="2"/>
            <a:r>
              <a:rPr lang="en-US" dirty="0"/>
              <a:t>Avoids excessive air interface load from UL beam management procedures based on SRS beam sweeping (per UE)</a:t>
            </a:r>
          </a:p>
          <a:p>
            <a:pPr lvl="2"/>
            <a:r>
              <a:rPr lang="en-US" dirty="0"/>
              <a:t>Simplifies network operation</a:t>
            </a:r>
          </a:p>
          <a:p>
            <a:pPr lvl="1"/>
            <a:r>
              <a:rPr lang="en-US" dirty="0"/>
              <a:t>All UEs must be capable of a certain degree of beam correspondence to be able to access the network</a:t>
            </a:r>
          </a:p>
          <a:p>
            <a:pPr lvl="2"/>
            <a:r>
              <a:rPr lang="en-US" dirty="0"/>
              <a:t>Transmit PRACH/MSG3 in the same direction as the detected SS/PBCH block</a:t>
            </a:r>
          </a:p>
          <a:p>
            <a:pPr lvl="1"/>
            <a:r>
              <a:rPr lang="en-US" dirty="0"/>
              <a:t>Additional UL beam management procedures (SRS beam sweep) to support high gain (narrow) UL beamforming is an optimization</a:t>
            </a:r>
          </a:p>
          <a:p>
            <a:pPr lvl="1"/>
            <a:endParaRPr lang="en-US" dirty="0"/>
          </a:p>
          <a:p>
            <a:endParaRPr lang="en-US" dirty="0"/>
          </a:p>
          <a:p>
            <a:r>
              <a:rPr lang="en-US" dirty="0"/>
              <a:t>Proposal: </a:t>
            </a:r>
          </a:p>
          <a:p>
            <a:pPr lvl="1"/>
            <a:r>
              <a:rPr lang="en-US" dirty="0"/>
              <a:t>Mandatory without capability signaling for FR2</a:t>
            </a:r>
          </a:p>
          <a:p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C7A0CF52-38CB-4E21-9875-3E0CB003C4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2-20 beam correspondence</a:t>
            </a:r>
          </a:p>
        </p:txBody>
      </p:sp>
    </p:spTree>
    <p:extLst>
      <p:ext uri="{BB962C8B-B14F-4D97-AF65-F5344CB8AC3E}">
        <p14:creationId xmlns:p14="http://schemas.microsoft.com/office/powerpoint/2010/main" val="38592579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Content Placeholder 1">
                <a:extLst>
                  <a:ext uri="{FF2B5EF4-FFF2-40B4-BE49-F238E27FC236}">
                    <a16:creationId xmlns:a16="http://schemas.microsoft.com/office/drawing/2014/main" id="{87DEE2CB-FA7D-40CA-8F14-B0A28B859B54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fontScale="77500" lnSpcReduction="20000"/>
              </a:bodyPr>
              <a:lstStyle/>
              <a:p>
                <a:r>
                  <a:rPr lang="en-US" dirty="0"/>
                  <a:t>Motivation</a:t>
                </a:r>
              </a:p>
              <a:p>
                <a:pPr lvl="1"/>
                <a:r>
                  <a:rPr lang="en-US" sz="1800" dirty="0"/>
                  <a:t>UE complexity driven by the number of simultaneously calculated CSI reports, not the number of configured ones</a:t>
                </a:r>
              </a:p>
              <a:p>
                <a:pPr lvl="2"/>
                <a:r>
                  <a:rPr lang="en-US" sz="1800" dirty="0"/>
                  <a:t>Beam management reports consumes CSI-</a:t>
                </a:r>
                <a:r>
                  <a:rPr lang="en-US" sz="1800" dirty="0" err="1"/>
                  <a:t>ReportSettings</a:t>
                </a:r>
                <a:r>
                  <a:rPr lang="en-US" sz="1800" dirty="0"/>
                  <a:t>. Typical configuration in FR2 require one Report Setting for CSI, one for P2 beam report and one for P3 beam sweep </a:t>
                </a:r>
                <a14:m>
                  <m:oMath xmlns:m="http://schemas.openxmlformats.org/officeDocument/2006/math">
                    <m:r>
                      <a:rPr lang="sv-SE" sz="1800" b="0" i="1" smtClean="0">
                        <a:latin typeface="Cambria Math" panose="02040503050406030204" pitchFamily="18" charset="0"/>
                      </a:rPr>
                      <m:t>→</m:t>
                    </m:r>
                  </m:oMath>
                </a14:m>
                <a:r>
                  <a:rPr lang="en-US" sz="1800" dirty="0"/>
                  <a:t> </a:t>
                </a:r>
                <a:r>
                  <a:rPr lang="en-US" sz="1800" b="1" dirty="0"/>
                  <a:t>3 CSI report settings needed, at least for the aperiodic case</a:t>
                </a:r>
              </a:p>
              <a:p>
                <a:pPr lvl="2"/>
                <a:r>
                  <a:rPr lang="sv-SE" sz="1800" dirty="0"/>
                  <a:t>CSI on PUSCH </a:t>
                </a:r>
                <a:r>
                  <a:rPr lang="en-US" sz="1800" dirty="0"/>
                  <a:t>is one of most coverage-limited channels. Beneficial to dynamically optimize CSI accuracy vs UCI overhead tradeoff by configuring different CSI Reporting Settings </a:t>
                </a:r>
                <a:r>
                  <a:rPr lang="sv-SE" sz="1800" dirty="0"/>
                  <a:t>(WB/SB CQI/PMI, </a:t>
                </a:r>
                <a:r>
                  <a:rPr lang="sv-SE" sz="1800" dirty="0" err="1"/>
                  <a:t>Type</a:t>
                </a:r>
                <a:r>
                  <a:rPr lang="sv-SE" sz="1800" dirty="0"/>
                  <a:t> I/</a:t>
                </a:r>
                <a:r>
                  <a:rPr lang="sv-SE" sz="1800" dirty="0" err="1"/>
                  <a:t>Type</a:t>
                </a:r>
                <a:r>
                  <a:rPr lang="sv-SE" sz="1800" dirty="0"/>
                  <a:t> II/non-PMI CSI) </a:t>
                </a:r>
                <a14:m>
                  <m:oMath xmlns:m="http://schemas.openxmlformats.org/officeDocument/2006/math">
                    <m:r>
                      <a:rPr lang="sv-SE" sz="1800" i="1">
                        <a:latin typeface="Cambria Math" panose="02040503050406030204" pitchFamily="18" charset="0"/>
                      </a:rPr>
                      <m:t>→</m:t>
                    </m:r>
                  </m:oMath>
                </a14:m>
                <a:r>
                  <a:rPr lang="en-US" sz="1800" dirty="0"/>
                  <a:t> </a:t>
                </a:r>
                <a:r>
                  <a:rPr lang="en-US" sz="1800" b="1" dirty="0"/>
                  <a:t>Maximum number of 4 CSI Report Settings per time-domain behavior likely too small</a:t>
                </a:r>
              </a:p>
              <a:p>
                <a:pPr lvl="1"/>
                <a:r>
                  <a:rPr lang="en-US" sz="1800" dirty="0"/>
                  <a:t>For FR1, even when reciprocity-based operation is used, Type I CSI feedback capturing all antenna ports of the array is needed for fallback to ensure good performance also on cell edge </a:t>
                </a:r>
                <a14:m>
                  <m:oMath xmlns:m="http://schemas.openxmlformats.org/officeDocument/2006/math">
                    <m:r>
                      <a:rPr lang="sv-SE" i="1">
                        <a:latin typeface="Cambria Math" panose="02040503050406030204" pitchFamily="18" charset="0"/>
                      </a:rPr>
                      <m:t>→</m:t>
                    </m:r>
                  </m:oMath>
                </a14:m>
                <a:r>
                  <a:rPr lang="en-US" dirty="0"/>
                  <a:t> </a:t>
                </a:r>
                <a:r>
                  <a:rPr lang="en-US" b="1" dirty="0"/>
                  <a:t>32 Tx Type I CSI codebook should be mandatory</a:t>
                </a:r>
                <a:endParaRPr lang="en-US" dirty="0"/>
              </a:p>
              <a:p>
                <a:pPr lvl="1"/>
                <a:endParaRPr lang="en-US" dirty="0"/>
              </a:p>
              <a:p>
                <a:r>
                  <a:rPr lang="en-US" dirty="0"/>
                  <a:t>Proposals</a:t>
                </a:r>
              </a:p>
              <a:p>
                <a:pPr lvl="1"/>
                <a:r>
                  <a:rPr lang="en-US" dirty="0"/>
                  <a:t>2-32:</a:t>
                </a:r>
              </a:p>
              <a:p>
                <a:pPr lvl="2"/>
                <a:r>
                  <a:rPr lang="en-US" dirty="0"/>
                  <a:t>32 Tx Type I codebook is mandatory for FR1</a:t>
                </a:r>
              </a:p>
              <a:p>
                <a:pPr lvl="1"/>
                <a:r>
                  <a:rPr lang="en-US" dirty="0"/>
                  <a:t>2-35: </a:t>
                </a:r>
              </a:p>
              <a:p>
                <a:pPr lvl="2"/>
                <a:r>
                  <a:rPr lang="en-US" dirty="0"/>
                  <a:t>3 configured CSI reporting settings is mandatory, at least for aperiodic time-domain behavior</a:t>
                </a:r>
              </a:p>
              <a:p>
                <a:pPr lvl="2"/>
                <a:r>
                  <a:rPr lang="en-US" dirty="0"/>
                  <a:t>Increase</a:t>
                </a:r>
                <a:r>
                  <a:rPr lang="sv-SE" dirty="0"/>
                  <a:t> the maximum </a:t>
                </a:r>
                <a:r>
                  <a:rPr lang="en-US" dirty="0"/>
                  <a:t>number of configured CSI Report </a:t>
                </a:r>
                <a:r>
                  <a:rPr lang="sv-SE" dirty="0"/>
                  <a:t>Settings to 8</a:t>
                </a:r>
                <a:endParaRPr lang="en-US" dirty="0"/>
              </a:p>
              <a:p>
                <a:pPr lvl="1"/>
                <a:endParaRPr lang="en-US" dirty="0"/>
              </a:p>
            </p:txBody>
          </p:sp>
        </mc:Choice>
        <mc:Fallback xmlns="">
          <p:sp>
            <p:nvSpPr>
              <p:cNvPr id="2" name="Content Placeholder 1">
                <a:extLst>
                  <a:ext uri="{FF2B5EF4-FFF2-40B4-BE49-F238E27FC236}">
                    <a16:creationId xmlns:a16="http://schemas.microsoft.com/office/drawing/2014/main" id="{87DEE2CB-FA7D-40CA-8F14-B0A28B859B54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602" t="-348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itle 2">
            <a:extLst>
              <a:ext uri="{FF2B5EF4-FFF2-40B4-BE49-F238E27FC236}">
                <a16:creationId xmlns:a16="http://schemas.microsoft.com/office/drawing/2014/main" id="{C895956F-E03B-4603-8464-82BFEB185B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2-32 / 2-35 basic csi feedback</a:t>
            </a:r>
          </a:p>
        </p:txBody>
      </p:sp>
    </p:spTree>
    <p:extLst>
      <p:ext uri="{BB962C8B-B14F-4D97-AF65-F5344CB8AC3E}">
        <p14:creationId xmlns:p14="http://schemas.microsoft.com/office/powerpoint/2010/main" val="34652301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18C640F4-A1D1-458A-A8D6-7F5A9F06632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sz="2000" dirty="0"/>
              <a:t>Motivation</a:t>
            </a:r>
          </a:p>
          <a:p>
            <a:pPr lvl="1"/>
            <a:r>
              <a:rPr lang="en-US" sz="1800" dirty="0"/>
              <a:t>UE complexity driven by the number </a:t>
            </a:r>
            <a:r>
              <a:rPr lang="en-US" sz="1800" i="1" dirty="0"/>
              <a:t>simultaneously active </a:t>
            </a:r>
            <a:r>
              <a:rPr lang="en-US" sz="1800" dirty="0"/>
              <a:t>CSI-RS resources/ports, not the number of configured ones</a:t>
            </a:r>
          </a:p>
          <a:p>
            <a:pPr lvl="2"/>
            <a:r>
              <a:rPr lang="en-US" sz="1800" dirty="0"/>
              <a:t>Introduction of Components 4 &amp; 5 (simultaneous resources/ports) supersedes the need to limit configured CSI-RS resources/ports </a:t>
            </a:r>
          </a:p>
          <a:p>
            <a:pPr lvl="2"/>
            <a:r>
              <a:rPr lang="en-US" sz="1800" dirty="0"/>
              <a:t>Restricting the number of configured CSI-RS resources can severely impact network performance and gNB flexibility</a:t>
            </a:r>
          </a:p>
          <a:p>
            <a:pPr lvl="2"/>
            <a:r>
              <a:rPr lang="en-US" sz="1800" dirty="0"/>
              <a:t>CSI-RS resources are configured per BWP, too low capability necessitates RRC reconfiguration upon BWP switch</a:t>
            </a:r>
            <a:endParaRPr lang="en-US" sz="2000" dirty="0"/>
          </a:p>
          <a:p>
            <a:r>
              <a:rPr lang="en-US" sz="2000" dirty="0"/>
              <a:t>Proposals</a:t>
            </a:r>
          </a:p>
          <a:p>
            <a:pPr lvl="1"/>
            <a:r>
              <a:rPr lang="en-US" sz="1400" dirty="0"/>
              <a:t>2-33: </a:t>
            </a:r>
          </a:p>
          <a:p>
            <a:pPr lvl="2"/>
            <a:r>
              <a:rPr lang="en-US" sz="1400" dirty="0"/>
              <a:t>Component 1:16 configured CSI-RS resources is the smallest possible value</a:t>
            </a:r>
          </a:p>
          <a:p>
            <a:pPr lvl="2"/>
            <a:r>
              <a:rPr lang="en-US" sz="1400" dirty="0"/>
              <a:t>Component 2: Remove component on maximum number of configured ports, this impacts neither complexity nor memory</a:t>
            </a:r>
          </a:p>
          <a:p>
            <a:pPr lvl="2"/>
            <a:r>
              <a:rPr lang="en-US" sz="1400" dirty="0"/>
              <a:t>Component 3: 4 configured CSI-IM resources is the smallest possible value</a:t>
            </a:r>
          </a:p>
          <a:p>
            <a:pPr lvl="2"/>
            <a:r>
              <a:rPr lang="en-US" sz="1400" dirty="0"/>
              <a:t>Component 5: 32 simultaneous NZP CSI-RS ports is the smallest possible value for FR1, 8 is smallest value for FR2</a:t>
            </a:r>
          </a:p>
          <a:p>
            <a:pPr lvl="2"/>
            <a:endParaRPr lang="en-US" sz="1400" dirty="0"/>
          </a:p>
          <a:p>
            <a:pPr lvl="1"/>
            <a:endParaRPr lang="en-US" sz="14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EF508AE7-217F-4480-9525-9773031E09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2-33  CSI-RS capability</a:t>
            </a:r>
          </a:p>
        </p:txBody>
      </p:sp>
    </p:spTree>
    <p:extLst>
      <p:ext uri="{BB962C8B-B14F-4D97-AF65-F5344CB8AC3E}">
        <p14:creationId xmlns:p14="http://schemas.microsoft.com/office/powerpoint/2010/main" val="30133849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F8B38847-F6A5-4ACC-838B-CA9D93B920A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Motivation</a:t>
            </a:r>
          </a:p>
          <a:p>
            <a:pPr lvl="1"/>
            <a:r>
              <a:rPr lang="en-US" dirty="0"/>
              <a:t>For FR2, up to 64 SSBs, corresponding to different beams, can be configured in a cell. Each beam should be associated to a TRS for tracking in a corresponding configured TCI state</a:t>
            </a:r>
          </a:p>
          <a:p>
            <a:pPr lvl="2"/>
            <a:r>
              <a:rPr lang="en-US" dirty="0"/>
              <a:t>Otherwise, RRC reconfiguration is needed even when the UE moves within the cell!</a:t>
            </a:r>
          </a:p>
          <a:p>
            <a:pPr lvl="2"/>
            <a:r>
              <a:rPr lang="en-US" dirty="0"/>
              <a:t>It is already mandatory for the UE to support 64 configured TCI states</a:t>
            </a:r>
          </a:p>
          <a:p>
            <a:pPr lvl="1"/>
            <a:r>
              <a:rPr lang="en-US" dirty="0"/>
              <a:t>The number of “active” TRSs a UE can simultaneously track is reported as separate capability in Component 3.</a:t>
            </a:r>
          </a:p>
          <a:p>
            <a:pPr lvl="1"/>
            <a:r>
              <a:rPr lang="en-US" dirty="0"/>
              <a:t>Note that one TRS is configured using 2 or 4 CSI-RS resources. The maximum number of CSI-RS resources that can be configured also provides an upper bound on the maximum number of TRSs</a:t>
            </a:r>
          </a:p>
          <a:p>
            <a:r>
              <a:rPr lang="en-US" sz="2000" dirty="0"/>
              <a:t>Proposals</a:t>
            </a:r>
          </a:p>
          <a:p>
            <a:pPr lvl="1"/>
            <a:r>
              <a:rPr lang="en-US" sz="1400" dirty="0"/>
              <a:t>2-51: </a:t>
            </a:r>
          </a:p>
          <a:p>
            <a:pPr lvl="2"/>
            <a:r>
              <a:rPr lang="en-US" sz="1400" dirty="0"/>
              <a:t>Component 4: 64 configured TRS per CC is the smallest possible value</a:t>
            </a:r>
          </a:p>
          <a:p>
            <a:pPr lvl="2"/>
            <a:r>
              <a:rPr lang="en-US" sz="1400" dirty="0"/>
              <a:t>Component 5: 64 configured TRS across CCs is the smallest possible value</a:t>
            </a:r>
          </a:p>
          <a:p>
            <a:pPr lvl="2"/>
            <a:endParaRPr lang="en-US" sz="1400" dirty="0"/>
          </a:p>
          <a:p>
            <a:pPr lvl="2"/>
            <a:endParaRPr lang="en-US" sz="1400" dirty="0"/>
          </a:p>
          <a:p>
            <a:pPr lvl="1"/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05A4DBE-E257-42E7-9B5E-D4F110E80A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2-51 TRS</a:t>
            </a:r>
          </a:p>
        </p:txBody>
      </p:sp>
    </p:spTree>
    <p:extLst>
      <p:ext uri="{BB962C8B-B14F-4D97-AF65-F5344CB8AC3E}">
        <p14:creationId xmlns:p14="http://schemas.microsoft.com/office/powerpoint/2010/main" val="887145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61E807-984B-464B-8DD8-DD02CAC4E54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/>
              <a:t>Motivation</a:t>
            </a:r>
          </a:p>
          <a:p>
            <a:pPr lvl="1"/>
            <a:r>
              <a:rPr lang="en-US" dirty="0"/>
              <a:t>The FG name for 2-55, “SRS Tx switching”, is misleading, since it controls the configuration of SRS transmission for DL CSI Acquisition purpose, with or without actual antenna switching</a:t>
            </a:r>
          </a:p>
          <a:p>
            <a:pPr lvl="2"/>
            <a:r>
              <a:rPr lang="en-US" dirty="0"/>
              <a:t>A UE can report support of Tx antenna switching (1T2R, 2T4R, 1T4R) or support of only SRS transmission without switching (T = R)</a:t>
            </a:r>
          </a:p>
          <a:p>
            <a:pPr lvl="2"/>
            <a:r>
              <a:rPr lang="en-US" dirty="0"/>
              <a:t>A UE supporting ‘T=R’ should be capable of sounding on a fixed set of antennas according to its reported capability in FG 2-53</a:t>
            </a:r>
          </a:p>
          <a:p>
            <a:pPr lvl="1"/>
            <a:r>
              <a:rPr lang="en-US" dirty="0"/>
              <a:t>Reciprocity-based DL beamforming is central to NR design</a:t>
            </a:r>
          </a:p>
          <a:p>
            <a:pPr lvl="2"/>
            <a:r>
              <a:rPr lang="en-US" dirty="0"/>
              <a:t>Support of SRS transmission, without antenna switching, for DL CSI acquisition purpose crucial for NW performance</a:t>
            </a:r>
          </a:p>
          <a:p>
            <a:pPr lvl="2"/>
            <a:r>
              <a:rPr lang="en-US" dirty="0"/>
              <a:t>Support of basic antenna switching (1T2R) will give a significant capacity boost and enable multi-layer transmission also in reciprocity-based operation</a:t>
            </a:r>
          </a:p>
          <a:p>
            <a:pPr lvl="2"/>
            <a:endParaRPr lang="en-US" dirty="0"/>
          </a:p>
          <a:p>
            <a:endParaRPr lang="en-US" dirty="0"/>
          </a:p>
          <a:p>
            <a:r>
              <a:rPr lang="en-US" dirty="0"/>
              <a:t>Proposal: </a:t>
            </a:r>
          </a:p>
          <a:p>
            <a:pPr lvl="1"/>
            <a:r>
              <a:rPr lang="en-US" dirty="0"/>
              <a:t>2-55 is Mandatory with UE capability signaling for FR1</a:t>
            </a:r>
          </a:p>
          <a:p>
            <a:pPr lvl="2"/>
            <a:r>
              <a:rPr lang="en-US" dirty="0"/>
              <a:t>Rename the FG to “SRS transmission for DL CSI acquisition”</a:t>
            </a:r>
          </a:p>
          <a:p>
            <a:pPr lvl="2"/>
            <a:r>
              <a:rPr lang="en-US" dirty="0"/>
              <a:t>Mandatory with capability signaling to support ‘1T2R’ and ‘T = R’</a:t>
            </a:r>
          </a:p>
          <a:p>
            <a:pPr lvl="2"/>
            <a:r>
              <a:rPr lang="en-US" dirty="0"/>
              <a:t>Clarify that ‘T=R’ implies sounding using the maximum number of ports/resource a UE supports (which may be a subset of Rx antennas)</a:t>
            </a:r>
          </a:p>
          <a:p>
            <a:pPr lvl="2"/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C7A0CF52-38CB-4E21-9875-3E0CB003C4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2-55 </a:t>
            </a:r>
            <a:r>
              <a:rPr lang="en-US" dirty="0" err="1"/>
              <a:t>srs</a:t>
            </a:r>
            <a:r>
              <a:rPr lang="en-US" dirty="0"/>
              <a:t> </a:t>
            </a:r>
            <a:r>
              <a:rPr lang="en-US" dirty="0" err="1"/>
              <a:t>tx</a:t>
            </a:r>
            <a:r>
              <a:rPr lang="en-US" dirty="0"/>
              <a:t> switch</a:t>
            </a:r>
          </a:p>
        </p:txBody>
      </p:sp>
    </p:spTree>
    <p:extLst>
      <p:ext uri="{BB962C8B-B14F-4D97-AF65-F5344CB8AC3E}">
        <p14:creationId xmlns:p14="http://schemas.microsoft.com/office/powerpoint/2010/main" val="322856678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Logo_ChapterSlide_Wide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0325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377809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YPE" val="TitlePage"/>
</p:tagLst>
</file>

<file path=ppt/theme/theme1.xml><?xml version="1.0" encoding="utf-8"?>
<a:theme xmlns:a="http://schemas.openxmlformats.org/drawingml/2006/main" name="PresentationTemplate2011">
  <a:themeElements>
    <a:clrScheme name="Landscape2009 1">
      <a:dk1>
        <a:srgbClr val="58585A"/>
      </a:dk1>
      <a:lt1>
        <a:srgbClr val="FFFFFF"/>
      </a:lt1>
      <a:dk2>
        <a:srgbClr val="00285E"/>
      </a:dk2>
      <a:lt2>
        <a:srgbClr val="B1B3B4"/>
      </a:lt2>
      <a:accent1>
        <a:srgbClr val="89BA17"/>
      </a:accent1>
      <a:accent2>
        <a:srgbClr val="F08A00"/>
      </a:accent2>
      <a:accent3>
        <a:srgbClr val="FFFFFF"/>
      </a:accent3>
      <a:accent4>
        <a:srgbClr val="4A4A4C"/>
      </a:accent4>
      <a:accent5>
        <a:srgbClr val="C4D9AB"/>
      </a:accent5>
      <a:accent6>
        <a:srgbClr val="D97D00"/>
      </a:accent6>
      <a:hlink>
        <a:srgbClr val="00A9D4"/>
      </a:hlink>
      <a:folHlink>
        <a:srgbClr val="00625F"/>
      </a:folHlink>
    </a:clrScheme>
    <a:fontScheme name="Landscape2009">
      <a:majorFont>
        <a:latin typeface="Ericsson Capital TT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Template2011.potx" id="{2930A252-12C2-4F52-B133-87F8BF51D5BC}" vid="{C0EA779E-0600-4F57-BDCE-BA710E7DC25F}"/>
    </a:ext>
  </a:extLst>
</a:theme>
</file>

<file path=ppt/theme/theme2.xml><?xml version="1.0" encoding="utf-8"?>
<a:theme xmlns:a="http://schemas.openxmlformats.org/drawingml/2006/main" name="1_PresentationTemplate2011">
  <a:themeElements>
    <a:clrScheme name="Landscape2009 1">
      <a:dk1>
        <a:srgbClr val="58585A"/>
      </a:dk1>
      <a:lt1>
        <a:srgbClr val="FFFFFF"/>
      </a:lt1>
      <a:dk2>
        <a:srgbClr val="00285E"/>
      </a:dk2>
      <a:lt2>
        <a:srgbClr val="B1B3B4"/>
      </a:lt2>
      <a:accent1>
        <a:srgbClr val="89BA17"/>
      </a:accent1>
      <a:accent2>
        <a:srgbClr val="F08A00"/>
      </a:accent2>
      <a:accent3>
        <a:srgbClr val="FFFFFF"/>
      </a:accent3>
      <a:accent4>
        <a:srgbClr val="4A4A4C"/>
      </a:accent4>
      <a:accent5>
        <a:srgbClr val="C4D9AB"/>
      </a:accent5>
      <a:accent6>
        <a:srgbClr val="D97D00"/>
      </a:accent6>
      <a:hlink>
        <a:srgbClr val="00A9D4"/>
      </a:hlink>
      <a:folHlink>
        <a:srgbClr val="00625F"/>
      </a:folHlink>
    </a:clrScheme>
    <a:fontScheme name="Landscape2009">
      <a:majorFont>
        <a:latin typeface="Ericsson Capital TT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PresentationTemplate2011</Template>
  <TotalTime>789</TotalTime>
  <Words>833</Words>
  <Application>Microsoft Office PowerPoint</Application>
  <PresentationFormat>Widescreen</PresentationFormat>
  <Paragraphs>78</Paragraphs>
  <Slides>7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Cambria Math</vt:lpstr>
      <vt:lpstr>Arial</vt:lpstr>
      <vt:lpstr>Ericsson Capital TT</vt:lpstr>
      <vt:lpstr>PresentationTemplate2011</vt:lpstr>
      <vt:lpstr>1_PresentationTemplate2011</vt:lpstr>
      <vt:lpstr>Highlights on NR UE feature list</vt:lpstr>
      <vt:lpstr>2-20 beam correspondence</vt:lpstr>
      <vt:lpstr>2-32 / 2-35 basic csi feedback</vt:lpstr>
      <vt:lpstr>2-33  CSI-RS capability</vt:lpstr>
      <vt:lpstr>2-51 TRS</vt:lpstr>
      <vt:lpstr>2-55 srs tx switch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RAN1#92 NR preemeting Ericsson</dc:title>
  <dc:creator>Stephen Grant</dc:creator>
  <cp:keywords/>
  <dc:description>Rev PA1</dc:description>
  <cp:lastModifiedBy>Mark Harrison</cp:lastModifiedBy>
  <cp:revision>712</cp:revision>
  <cp:lastPrinted>2018-04-11T13:54:21Z</cp:lastPrinted>
  <dcterms:created xsi:type="dcterms:W3CDTF">2017-01-10T23:54:18Z</dcterms:created>
  <dcterms:modified xsi:type="dcterms:W3CDTF">2018-09-03T17:58:55Z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umentType">
    <vt:lpwstr>Presentation2011</vt:lpwstr>
  </property>
  <property fmtid="{D5CDD505-2E9C-101B-9397-08002B2CF9AE}" pid="3" name="TemplateName">
    <vt:lpwstr>CXC 173 2731/1</vt:lpwstr>
  </property>
  <property fmtid="{D5CDD505-2E9C-101B-9397-08002B2CF9AE}" pid="4" name="TemplateVersion">
    <vt:lpwstr>R1A</vt:lpwstr>
  </property>
  <property fmtid="{D5CDD505-2E9C-101B-9397-08002B2CF9AE}" pid="5" name="EmbeddedFonts">
    <vt:bool>true</vt:bool>
  </property>
  <property fmtid="{D5CDD505-2E9C-101B-9397-08002B2CF9AE}" pid="6" name="PackageNo">
    <vt:lpwstr>LXA 119 603</vt:lpwstr>
  </property>
  <property fmtid="{D5CDD505-2E9C-101B-9397-08002B2CF9AE}" pid="7" name="PackageVersion">
    <vt:lpwstr>R5C</vt:lpwstr>
  </property>
  <property fmtid="{D5CDD505-2E9C-101B-9397-08002B2CF9AE}" pid="8" name="FooterType">
    <vt:lpwstr>PresTemp</vt:lpwstr>
  </property>
  <property fmtid="{D5CDD505-2E9C-101B-9397-08002B2CF9AE}" pid="9" name="UsedFont">
    <vt:lpwstr>Ericsson Capital TT</vt:lpwstr>
  </property>
  <property fmtid="{D5CDD505-2E9C-101B-9397-08002B2CF9AE}" pid="10" name="x">
    <vt:lpwstr>1</vt:lpwstr>
  </property>
  <property fmtid="{D5CDD505-2E9C-101B-9397-08002B2CF9AE}" pid="11" name="White">
    <vt:bool>true</vt:bool>
  </property>
  <property fmtid="{D5CDD505-2E9C-101B-9397-08002B2CF9AE}" pid="12" name="chkMetaData">
    <vt:bool>false</vt:bool>
  </property>
  <property fmtid="{D5CDD505-2E9C-101B-9397-08002B2CF9AE}" pid="13" name="chkTaglines">
    <vt:bool>false</vt:bool>
  </property>
  <property fmtid="{D5CDD505-2E9C-101B-9397-08002B2CF9AE}" pid="14" name="SecurityClass">
    <vt:lpwstr>Ericsson Internal</vt:lpwstr>
  </property>
  <property fmtid="{D5CDD505-2E9C-101B-9397-08002B2CF9AE}" pid="15" name="txtConfLabel">
    <vt:lpwstr>Ericsson Internal</vt:lpwstr>
  </property>
  <property fmtid="{D5CDD505-2E9C-101B-9397-08002B2CF9AE}" pid="16" name="optUseConfClass">
    <vt:bool>true</vt:bool>
  </property>
  <property fmtid="{D5CDD505-2E9C-101B-9397-08002B2CF9AE}" pid="17" name="optUseConfLabel">
    <vt:bool>false</vt:bool>
  </property>
  <property fmtid="{D5CDD505-2E9C-101B-9397-08002B2CF9AE}" pid="18" name="optFooterCVLDocNo">
    <vt:bool>true</vt:bool>
  </property>
  <property fmtid="{D5CDD505-2E9C-101B-9397-08002B2CF9AE}" pid="19" name="optFooterCVLCopyright">
    <vt:bool>false</vt:bool>
  </property>
  <property fmtid="{D5CDD505-2E9C-101B-9397-08002B2CF9AE}" pid="20" name="optEnterText1">
    <vt:bool>false</vt:bool>
  </property>
  <property fmtid="{D5CDD505-2E9C-101B-9397-08002B2CF9AE}" pid="21" name="optFooterCVLConfLabel">
    <vt:bool>true</vt:bool>
  </property>
  <property fmtid="{D5CDD505-2E9C-101B-9397-08002B2CF9AE}" pid="22" name="optEnterText2">
    <vt:bool>false</vt:bool>
  </property>
  <property fmtid="{D5CDD505-2E9C-101B-9397-08002B2CF9AE}" pid="23" name="optFooterCVLTitle">
    <vt:bool>true</vt:bool>
  </property>
  <property fmtid="{D5CDD505-2E9C-101B-9397-08002B2CF9AE}" pid="24" name="optFooterCVLPrep">
    <vt:bool>false</vt:bool>
  </property>
  <property fmtid="{D5CDD505-2E9C-101B-9397-08002B2CF9AE}" pid="25" name="optEnterText3">
    <vt:bool>false</vt:bool>
  </property>
  <property fmtid="{D5CDD505-2E9C-101B-9397-08002B2CF9AE}" pid="26" name="optFooterCVLDate">
    <vt:bool>true</vt:bool>
  </property>
  <property fmtid="{D5CDD505-2E9C-101B-9397-08002B2CF9AE}" pid="27" name="optEnterText4">
    <vt:bool>false</vt:bool>
  </property>
  <property fmtid="{D5CDD505-2E9C-101B-9397-08002B2CF9AE}" pid="28" name="LeftFooterField">
    <vt:lpwstr/>
  </property>
  <property fmtid="{D5CDD505-2E9C-101B-9397-08002B2CF9AE}" pid="29" name="MiddleFooterField">
    <vt:lpwstr>Ericsson Internal</vt:lpwstr>
  </property>
  <property fmtid="{D5CDD505-2E9C-101B-9397-08002B2CF9AE}" pid="30" name="RightFooterField">
    <vt:lpwstr/>
  </property>
  <property fmtid="{D5CDD505-2E9C-101B-9397-08002B2CF9AE}" pid="31" name="RightFooterField2">
    <vt:lpwstr>2017-01-10</vt:lpwstr>
  </property>
  <property fmtid="{D5CDD505-2E9C-101B-9397-08002B2CF9AE}" pid="32" name="TotalNumb">
    <vt:bool>false</vt:bool>
  </property>
  <property fmtid="{D5CDD505-2E9C-101B-9397-08002B2CF9AE}" pid="33" name="Pages">
    <vt:bool>true</vt:bool>
  </property>
  <property fmtid="{D5CDD505-2E9C-101B-9397-08002B2CF9AE}" pid="34" name="DocumentType2">
    <vt:lpwstr>Presentation2011</vt:lpwstr>
  </property>
  <property fmtid="{D5CDD505-2E9C-101B-9397-08002B2CF9AE}" pid="35" name="TemplateName2">
    <vt:lpwstr>CXC 173 2731/1</vt:lpwstr>
  </property>
  <property fmtid="{D5CDD505-2E9C-101B-9397-08002B2CF9AE}" pid="36" name="TemplateVersion2">
    <vt:lpwstr>R1A</vt:lpwstr>
  </property>
  <property fmtid="{D5CDD505-2E9C-101B-9397-08002B2CF9AE}" pid="37" name="Prepared">
    <vt:lpwstr/>
  </property>
  <property fmtid="{D5CDD505-2E9C-101B-9397-08002B2CF9AE}" pid="38" name="ApprovedBy">
    <vt:lpwstr/>
  </property>
  <property fmtid="{D5CDD505-2E9C-101B-9397-08002B2CF9AE}" pid="39" name="DocNo">
    <vt:lpwstr/>
  </property>
  <property fmtid="{D5CDD505-2E9C-101B-9397-08002B2CF9AE}" pid="40" name="Checked">
    <vt:lpwstr/>
  </property>
  <property fmtid="{D5CDD505-2E9C-101B-9397-08002B2CF9AE}" pid="41" name="Revision">
    <vt:lpwstr>PA1</vt:lpwstr>
  </property>
  <property fmtid="{D5CDD505-2E9C-101B-9397-08002B2CF9AE}" pid="42" name="DocName">
    <vt:lpwstr/>
  </property>
  <property fmtid="{D5CDD505-2E9C-101B-9397-08002B2CF9AE}" pid="43" name="Title">
    <vt:lpwstr/>
  </property>
  <property fmtid="{D5CDD505-2E9C-101B-9397-08002B2CF9AE}" pid="44" name="Date">
    <vt:lpwstr>2017-01-10</vt:lpwstr>
  </property>
  <property fmtid="{D5CDD505-2E9C-101B-9397-08002B2CF9AE}" pid="45" name="Reference">
    <vt:lpwstr/>
  </property>
  <property fmtid="{D5CDD505-2E9C-101B-9397-08002B2CF9AE}" pid="46" name="Keyword">
    <vt:lpwstr/>
  </property>
</Properties>
</file>