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79" r:id="rId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3333CC"/>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574" autoAdjust="0"/>
    <p:restoredTop sz="94660"/>
  </p:normalViewPr>
  <p:slideViewPr>
    <p:cSldViewPr>
      <p:cViewPr varScale="1">
        <p:scale>
          <a:sx n="112" d="100"/>
          <a:sy n="112" d="100"/>
        </p:scale>
        <p:origin x="-570" y="-90"/>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9" Type="http://schemas.microsoft.com/office/2015/10/relationships/revisionInfo" Target="revisionInfo.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2018/9/3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2018/9/3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609600" y="274639"/>
            <a:ext cx="80264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2018/9/3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2018/9/3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2018/9/3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2018/9/3</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2018/9/3</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2018/9/3</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2018/9/3</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2018/9/3</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2018/9/3</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2018/9/3</a:t>
            </a:fld>
            <a:endParaRPr kumimoji="1" lang="ja-JP" altLang="en-US"/>
          </a:p>
        </p:txBody>
      </p:sp>
      <p:sp>
        <p:nvSpPr>
          <p:cNvPr id="5" name="フッター プレースホルダ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タイトル 1"/>
          <p:cNvSpPr>
            <a:spLocks noGrp="1"/>
          </p:cNvSpPr>
          <p:nvPr>
            <p:ph type="ctrTitle"/>
          </p:nvPr>
        </p:nvSpPr>
        <p:spPr/>
        <p:txBody>
          <a:bodyPr>
            <a:normAutofit/>
          </a:bodyPr>
          <a:lstStyle/>
          <a:p>
            <a:r>
              <a:rPr lang="en-US" altLang="ja-JP" sz="4000" b="1" dirty="0">
                <a:latin typeface="Meiryo UI" pitchFamily="50" charset="-128"/>
                <a:ea typeface="Meiryo UI" pitchFamily="50" charset="-128"/>
                <a:cs typeface="Meiryo UI" pitchFamily="50" charset="-128"/>
              </a:rPr>
              <a:t>How to handle Intra band contiguous UL CA for FR1 in Rel16</a:t>
            </a:r>
            <a:endParaRPr lang="ja-JP" altLang="en-US" sz="4000" b="1" dirty="0">
              <a:solidFill>
                <a:srgbClr val="FF0000"/>
              </a:solidFill>
              <a:latin typeface="Meiryo UI" pitchFamily="50" charset="-128"/>
              <a:ea typeface="Meiryo UI" pitchFamily="50" charset="-128"/>
              <a:cs typeface="Meiryo UI" pitchFamily="50" charset="-128"/>
            </a:endParaRPr>
          </a:p>
        </p:txBody>
      </p:sp>
      <p:sp>
        <p:nvSpPr>
          <p:cNvPr id="4099" name="サブタイトル 2"/>
          <p:cNvSpPr>
            <a:spLocks noGrp="1"/>
          </p:cNvSpPr>
          <p:nvPr>
            <p:ph type="subTitle" idx="1"/>
          </p:nvPr>
        </p:nvSpPr>
        <p:spPr>
          <a:xfrm>
            <a:off x="2567608" y="3886200"/>
            <a:ext cx="7056784" cy="1752600"/>
          </a:xfrm>
        </p:spPr>
        <p:txBody>
          <a:bodyPr rtlCol="0">
            <a:normAutofit/>
          </a:bodyPr>
          <a:lstStyle/>
          <a:p>
            <a:pPr>
              <a:spcBef>
                <a:spcPct val="0"/>
              </a:spcBef>
              <a:defRPr/>
            </a:pPr>
            <a:r>
              <a:rPr lang="en-US" altLang="ja-JP" b="1" dirty="0">
                <a:solidFill>
                  <a:schemeClr val="tx1"/>
                </a:solidFill>
                <a:latin typeface="Meiryo UI" pitchFamily="50" charset="-128"/>
                <a:ea typeface="Meiryo UI" pitchFamily="50" charset="-128"/>
                <a:cs typeface="Meiryo UI" pitchFamily="50" charset="-128"/>
              </a:rPr>
              <a:t>NTT DOCOMO, </a:t>
            </a:r>
            <a:r>
              <a:rPr lang="en-US" altLang="ja-JP" b="1" dirty="0" smtClean="0">
                <a:solidFill>
                  <a:schemeClr val="tx1"/>
                </a:solidFill>
                <a:latin typeface="Meiryo UI" pitchFamily="50" charset="-128"/>
                <a:ea typeface="Meiryo UI" pitchFamily="50" charset="-128"/>
                <a:cs typeface="Meiryo UI" pitchFamily="50" charset="-128"/>
              </a:rPr>
              <a:t>INC.</a:t>
            </a:r>
          </a:p>
        </p:txBody>
      </p:sp>
      <p:sp>
        <p:nvSpPr>
          <p:cNvPr id="5124" name="テキスト ボックス 1"/>
          <p:cNvSpPr txBox="1">
            <a:spLocks noChangeArrowheads="1"/>
          </p:cNvSpPr>
          <p:nvPr/>
        </p:nvSpPr>
        <p:spPr bwMode="auto">
          <a:xfrm>
            <a:off x="407368" y="188914"/>
            <a:ext cx="11894270" cy="1175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charset="-128"/>
              </a:defRPr>
            </a:lvl9pPr>
          </a:lstStyle>
          <a:p>
            <a:pPr>
              <a:buNone/>
            </a:pPr>
            <a:r>
              <a:rPr lang="en-GB" altLang="ja-JP" b="1" dirty="0"/>
              <a:t>3GPP TSG RAN Meeting #81 </a:t>
            </a:r>
            <a:r>
              <a:rPr lang="en-GB" altLang="ja-JP" b="1" i="1" dirty="0"/>
              <a:t>	</a:t>
            </a:r>
            <a:r>
              <a:rPr lang="en-GB" altLang="ja-JP" b="1" i="1" dirty="0" smtClean="0"/>
              <a:t>                             </a:t>
            </a:r>
            <a:r>
              <a:rPr lang="en-GB" altLang="ja-JP" b="1" i="1" dirty="0"/>
              <a:t>RP-181735</a:t>
            </a:r>
            <a:endParaRPr lang="ja-JP" altLang="ja-JP" dirty="0" smtClean="0"/>
          </a:p>
          <a:p>
            <a:pPr>
              <a:buNone/>
            </a:pPr>
            <a:r>
              <a:rPr lang="en-GB" altLang="ja-JP" b="1" dirty="0"/>
              <a:t>Gold Coast, Australia, Sept 10 - 13, 2018</a:t>
            </a:r>
            <a:endParaRPr lang="ja-JP" altLang="ja-JP" dirty="0"/>
          </a:p>
        </p:txBody>
      </p:sp>
    </p:spTree>
    <p:extLst>
      <p:ext uri="{BB962C8B-B14F-4D97-AF65-F5344CB8AC3E}">
        <p14:creationId xmlns:p14="http://schemas.microsoft.com/office/powerpoint/2010/main" val="1255740356"/>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3448" y="1124745"/>
            <a:ext cx="11655200" cy="4608512"/>
          </a:xfrm>
        </p:spPr>
        <p:txBody>
          <a:bodyPr>
            <a:noAutofit/>
          </a:bodyPr>
          <a:lstStyle/>
          <a:p>
            <a:r>
              <a:rPr lang="en-US" altLang="ja-JP" sz="2000" b="1" dirty="0" smtClean="0">
                <a:latin typeface="Meiryo UI" pitchFamily="50" charset="-128"/>
                <a:ea typeface="Meiryo UI" pitchFamily="50" charset="-128"/>
                <a:cs typeface="Meiryo UI" pitchFamily="50" charset="-128"/>
              </a:rPr>
              <a:t>An </a:t>
            </a:r>
            <a:r>
              <a:rPr lang="en-US" altLang="ja-JP" sz="2000" b="1" dirty="0">
                <a:latin typeface="Meiryo UI" pitchFamily="50" charset="-128"/>
                <a:ea typeface="Meiryo UI" pitchFamily="50" charset="-128"/>
                <a:cs typeface="Meiryo UI" pitchFamily="50" charset="-128"/>
              </a:rPr>
              <a:t>appropriate organization between the intra band </a:t>
            </a:r>
            <a:r>
              <a:rPr lang="en-US" altLang="ja-JP" sz="2000" b="1" dirty="0" smtClean="0">
                <a:latin typeface="Meiryo UI" pitchFamily="50" charset="-128"/>
                <a:ea typeface="Meiryo UI" pitchFamily="50" charset="-128"/>
                <a:cs typeface="Meiryo UI" pitchFamily="50" charset="-128"/>
              </a:rPr>
              <a:t>contiguous NR </a:t>
            </a:r>
            <a:r>
              <a:rPr lang="en-US" altLang="ja-JP" sz="2000" b="1" dirty="0">
                <a:latin typeface="Meiryo UI" pitchFamily="50" charset="-128"/>
                <a:ea typeface="Meiryo UI" pitchFamily="50" charset="-128"/>
                <a:cs typeface="Meiryo UI" pitchFamily="50" charset="-128"/>
              </a:rPr>
              <a:t>UL CA and HPUE WI for UL NR CA are </a:t>
            </a:r>
            <a:r>
              <a:rPr lang="en-US" altLang="ja-JP" sz="2000" b="1" dirty="0" smtClean="0">
                <a:latin typeface="Meiryo UI" pitchFamily="50" charset="-128"/>
                <a:ea typeface="Meiryo UI" pitchFamily="50" charset="-128"/>
                <a:cs typeface="Meiryo UI" pitchFamily="50" charset="-128"/>
              </a:rPr>
              <a:t>necessary due to the following reasons.</a:t>
            </a:r>
            <a:endParaRPr lang="en-US" altLang="ja-JP" sz="2000" b="1" dirty="0">
              <a:latin typeface="Meiryo UI" pitchFamily="50" charset="-128"/>
              <a:ea typeface="Meiryo UI" pitchFamily="50" charset="-128"/>
              <a:cs typeface="Meiryo UI" pitchFamily="50" charset="-128"/>
            </a:endParaRPr>
          </a:p>
          <a:p>
            <a:pPr lvl="1"/>
            <a:r>
              <a:rPr lang="en-US" altLang="ja-JP" sz="1800" b="1" dirty="0" smtClean="0">
                <a:latin typeface="Meiryo UI" pitchFamily="50" charset="-128"/>
                <a:ea typeface="Meiryo UI" pitchFamily="50" charset="-128"/>
                <a:cs typeface="Meiryo UI" pitchFamily="50" charset="-128"/>
              </a:rPr>
              <a:t>Intra band NR CA UL configurations for FR1 are already included in the following basket WI in RAN#80.</a:t>
            </a:r>
          </a:p>
          <a:p>
            <a:pPr lvl="2"/>
            <a:r>
              <a:rPr lang="en-US" altLang="ja-JP" sz="1400" b="1" dirty="0">
                <a:latin typeface="Meiryo UI" pitchFamily="50" charset="-128"/>
                <a:ea typeface="Meiryo UI" pitchFamily="50" charset="-128"/>
                <a:cs typeface="Meiryo UI" pitchFamily="50" charset="-128"/>
              </a:rPr>
              <a:t>Rel-16 NR intra band Carrier Aggregation for </a:t>
            </a:r>
            <a:r>
              <a:rPr lang="en-US" altLang="ja-JP" sz="1400" b="1" dirty="0" err="1">
                <a:latin typeface="Meiryo UI" pitchFamily="50" charset="-128"/>
                <a:ea typeface="Meiryo UI" pitchFamily="50" charset="-128"/>
                <a:cs typeface="Meiryo UI" pitchFamily="50" charset="-128"/>
              </a:rPr>
              <a:t>xCC</a:t>
            </a:r>
            <a:r>
              <a:rPr lang="en-US" altLang="ja-JP" sz="1400" b="1" dirty="0">
                <a:latin typeface="Meiryo UI" pitchFamily="50" charset="-128"/>
                <a:ea typeface="Meiryo UI" pitchFamily="50" charset="-128"/>
                <a:cs typeface="Meiryo UI" pitchFamily="50" charset="-128"/>
              </a:rPr>
              <a:t> DL/</a:t>
            </a:r>
            <a:r>
              <a:rPr lang="en-US" altLang="ja-JP" sz="1400" b="1" dirty="0" err="1">
                <a:latin typeface="Meiryo UI" pitchFamily="50" charset="-128"/>
                <a:ea typeface="Meiryo UI" pitchFamily="50" charset="-128"/>
                <a:cs typeface="Meiryo UI" pitchFamily="50" charset="-128"/>
              </a:rPr>
              <a:t>yCC</a:t>
            </a:r>
            <a:r>
              <a:rPr lang="en-US" altLang="ja-JP" sz="1400" b="1" dirty="0">
                <a:latin typeface="Meiryo UI" pitchFamily="50" charset="-128"/>
                <a:ea typeface="Meiryo UI" pitchFamily="50" charset="-128"/>
                <a:cs typeface="Meiryo UI" pitchFamily="50" charset="-128"/>
              </a:rPr>
              <a:t> UL including contiguous and non-contiguous spectrum (x&gt;=y)</a:t>
            </a:r>
            <a:endParaRPr lang="en-US" altLang="ja-JP" sz="1400" b="1" dirty="0" smtClean="0">
              <a:latin typeface="Meiryo UI" pitchFamily="50" charset="-128"/>
              <a:ea typeface="Meiryo UI" pitchFamily="50" charset="-128"/>
              <a:cs typeface="Meiryo UI" pitchFamily="50" charset="-128"/>
            </a:endParaRPr>
          </a:p>
          <a:p>
            <a:pPr lvl="1"/>
            <a:r>
              <a:rPr lang="en-US" altLang="ja-JP" sz="1800" b="1" dirty="0" smtClean="0">
                <a:latin typeface="Meiryo UI" pitchFamily="50" charset="-128"/>
                <a:ea typeface="Meiryo UI" pitchFamily="50" charset="-128"/>
                <a:cs typeface="Meiryo UI" pitchFamily="50" charset="-128"/>
              </a:rPr>
              <a:t>However, generic requirements necessary for Intra band NR UL CA for FR1 have not been specified in 38.101-1 so far.</a:t>
            </a:r>
          </a:p>
          <a:p>
            <a:pPr lvl="1"/>
            <a:r>
              <a:rPr lang="en-US" altLang="ja-JP" sz="1800" b="1" dirty="0" smtClean="0">
                <a:latin typeface="Meiryo UI" pitchFamily="50" charset="-128"/>
                <a:ea typeface="Meiryo UI" pitchFamily="50" charset="-128"/>
                <a:cs typeface="Meiryo UI" pitchFamily="50" charset="-128"/>
              </a:rPr>
              <a:t>In general, it is our understanding that basket WIs exist to specify band specific requirements after the generic requirements are established to reduce the number of WIs and make the management easier.</a:t>
            </a:r>
          </a:p>
          <a:p>
            <a:pPr lvl="2"/>
            <a:r>
              <a:rPr lang="en-US" altLang="ja-JP" sz="1400" b="1" dirty="0" smtClean="0">
                <a:latin typeface="Meiryo UI" pitchFamily="50" charset="-128"/>
                <a:ea typeface="Meiryo UI" pitchFamily="50" charset="-128"/>
                <a:cs typeface="Meiryo UI" pitchFamily="50" charset="-128"/>
              </a:rPr>
              <a:t>Otherwise all the generic requirements need to be discussed under the basket WI agenda.</a:t>
            </a:r>
          </a:p>
          <a:p>
            <a:pPr lvl="1"/>
            <a:r>
              <a:rPr lang="en-US" altLang="ja-JP" sz="1800" b="1" dirty="0" smtClean="0">
                <a:latin typeface="Meiryo UI" pitchFamily="50" charset="-128"/>
                <a:ea typeface="Meiryo UI" pitchFamily="50" charset="-128"/>
                <a:cs typeface="Meiryo UI" pitchFamily="50" charset="-128"/>
              </a:rPr>
              <a:t>Now </a:t>
            </a:r>
            <a:r>
              <a:rPr lang="en-US" altLang="ja-JP" sz="1800" b="1" dirty="0" smtClean="0">
                <a:latin typeface="Meiryo UI" pitchFamily="50" charset="-128"/>
                <a:ea typeface="Meiryo UI" pitchFamily="50" charset="-128"/>
                <a:cs typeface="Meiryo UI" pitchFamily="50" charset="-128"/>
              </a:rPr>
              <a:t>the basket WI for HPUE for Intra band </a:t>
            </a:r>
            <a:r>
              <a:rPr lang="en-US" altLang="ja-JP" sz="1800" b="1" dirty="0">
                <a:latin typeface="Meiryo UI" pitchFamily="50" charset="-128"/>
                <a:ea typeface="Meiryo UI" pitchFamily="50" charset="-128"/>
                <a:cs typeface="Meiryo UI" pitchFamily="50" charset="-128"/>
              </a:rPr>
              <a:t>contiguous </a:t>
            </a:r>
            <a:r>
              <a:rPr lang="en-US" altLang="ja-JP" sz="1800" b="1" dirty="0" smtClean="0">
                <a:latin typeface="Meiryo UI" pitchFamily="50" charset="-128"/>
                <a:ea typeface="Meiryo UI" pitchFamily="50" charset="-128"/>
                <a:cs typeface="Meiryo UI" pitchFamily="50" charset="-128"/>
              </a:rPr>
              <a:t>NR UL CA for FR1 was proposed in the last RAN and the following RAN4.</a:t>
            </a:r>
          </a:p>
          <a:p>
            <a:pPr lvl="1"/>
            <a:r>
              <a:rPr lang="en-US" altLang="ja-JP" sz="1800" b="1" dirty="0" smtClean="0">
                <a:latin typeface="Meiryo UI" pitchFamily="50" charset="-128"/>
                <a:ea typeface="Meiryo UI" pitchFamily="50" charset="-128"/>
                <a:cs typeface="Meiryo UI" pitchFamily="50" charset="-128"/>
              </a:rPr>
              <a:t>Just approving the WI for HPUE for intra band NR UL </a:t>
            </a:r>
            <a:r>
              <a:rPr lang="en-US" altLang="ja-JP" sz="1800" b="1" dirty="0">
                <a:latin typeface="Meiryo UI" pitchFamily="50" charset="-128"/>
                <a:ea typeface="Meiryo UI" pitchFamily="50" charset="-128"/>
                <a:cs typeface="Meiryo UI" pitchFamily="50" charset="-128"/>
              </a:rPr>
              <a:t>contiguous </a:t>
            </a:r>
            <a:r>
              <a:rPr lang="en-US" altLang="ja-JP" sz="1800" b="1" dirty="0" smtClean="0">
                <a:latin typeface="Meiryo UI" pitchFamily="50" charset="-128"/>
                <a:ea typeface="Meiryo UI" pitchFamily="50" charset="-128"/>
                <a:cs typeface="Meiryo UI" pitchFamily="50" charset="-128"/>
              </a:rPr>
              <a:t>CA for FR1 would cause further delay if the discussion for PC3 and PC2 is going in parallel since most of the generic work is very similar.</a:t>
            </a:r>
          </a:p>
          <a:p>
            <a:endParaRPr lang="en-US" altLang="ja-JP" sz="2800" b="1" dirty="0" smtClean="0">
              <a:latin typeface="Meiryo UI" pitchFamily="50" charset="-128"/>
              <a:ea typeface="Meiryo UI" pitchFamily="50" charset="-128"/>
              <a:cs typeface="Meiryo UI" pitchFamily="50" charset="-128"/>
            </a:endParaRPr>
          </a:p>
          <a:p>
            <a:endParaRPr lang="en-US" altLang="ja-JP" sz="2800" b="1" dirty="0">
              <a:latin typeface="Meiryo UI" pitchFamily="50" charset="-128"/>
              <a:ea typeface="Meiryo UI" pitchFamily="50" charset="-128"/>
              <a:cs typeface="Meiryo UI" pitchFamily="50" charset="-128"/>
            </a:endParaRPr>
          </a:p>
          <a:p>
            <a:endParaRPr lang="en-US" altLang="ja-JP" sz="2800" b="1" dirty="0" smtClean="0">
              <a:latin typeface="Meiryo UI" pitchFamily="50" charset="-128"/>
              <a:ea typeface="Meiryo UI" pitchFamily="50" charset="-128"/>
              <a:cs typeface="Meiryo UI" pitchFamily="50" charset="-128"/>
            </a:endParaRPr>
          </a:p>
        </p:txBody>
      </p:sp>
      <p:sp>
        <p:nvSpPr>
          <p:cNvPr id="9" name="Title 1"/>
          <p:cNvSpPr>
            <a:spLocks noGrp="1"/>
          </p:cNvSpPr>
          <p:nvPr>
            <p:ph type="title"/>
          </p:nvPr>
        </p:nvSpPr>
        <p:spPr>
          <a:xfrm>
            <a:off x="1631504" y="404664"/>
            <a:ext cx="8928992" cy="504056"/>
          </a:xfrm>
        </p:spPr>
        <p:txBody>
          <a:bodyPr>
            <a:noAutofit/>
          </a:bodyPr>
          <a:lstStyle/>
          <a:p>
            <a:r>
              <a:rPr lang="en-US" altLang="ja-JP" sz="3600" b="1" dirty="0" smtClean="0">
                <a:latin typeface="Meiryo UI" pitchFamily="50" charset="-128"/>
                <a:ea typeface="Meiryo UI" pitchFamily="50" charset="-128"/>
                <a:cs typeface="Meiryo UI" pitchFamily="50" charset="-128"/>
              </a:rPr>
              <a:t>Background</a:t>
            </a:r>
            <a:endParaRPr lang="sv-SE" sz="3600" baseline="-25000" dirty="0"/>
          </a:p>
        </p:txBody>
      </p:sp>
    </p:spTree>
    <p:extLst>
      <p:ext uri="{BB962C8B-B14F-4D97-AF65-F5344CB8AC3E}">
        <p14:creationId xmlns:p14="http://schemas.microsoft.com/office/powerpoint/2010/main" val="25358737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0954" y="836712"/>
            <a:ext cx="12020288" cy="5616624"/>
          </a:xfrm>
        </p:spPr>
        <p:txBody>
          <a:bodyPr>
            <a:noAutofit/>
          </a:bodyPr>
          <a:lstStyle/>
          <a:p>
            <a:r>
              <a:rPr lang="en-US" altLang="ja-JP" sz="1800" b="1" dirty="0" smtClean="0">
                <a:latin typeface="Meiryo UI" pitchFamily="50" charset="-128"/>
                <a:ea typeface="Meiryo UI" pitchFamily="50" charset="-128"/>
                <a:cs typeface="Meiryo UI" pitchFamily="50" charset="-128"/>
              </a:rPr>
              <a:t>One WI for </a:t>
            </a:r>
            <a:r>
              <a:rPr lang="en-US" altLang="ja-JP" sz="1800" b="1" dirty="0" smtClean="0">
                <a:latin typeface="Meiryo UI" pitchFamily="50" charset="-128"/>
                <a:ea typeface="Meiryo UI" pitchFamily="50" charset="-128"/>
                <a:cs typeface="Meiryo UI" pitchFamily="50" charset="-128"/>
              </a:rPr>
              <a:t>intra band contiguous NR CA for FR1 is established in Rel16</a:t>
            </a:r>
          </a:p>
          <a:p>
            <a:r>
              <a:rPr lang="en-US" altLang="ja-JP" sz="1800" b="1" dirty="0" smtClean="0">
                <a:latin typeface="Meiryo UI" pitchFamily="50" charset="-128"/>
                <a:ea typeface="Meiryo UI" pitchFamily="50" charset="-128"/>
                <a:cs typeface="Meiryo UI" pitchFamily="50" charset="-128"/>
              </a:rPr>
              <a:t>The WI includes PC3 and PC2.</a:t>
            </a:r>
          </a:p>
          <a:p>
            <a:r>
              <a:rPr lang="en-US" altLang="ja-JP" sz="1800" b="1" dirty="0" smtClean="0">
                <a:latin typeface="Meiryo UI" pitchFamily="50" charset="-128"/>
                <a:ea typeface="Meiryo UI" pitchFamily="50" charset="-128"/>
                <a:cs typeface="Meiryo UI" pitchFamily="50" charset="-128"/>
              </a:rPr>
              <a:t>The discussion is handled in the following order.</a:t>
            </a:r>
          </a:p>
          <a:p>
            <a:pPr lvl="1">
              <a:buFontTx/>
              <a:buChar char="-"/>
            </a:pPr>
            <a:r>
              <a:rPr lang="en-US" altLang="ja-JP" sz="1600" b="1" dirty="0" smtClean="0">
                <a:latin typeface="Meiryo UI" pitchFamily="50" charset="-128"/>
                <a:ea typeface="Meiryo UI" pitchFamily="50" charset="-128"/>
                <a:cs typeface="Meiryo UI" pitchFamily="50" charset="-128"/>
              </a:rPr>
              <a:t>Step 1: PC3 related requirements</a:t>
            </a:r>
          </a:p>
          <a:p>
            <a:pPr marL="914400" lvl="2" indent="0">
              <a:buNone/>
            </a:pPr>
            <a:r>
              <a:rPr lang="en-US" altLang="ja-JP" sz="1400" b="1" dirty="0" smtClean="0">
                <a:latin typeface="Meiryo UI" pitchFamily="50" charset="-128"/>
                <a:ea typeface="Meiryo UI" pitchFamily="50" charset="-128"/>
                <a:cs typeface="Meiryo UI" pitchFamily="50" charset="-128"/>
              </a:rPr>
              <a:t>1-1: Band agnostic requirements for PC3 like MPR, ACLR, SEM, </a:t>
            </a:r>
            <a:r>
              <a:rPr lang="en-US" altLang="ja-JP" sz="1400" b="1" dirty="0" err="1" smtClean="0">
                <a:latin typeface="Meiryo UI" pitchFamily="50" charset="-128"/>
                <a:ea typeface="Meiryo UI" pitchFamily="50" charset="-128"/>
                <a:cs typeface="Meiryo UI" pitchFamily="50" charset="-128"/>
              </a:rPr>
              <a:t>etc</a:t>
            </a:r>
            <a:endParaRPr lang="en-US" altLang="ja-JP" sz="1400" b="1" dirty="0" smtClean="0">
              <a:latin typeface="Meiryo UI" pitchFamily="50" charset="-128"/>
              <a:ea typeface="Meiryo UI" pitchFamily="50" charset="-128"/>
              <a:cs typeface="Meiryo UI" pitchFamily="50" charset="-128"/>
            </a:endParaRPr>
          </a:p>
          <a:p>
            <a:pPr marL="914400" lvl="2" indent="0">
              <a:buNone/>
            </a:pPr>
            <a:r>
              <a:rPr lang="en-US" altLang="ja-JP" sz="1400" b="1" dirty="0" smtClean="0">
                <a:latin typeface="Meiryo UI" pitchFamily="50" charset="-128"/>
                <a:ea typeface="Meiryo UI" pitchFamily="50" charset="-128"/>
                <a:cs typeface="Meiryo UI" pitchFamily="50" charset="-128"/>
              </a:rPr>
              <a:t>1-2: Band specific PC3 requirements</a:t>
            </a:r>
          </a:p>
          <a:p>
            <a:pPr lvl="1"/>
            <a:r>
              <a:rPr lang="en-US" altLang="ja-JP" sz="1600" b="1" dirty="0" smtClean="0">
                <a:latin typeface="Meiryo UI" pitchFamily="50" charset="-128"/>
                <a:ea typeface="Meiryo UI" pitchFamily="50" charset="-128"/>
                <a:cs typeface="Meiryo UI" pitchFamily="50" charset="-128"/>
              </a:rPr>
              <a:t>Step 2: PC2 related requirements:</a:t>
            </a:r>
          </a:p>
          <a:p>
            <a:pPr marL="914400" lvl="2" indent="0">
              <a:buNone/>
            </a:pPr>
            <a:r>
              <a:rPr lang="en-US" altLang="ja-JP" sz="1400" b="1" dirty="0" smtClean="0">
                <a:latin typeface="Meiryo UI" pitchFamily="50" charset="-128"/>
                <a:ea typeface="Meiryo UI" pitchFamily="50" charset="-128"/>
                <a:cs typeface="Meiryo UI" pitchFamily="50" charset="-128"/>
              </a:rPr>
              <a:t>2-1: Band agnostic </a:t>
            </a:r>
            <a:r>
              <a:rPr lang="en-US" altLang="ja-JP" sz="1400" b="1" dirty="0">
                <a:latin typeface="Meiryo UI" pitchFamily="50" charset="-128"/>
                <a:ea typeface="Meiryo UI" pitchFamily="50" charset="-128"/>
                <a:cs typeface="Meiryo UI" pitchFamily="50" charset="-128"/>
              </a:rPr>
              <a:t>requirements </a:t>
            </a:r>
            <a:r>
              <a:rPr lang="en-US" altLang="ja-JP" sz="1400" b="1" dirty="0" smtClean="0">
                <a:latin typeface="Meiryo UI" pitchFamily="50" charset="-128"/>
                <a:ea typeface="Meiryo UI" pitchFamily="50" charset="-128"/>
                <a:cs typeface="Meiryo UI" pitchFamily="50" charset="-128"/>
              </a:rPr>
              <a:t>for PC2 like MPR, ACLR, </a:t>
            </a:r>
            <a:r>
              <a:rPr lang="en-US" altLang="ja-JP" sz="1400" b="1" dirty="0" err="1" smtClean="0">
                <a:latin typeface="Meiryo UI" pitchFamily="50" charset="-128"/>
                <a:ea typeface="Meiryo UI" pitchFamily="50" charset="-128"/>
                <a:cs typeface="Meiryo UI" pitchFamily="50" charset="-128"/>
              </a:rPr>
              <a:t>etc</a:t>
            </a:r>
            <a:endParaRPr lang="en-US" altLang="ja-JP" sz="1400" b="1" dirty="0" smtClean="0">
              <a:latin typeface="Meiryo UI" pitchFamily="50" charset="-128"/>
              <a:ea typeface="Meiryo UI" pitchFamily="50" charset="-128"/>
              <a:cs typeface="Meiryo UI" pitchFamily="50" charset="-128"/>
            </a:endParaRPr>
          </a:p>
          <a:p>
            <a:pPr marL="914400" lvl="2" indent="0">
              <a:buNone/>
            </a:pPr>
            <a:r>
              <a:rPr lang="en-US" altLang="ja-JP" sz="1400" b="1" dirty="0" smtClean="0">
                <a:latin typeface="Meiryo UI" pitchFamily="50" charset="-128"/>
                <a:ea typeface="Meiryo UI" pitchFamily="50" charset="-128"/>
                <a:cs typeface="Meiryo UI" pitchFamily="50" charset="-128"/>
              </a:rPr>
              <a:t>2-2: Band </a:t>
            </a:r>
            <a:r>
              <a:rPr lang="en-US" altLang="ja-JP" sz="1400" b="1" dirty="0">
                <a:latin typeface="Meiryo UI" pitchFamily="50" charset="-128"/>
                <a:ea typeface="Meiryo UI" pitchFamily="50" charset="-128"/>
                <a:cs typeface="Meiryo UI" pitchFamily="50" charset="-128"/>
              </a:rPr>
              <a:t>specific </a:t>
            </a:r>
            <a:r>
              <a:rPr lang="en-US" altLang="ja-JP" sz="1400" b="1" dirty="0" smtClean="0">
                <a:latin typeface="Meiryo UI" pitchFamily="50" charset="-128"/>
                <a:ea typeface="Meiryo UI" pitchFamily="50" charset="-128"/>
                <a:cs typeface="Meiryo UI" pitchFamily="50" charset="-128"/>
              </a:rPr>
              <a:t>PC2 requirements </a:t>
            </a:r>
            <a:endParaRPr lang="en-US" altLang="ja-JP" sz="1400" b="1" dirty="0">
              <a:latin typeface="Meiryo UI" pitchFamily="50" charset="-128"/>
              <a:ea typeface="Meiryo UI" pitchFamily="50" charset="-128"/>
              <a:cs typeface="Meiryo UI" pitchFamily="50" charset="-128"/>
            </a:endParaRPr>
          </a:p>
          <a:p>
            <a:r>
              <a:rPr lang="en-US" altLang="ja-JP" sz="1800" b="1" dirty="0" smtClean="0">
                <a:latin typeface="Meiryo UI" pitchFamily="50" charset="-128"/>
                <a:ea typeface="Meiryo UI" pitchFamily="50" charset="-128"/>
                <a:cs typeface="Meiryo UI" pitchFamily="50" charset="-128"/>
              </a:rPr>
              <a:t>Candidate bands</a:t>
            </a:r>
          </a:p>
          <a:p>
            <a:pPr lvl="1"/>
            <a:r>
              <a:rPr lang="en-US" altLang="ja-JP" sz="1600" b="1" dirty="0" smtClean="0">
                <a:latin typeface="Meiryo UI" pitchFamily="50" charset="-128"/>
                <a:ea typeface="Meiryo UI" pitchFamily="50" charset="-128"/>
                <a:cs typeface="Meiryo UI" pitchFamily="50" charset="-128"/>
              </a:rPr>
              <a:t>DL_n77C_UL_n77C, DL_n78C_UL_n78C and DL_n79C_UL_n79C</a:t>
            </a:r>
            <a:endParaRPr lang="en-US" altLang="ja-JP" sz="1800" b="1" dirty="0" smtClean="0">
              <a:latin typeface="Meiryo UI" pitchFamily="50" charset="-128"/>
              <a:ea typeface="Meiryo UI" pitchFamily="50" charset="-128"/>
              <a:cs typeface="Meiryo UI" pitchFamily="50" charset="-128"/>
            </a:endParaRPr>
          </a:p>
          <a:p>
            <a:r>
              <a:rPr lang="en-US" altLang="ja-JP" sz="1800" b="1" dirty="0" smtClean="0">
                <a:latin typeface="Meiryo UI" pitchFamily="50" charset="-128"/>
                <a:ea typeface="Meiryo UI" pitchFamily="50" charset="-128"/>
                <a:cs typeface="Meiryo UI" pitchFamily="50" charset="-128"/>
              </a:rPr>
              <a:t>The following configurations are removed from the intra band NR CA basket WI for Rel16.</a:t>
            </a:r>
          </a:p>
          <a:p>
            <a:pPr marL="719138" lvl="3" indent="-261938"/>
            <a:r>
              <a:rPr lang="en-US" altLang="ja-JP" sz="1600" b="1" dirty="0" smtClean="0">
                <a:latin typeface="Meiryo UI" pitchFamily="50" charset="-128"/>
                <a:ea typeface="Meiryo UI" pitchFamily="50" charset="-128"/>
                <a:cs typeface="Meiryo UI" pitchFamily="50" charset="-128"/>
              </a:rPr>
              <a:t>DL_n77C_UL_n77C</a:t>
            </a:r>
            <a:r>
              <a:rPr lang="en-US" altLang="ja-JP" sz="1600" b="1" dirty="0">
                <a:latin typeface="Meiryo UI" pitchFamily="50" charset="-128"/>
                <a:ea typeface="Meiryo UI" pitchFamily="50" charset="-128"/>
                <a:cs typeface="Meiryo UI" pitchFamily="50" charset="-128"/>
              </a:rPr>
              <a:t>, DL_n78C_UL_n78C and DL_n79C_UL_n79C</a:t>
            </a:r>
            <a:endParaRPr lang="en-US" altLang="ja-JP" sz="1400" b="1" dirty="0">
              <a:latin typeface="Meiryo UI" pitchFamily="50" charset="-128"/>
              <a:ea typeface="Meiryo UI" pitchFamily="50" charset="-128"/>
              <a:cs typeface="Meiryo UI" pitchFamily="50" charset="-128"/>
            </a:endParaRPr>
          </a:p>
          <a:p>
            <a:r>
              <a:rPr lang="en-US" altLang="ja-JP" sz="1800" b="1" dirty="0" smtClean="0">
                <a:latin typeface="Meiryo UI" pitchFamily="50" charset="-128"/>
                <a:ea typeface="Meiryo UI" pitchFamily="50" charset="-128"/>
                <a:cs typeface="Meiryo UI" pitchFamily="50" charset="-128"/>
              </a:rPr>
              <a:t>Handling of New intra band NR UL CA configurations for PC3 or PC2</a:t>
            </a:r>
          </a:p>
          <a:p>
            <a:pPr lvl="1"/>
            <a:r>
              <a:rPr lang="en-US" altLang="ja-JP" sz="1400" b="1" dirty="0" smtClean="0">
                <a:latin typeface="Meiryo UI" pitchFamily="50" charset="-128"/>
                <a:ea typeface="Meiryo UI" pitchFamily="50" charset="-128"/>
                <a:cs typeface="Meiryo UI" pitchFamily="50" charset="-128"/>
              </a:rPr>
              <a:t>New configurations can be added to the following WIs for PC3 and PC2, respectively after completing at least one NR UL CA configuration for PC3 or PC2 in the WI to be newly established in RAN#81</a:t>
            </a:r>
          </a:p>
          <a:p>
            <a:pPr lvl="1"/>
            <a:r>
              <a:rPr lang="en-US" altLang="ja-JP" sz="1400" b="1" dirty="0" smtClean="0">
                <a:latin typeface="Meiryo UI" pitchFamily="50" charset="-128"/>
                <a:ea typeface="Meiryo UI" pitchFamily="50" charset="-128"/>
                <a:cs typeface="Meiryo UI" pitchFamily="50" charset="-128"/>
              </a:rPr>
              <a:t>New PC3 configuration </a:t>
            </a:r>
            <a:r>
              <a:rPr lang="en-US" altLang="ja-JP" sz="1400" b="1" dirty="0" smtClean="0">
                <a:latin typeface="Meiryo UI" pitchFamily="50" charset="-128"/>
                <a:ea typeface="Meiryo UI" pitchFamily="50" charset="-128"/>
                <a:cs typeface="Meiryo UI" pitchFamily="50" charset="-128"/>
                <a:sym typeface="Wingdings" panose="05000000000000000000" pitchFamily="2" charset="2"/>
              </a:rPr>
              <a:t> The existing intra band NR CA basket WI</a:t>
            </a:r>
          </a:p>
          <a:p>
            <a:pPr lvl="1"/>
            <a:r>
              <a:rPr lang="en-US" altLang="ja-JP" sz="1400" b="1" dirty="0" smtClean="0">
                <a:latin typeface="Meiryo UI" pitchFamily="50" charset="-128"/>
                <a:ea typeface="Meiryo UI" pitchFamily="50" charset="-128"/>
                <a:cs typeface="Meiryo UI" pitchFamily="50" charset="-128"/>
                <a:sym typeface="Wingdings" panose="05000000000000000000" pitchFamily="2" charset="2"/>
              </a:rPr>
              <a:t>New PC2 configuration  New WI dedicated for a certain band configuration for PC2 after finishing corresponding PC3 intra band UL CA configuration in the existing intra band NR CA basket WI</a:t>
            </a:r>
            <a:endParaRPr lang="en-US" altLang="ja-JP" sz="1400" b="1" dirty="0" smtClean="0">
              <a:latin typeface="Meiryo UI" pitchFamily="50" charset="-128"/>
              <a:ea typeface="Meiryo UI" pitchFamily="50" charset="-128"/>
              <a:cs typeface="Meiryo UI" pitchFamily="50" charset="-128"/>
            </a:endParaRPr>
          </a:p>
          <a:p>
            <a:pPr lvl="1"/>
            <a:endParaRPr lang="en-US" altLang="ja-JP" sz="1400" b="1" dirty="0" smtClean="0">
              <a:solidFill>
                <a:srgbClr val="FF0000"/>
              </a:solidFill>
              <a:latin typeface="Meiryo UI" pitchFamily="50" charset="-128"/>
              <a:ea typeface="Meiryo UI" pitchFamily="50" charset="-128"/>
              <a:cs typeface="Meiryo UI" pitchFamily="50" charset="-128"/>
            </a:endParaRPr>
          </a:p>
        </p:txBody>
      </p:sp>
      <p:sp>
        <p:nvSpPr>
          <p:cNvPr id="9" name="Title 1"/>
          <p:cNvSpPr>
            <a:spLocks noGrp="1"/>
          </p:cNvSpPr>
          <p:nvPr>
            <p:ph type="title"/>
          </p:nvPr>
        </p:nvSpPr>
        <p:spPr>
          <a:xfrm>
            <a:off x="1631504" y="188640"/>
            <a:ext cx="8928992" cy="504056"/>
          </a:xfrm>
        </p:spPr>
        <p:txBody>
          <a:bodyPr>
            <a:noAutofit/>
          </a:bodyPr>
          <a:lstStyle/>
          <a:p>
            <a:r>
              <a:rPr lang="en-US" sz="3600" b="1" dirty="0" smtClean="0">
                <a:latin typeface="Meiryo UI" pitchFamily="50" charset="-128"/>
                <a:ea typeface="Meiryo UI" pitchFamily="50" charset="-128"/>
              </a:rPr>
              <a:t>Way forward</a:t>
            </a:r>
            <a:endParaRPr lang="sv-SE" sz="3600" baseline="-25000" dirty="0"/>
          </a:p>
        </p:txBody>
      </p:sp>
    </p:spTree>
    <p:extLst>
      <p:ext uri="{BB962C8B-B14F-4D97-AF65-F5344CB8AC3E}">
        <p14:creationId xmlns:p14="http://schemas.microsoft.com/office/powerpoint/2010/main" val="10179639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65000"/>
          </a:schemeClr>
        </a:solidFill>
        <a:ln>
          <a:noFill/>
        </a:ln>
      </a:spPr>
      <a:bodyPr rtlCol="0" anchor="ctr"/>
      <a:lstStyle>
        <a:defPPr algn="ctr">
          <a:defRPr kumimoji="1"/>
        </a:defPPr>
      </a:lstStyle>
      <a:style>
        <a:lnRef idx="1">
          <a:schemeClr val="accent1"/>
        </a:lnRef>
        <a:fillRef idx="0">
          <a:schemeClr val="accent1"/>
        </a:fillRef>
        <a:effectRef idx="0">
          <a:schemeClr val="accent1"/>
        </a:effectRef>
        <a:fontRef idx="minor">
          <a:schemeClr val="tx1"/>
        </a:fontRef>
      </a:style>
    </a:spDef>
  </a:objectDefaults>
  <a:extraClrSchemeLst/>
</a:theme>
</file>

<file path=docProps/app.xml><?xml version="1.0" encoding="utf-8"?>
<Properties xmlns="http://schemas.openxmlformats.org/officeDocument/2006/extended-properties" xmlns:vt="http://schemas.openxmlformats.org/officeDocument/2006/docPropsVTypes">
  <TotalTime>4346</TotalTime>
  <Words>433</Words>
  <Application>Microsoft Office PowerPoint</Application>
  <PresentationFormat>ユーザー設定</PresentationFormat>
  <Paragraphs>32</Paragraphs>
  <Slides>3</Slides>
  <Notes>0</Notes>
  <HiddenSlides>0</HiddenSlides>
  <MMClips>0</MMClips>
  <ScaleCrop>false</ScaleCrop>
  <HeadingPairs>
    <vt:vector size="4" baseType="variant">
      <vt:variant>
        <vt:lpstr>テーマ</vt:lpstr>
      </vt:variant>
      <vt:variant>
        <vt:i4>1</vt:i4>
      </vt:variant>
      <vt:variant>
        <vt:lpstr>スライド タイトル</vt:lpstr>
      </vt:variant>
      <vt:variant>
        <vt:i4>3</vt:i4>
      </vt:variant>
    </vt:vector>
  </HeadingPairs>
  <TitlesOfParts>
    <vt:vector size="4" baseType="lpstr">
      <vt:lpstr>Office テーマ</vt:lpstr>
      <vt:lpstr>How to handle Intra band contiguous UL CA for FR1 in Rel16</vt:lpstr>
      <vt:lpstr>Background</vt:lpstr>
      <vt:lpstr>Way forward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MPR evaluation assumption</dc:title>
  <dc:creator>5839953</dc:creator>
  <cp:lastModifiedBy>0172918</cp:lastModifiedBy>
  <cp:revision>398</cp:revision>
  <dcterms:created xsi:type="dcterms:W3CDTF">2017-06-28T16:38:30Z</dcterms:created>
  <dcterms:modified xsi:type="dcterms:W3CDTF">2018-09-03T10:18:43Z</dcterms:modified>
</cp:coreProperties>
</file>