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1"/>
  </p:notesMasterIdLst>
  <p:handoutMasterIdLst>
    <p:handoutMasterId r:id="rId12"/>
  </p:handoutMasterIdLst>
  <p:sldIdLst>
    <p:sldId id="477" r:id="rId2"/>
    <p:sldId id="1052" r:id="rId3"/>
    <p:sldId id="1035" r:id="rId4"/>
    <p:sldId id="1037" r:id="rId5"/>
    <p:sldId id="1050" r:id="rId6"/>
    <p:sldId id="1056" r:id="rId7"/>
    <p:sldId id="1055" r:id="rId8"/>
    <p:sldId id="918" r:id="rId9"/>
    <p:sldId id="1049" r:id="rId10"/>
  </p:sldIdLst>
  <p:sldSz cx="9144000" cy="6858000" type="screen4x3"/>
  <p:notesSz cx="6797675" cy="987425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E923A2"/>
    <a:srgbClr val="B1D254"/>
    <a:srgbClr val="C0504D"/>
    <a:srgbClr val="72AF2F"/>
    <a:srgbClr val="72732F"/>
    <a:srgbClr val="16D1F6"/>
    <a:srgbClr val="37F2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0" autoAdjust="0"/>
    <p:restoredTop sz="86410" autoAdjust="0"/>
  </p:normalViewPr>
  <p:slideViewPr>
    <p:cSldViewPr>
      <p:cViewPr varScale="1">
        <p:scale>
          <a:sx n="61" d="100"/>
          <a:sy n="61" d="100"/>
        </p:scale>
        <p:origin x="78" y="9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48" d="100"/>
          <a:sy n="48" d="100"/>
        </p:scale>
        <p:origin x="2754" y="66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0640B80-B386-4D4E-9F68-1AB12861F8F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440202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8688" y="738188"/>
            <a:ext cx="4940300" cy="3705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91063"/>
            <a:ext cx="4984750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0F82CE59-4785-4CD8-8819-B5C73D069CE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267480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8688" y="738188"/>
            <a:ext cx="4941887" cy="3706812"/>
          </a:xfrm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692650"/>
            <a:ext cx="4987925" cy="44434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954299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490367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22701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392792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429866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 smtClean="0"/>
              <a:t>Present</a:t>
            </a:r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8D701A8-A968-4E84-A340-A32259BF91DE}" type="slidenum">
              <a:rPr lang="en-GB" altLang="en-US" sz="1200" smtClean="0">
                <a:latin typeface="Times New Roman" panose="02020603050405020304" pitchFamily="18" charset="0"/>
              </a:rPr>
              <a:pPr/>
              <a:t>6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95475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Present</a:t>
            </a: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7808FD4-0B43-4514-927E-006BFBDD3E18}" type="slidenum">
              <a:rPr lang="en-GB" altLang="en-US" sz="1200" smtClean="0">
                <a:latin typeface="Times New Roman" panose="02020603050405020304" pitchFamily="18" charset="0"/>
              </a:rPr>
              <a:pPr/>
              <a:t>7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87572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90988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839529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420888"/>
            <a:ext cx="6834188" cy="71095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>
          <a:xfrm>
            <a:off x="467544" y="3140968"/>
            <a:ext cx="6840760" cy="1752600"/>
          </a:xfrm>
        </p:spPr>
        <p:txBody>
          <a:bodyPr/>
          <a:lstStyle>
            <a:lvl1pPr marL="0" indent="0" algn="l">
              <a:buFontTx/>
              <a:buNone/>
              <a:defRPr sz="1800" smtClean="0"/>
            </a:lvl1pPr>
          </a:lstStyle>
          <a:p>
            <a:r>
              <a:rPr lang="en-US" dirty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1323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+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3906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er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982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 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556792"/>
            <a:ext cx="8291513" cy="475193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73649" y="770685"/>
            <a:ext cx="6817739" cy="792162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rgbClr val="FF33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2538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 title (long)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988840"/>
            <a:ext cx="8291513" cy="431988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73649" y="1268759"/>
            <a:ext cx="6817739" cy="720081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rgbClr val="FF33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06029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 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  <a:endParaRPr lang="en-GB" altLang="en-US" dirty="0" smtClean="0"/>
          </a:p>
        </p:txBody>
      </p:sp>
      <p:pic>
        <p:nvPicPr>
          <p:cNvPr id="1028" name="Picture 6" descr="3GPP_TM_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7" descr="green2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8" descr="green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426200"/>
            <a:ext cx="76342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6" descr="3GPP_TM_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59151"/>
            <a:ext cx="7178675" cy="276999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 smtClean="0">
                <a:solidFill>
                  <a:schemeClr val="bg1"/>
                </a:solidFill>
              </a:rPr>
              <a:t>© 3GPP 2018 RP-181494</a:t>
            </a:r>
            <a:r>
              <a:rPr lang="en-US" altLang="en-US" sz="1200" b="1" dirty="0" smtClean="0">
                <a:solidFill>
                  <a:schemeClr val="bg1"/>
                </a:solidFill>
              </a:rPr>
              <a:t> - RAN2 Status Report to RAN#81</a:t>
            </a:r>
          </a:p>
        </p:txBody>
      </p:sp>
      <p:sp>
        <p:nvSpPr>
          <p:cNvPr id="1038" name="Slide Number Placeholder 4"/>
          <p:cNvSpPr txBox="1">
            <a:spLocks noGrp="1"/>
          </p:cNvSpPr>
          <p:nvPr/>
        </p:nvSpPr>
        <p:spPr bwMode="auto">
          <a:xfrm>
            <a:off x="8532813" y="6486525"/>
            <a:ext cx="395287" cy="22225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fld id="{AA28F4F4-A8B4-4AAE-BABA-D79D9217C2BA}" type="slidenum">
              <a:rPr lang="en-GB" altLang="en-US" sz="1100" smtClean="0">
                <a:solidFill>
                  <a:schemeClr val="bg1"/>
                </a:solidFill>
              </a:rPr>
              <a:pPr algn="ctr" eaLnBrk="1" hangingPunct="1">
                <a:defRPr/>
              </a:pPr>
              <a:t>‹#›</a:t>
            </a:fld>
            <a:endParaRPr lang="en-GB" altLang="en-US" sz="1100" smtClean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35000"/>
        </a:spcBef>
        <a:spcAft>
          <a:spcPct val="0"/>
        </a:spcAft>
        <a:buSzPct val="70000"/>
        <a:buBlip>
          <a:blip r:embed="rId10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10000"/>
        </a:spcBef>
        <a:spcAft>
          <a:spcPct val="0"/>
        </a:spcAft>
        <a:buClr>
          <a:srgbClr val="C00000"/>
        </a:buClr>
        <a:buSzPct val="70000"/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10000"/>
        </a:spcBef>
        <a:spcAft>
          <a:spcPct val="0"/>
        </a:spcAft>
        <a:buSzPct val="70000"/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panose="020B0604020202020204" pitchFamily="34" charset="0"/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panose="020B0604020202020204" pitchFamily="34" charset="0"/>
        <a:buChar char="»"/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package" Target="../embeddings/Microsoft_Excel_Worksheet1.xls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Excel_Worksheet2.xlsx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8592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/>
            </a:r>
            <a:br>
              <a:rPr lang="en-US" altLang="en-US" dirty="0" smtClean="0"/>
            </a:br>
            <a:endParaRPr lang="en-GB" altLang="en-US" dirty="0" smtClean="0"/>
          </a:p>
        </p:txBody>
      </p:sp>
      <p:sp>
        <p:nvSpPr>
          <p:cNvPr id="12351" name="Text Box 63"/>
          <p:cNvSpPr txBox="1">
            <a:spLocks noChangeArrowheads="1"/>
          </p:cNvSpPr>
          <p:nvPr/>
        </p:nvSpPr>
        <p:spPr bwMode="auto">
          <a:xfrm>
            <a:off x="539552" y="2459038"/>
            <a:ext cx="7704856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Status Report </a:t>
            </a:r>
            <a:r>
              <a:rPr lang="en-GB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of RAN </a:t>
            </a:r>
            <a:r>
              <a:rPr lang="en-GB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WG2</a:t>
            </a:r>
            <a:br>
              <a:rPr lang="en-GB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</a:br>
            <a:r>
              <a:rPr lang="en-GB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to TSG-RAN </a:t>
            </a:r>
            <a:r>
              <a:rPr lang="en-GB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#81</a:t>
            </a:r>
            <a:endParaRPr lang="en-US" sz="4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4101" name="Text Box 65"/>
          <p:cNvSpPr txBox="1">
            <a:spLocks noChangeArrowheads="1"/>
          </p:cNvSpPr>
          <p:nvPr/>
        </p:nvSpPr>
        <p:spPr bwMode="auto">
          <a:xfrm>
            <a:off x="395536" y="274638"/>
            <a:ext cx="584676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10000"/>
              </a:spcBef>
              <a:buClr>
                <a:srgbClr val="C00000"/>
              </a:buClr>
              <a:buSzPct val="7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10000"/>
              </a:spcBef>
              <a:buSzPct val="7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SzTx/>
              <a:buFontTx/>
              <a:buNone/>
            </a:pP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</a:t>
            </a:r>
            <a:r>
              <a:rPr lang="en-US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RAN#81</a:t>
            </a: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/>
            </a:r>
            <a:b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</a:br>
            <a:r>
              <a:rPr lang="en-US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Gold Coast, Australia</a:t>
            </a:r>
            <a:r>
              <a:rPr lang="sv-SE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, September 2018</a:t>
            </a:r>
            <a:r>
              <a:rPr lang="en-US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en-US" altLang="en-US" b="1" i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102" name="TextBox 1"/>
          <p:cNvSpPr txBox="1">
            <a:spLocks noChangeArrowheads="1"/>
          </p:cNvSpPr>
          <p:nvPr/>
        </p:nvSpPr>
        <p:spPr bwMode="auto">
          <a:xfrm>
            <a:off x="2467084" y="4173537"/>
            <a:ext cx="4196983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10000"/>
              </a:spcBef>
              <a:buClr>
                <a:srgbClr val="C00000"/>
              </a:buClr>
              <a:buSzPct val="7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10000"/>
              </a:spcBef>
              <a:buSzPct val="7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SzTx/>
              <a:buFontTx/>
              <a:buNone/>
            </a:pPr>
            <a:r>
              <a:rPr lang="en-GB" altLang="en-US" sz="1600" dirty="0">
                <a:latin typeface="Arial" panose="020B0604020202020204" pitchFamily="34" charset="0"/>
              </a:rPr>
              <a:t>RAN2 Chair: 	Richard </a:t>
            </a:r>
            <a:r>
              <a:rPr lang="en-GB" altLang="en-US" sz="1600" dirty="0" smtClean="0">
                <a:latin typeface="Arial" panose="020B0604020202020204" pitchFamily="34" charset="0"/>
              </a:rPr>
              <a:t>Burbidge (Intel)</a:t>
            </a:r>
            <a:endParaRPr lang="en-GB" altLang="en-US" sz="1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LTE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Rel-15 LTE ASN.1 review completed and LTE ASN.1 ready to freeze</a:t>
            </a:r>
          </a:p>
          <a:p>
            <a:r>
              <a:rPr lang="en-GB" dirty="0" smtClean="0"/>
              <a:t>RRC CRs for all the Rel-15 LTE WIs are complete and  provided for RAN approval</a:t>
            </a:r>
          </a:p>
          <a:p>
            <a:pPr lvl="1"/>
            <a:r>
              <a:rPr lang="en-GB" dirty="0" smtClean="0"/>
              <a:t>These CRs were not provided at RAN#80 for approval to avoid impacting the frozen ASN.1 for EN-DC before LTE ASN.1 review was conducted</a:t>
            </a:r>
          </a:p>
          <a:p>
            <a:r>
              <a:rPr lang="en-GB" dirty="0" smtClean="0"/>
              <a:t>Following CRs are provided to RAN by the rapporteur companies due to finding last minute corrections. These CRs have been reviewed via RAN2 email reflector:</a:t>
            </a:r>
          </a:p>
          <a:p>
            <a:pPr lvl="1"/>
            <a:r>
              <a:rPr lang="en-GB" dirty="0" smtClean="0"/>
              <a:t>36.331 CR for V2X provided Huawei in </a:t>
            </a:r>
            <a:r>
              <a:rPr lang="en-GB" dirty="0"/>
              <a:t>RP-181992</a:t>
            </a:r>
          </a:p>
          <a:p>
            <a:pPr lvl="1"/>
            <a:r>
              <a:rPr lang="en-GB" dirty="0"/>
              <a:t>36.331 CR for Aerials provided by Ericsson in </a:t>
            </a:r>
            <a:r>
              <a:rPr lang="en-GB" dirty="0" smtClean="0"/>
              <a:t>RP-182005</a:t>
            </a:r>
          </a:p>
          <a:p>
            <a:pPr lvl="1"/>
            <a:r>
              <a:rPr lang="en-GB" dirty="0" smtClean="0"/>
              <a:t>36.331 </a:t>
            </a:r>
            <a:r>
              <a:rPr lang="en-GB" dirty="0" smtClean="0"/>
              <a:t>CR for </a:t>
            </a:r>
            <a:r>
              <a:rPr lang="en-GB" dirty="0" err="1" smtClean="0"/>
              <a:t>euCA</a:t>
            </a:r>
            <a:r>
              <a:rPr lang="en-GB" dirty="0" smtClean="0"/>
              <a:t> provided by Nokia in </a:t>
            </a:r>
            <a:r>
              <a:rPr lang="en-GB" dirty="0" smtClean="0"/>
              <a:t>RP-182006</a:t>
            </a:r>
          </a:p>
          <a:p>
            <a:pPr lvl="1"/>
            <a:r>
              <a:rPr lang="en-GB" dirty="0" smtClean="0"/>
              <a:t>36.331 CR for BT/WLAN MDT provided by Huawei in </a:t>
            </a:r>
            <a:r>
              <a:rPr lang="en-GB" dirty="0" smtClean="0"/>
              <a:t>RP-182000</a:t>
            </a:r>
            <a:endParaRPr lang="en-GB" dirty="0"/>
          </a:p>
          <a:p>
            <a:r>
              <a:rPr lang="en-GB" dirty="0" smtClean="0"/>
              <a:t>CRs </a:t>
            </a:r>
            <a:r>
              <a:rPr lang="en-GB" dirty="0" smtClean="0"/>
              <a:t>were agreed to add the new LTE UE </a:t>
            </a:r>
            <a:r>
              <a:rPr lang="en-GB" dirty="0"/>
              <a:t>categories </a:t>
            </a:r>
            <a:r>
              <a:rPr lang="en-GB" dirty="0" smtClean="0"/>
              <a:t>that were requested </a:t>
            </a:r>
            <a:r>
              <a:rPr lang="en-GB" dirty="0"/>
              <a:t>by RAN#80 in </a:t>
            </a:r>
            <a:r>
              <a:rPr lang="en-GB" dirty="0" smtClean="0"/>
              <a:t>RP-181269. (CRs </a:t>
            </a:r>
            <a:r>
              <a:rPr lang="en-GB" dirty="0"/>
              <a:t>in RP-181947) </a:t>
            </a:r>
          </a:p>
        </p:txBody>
      </p:sp>
    </p:spTree>
    <p:extLst>
      <p:ext uri="{BB962C8B-B14F-4D97-AF65-F5344CB8AC3E}">
        <p14:creationId xmlns:p14="http://schemas.microsoft.com/office/powerpoint/2010/main" val="40041377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NR (1)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Very intensive effort </a:t>
            </a:r>
            <a:r>
              <a:rPr lang="en-GB" dirty="0"/>
              <a:t>on EN-DC </a:t>
            </a:r>
            <a:r>
              <a:rPr lang="en-GB" dirty="0" smtClean="0"/>
              <a:t>corrections, SA corrections and ASN.1 review.</a:t>
            </a:r>
          </a:p>
          <a:p>
            <a:r>
              <a:rPr lang="en-GB" dirty="0" smtClean="0"/>
              <a:t>NR ASN.1 </a:t>
            </a:r>
            <a:r>
              <a:rPr lang="en-GB" dirty="0"/>
              <a:t>review completed and </a:t>
            </a:r>
            <a:r>
              <a:rPr lang="en-GB" dirty="0" smtClean="0"/>
              <a:t>NR ASN.1 is ready </a:t>
            </a:r>
            <a:r>
              <a:rPr lang="en-GB" dirty="0"/>
              <a:t>to </a:t>
            </a:r>
            <a:r>
              <a:rPr lang="en-GB" dirty="0" smtClean="0"/>
              <a:t>freeze</a:t>
            </a:r>
          </a:p>
          <a:p>
            <a:pPr lvl="1"/>
            <a:r>
              <a:rPr lang="en-GB" dirty="0" smtClean="0"/>
              <a:t>Some procedure text issues identified the review remain to be addressed in next quarter.</a:t>
            </a:r>
            <a:endParaRPr lang="en-GB" dirty="0"/>
          </a:p>
          <a:p>
            <a:r>
              <a:rPr lang="en-GB" dirty="0" smtClean="0"/>
              <a:t>Single 38.331 CR containing all EN-DC corrections and introducing SA is provided to RAN for approval (R2-1813492 in RP-181942</a:t>
            </a:r>
            <a:r>
              <a:rPr lang="en-GB" dirty="0"/>
              <a:t>).</a:t>
            </a:r>
            <a:endParaRPr lang="en-GB" dirty="0" smtClean="0"/>
          </a:p>
          <a:p>
            <a:pPr lvl="1"/>
            <a:r>
              <a:rPr lang="en-GB" dirty="0" smtClean="0"/>
              <a:t>Due to ASN.1 review process it became impractical to provide separate 38.331 CRs for EN-DC corrections and introduction of SA.</a:t>
            </a:r>
          </a:p>
          <a:p>
            <a:pPr lvl="1"/>
            <a:r>
              <a:rPr lang="en-GB" dirty="0" smtClean="0"/>
              <a:t>A draft CR that contains only the EN-DC corrections was endorsed within RAN2 in R2-1813445 and can be used to identify the changes impacting EN-DC.</a:t>
            </a:r>
          </a:p>
          <a:p>
            <a:pPr lvl="1"/>
            <a:r>
              <a:rPr lang="en-GB" dirty="0" smtClean="0"/>
              <a:t>The CR includes a number of non backwards compatible changes to the ASN.1 for EN-DC. These are clearly identified on the CR coversheet.</a:t>
            </a:r>
          </a:p>
        </p:txBody>
      </p:sp>
    </p:spTree>
    <p:extLst>
      <p:ext uri="{BB962C8B-B14F-4D97-AF65-F5344CB8AC3E}">
        <p14:creationId xmlns:p14="http://schemas.microsoft.com/office/powerpoint/2010/main" val="9122062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NR</a:t>
            </a:r>
            <a:r>
              <a:rPr lang="en-GB" dirty="0"/>
              <a:t> </a:t>
            </a:r>
            <a:r>
              <a:rPr lang="en-GB" dirty="0" smtClean="0"/>
              <a:t>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RAN2 UE feature list progressed and provided to RAN in </a:t>
            </a:r>
            <a:r>
              <a:rPr lang="en-GB" dirty="0" smtClean="0"/>
              <a:t>RP-181534</a:t>
            </a:r>
          </a:p>
          <a:p>
            <a:pPr lvl="1"/>
            <a:r>
              <a:rPr lang="en-GB" dirty="0" smtClean="0"/>
              <a:t>Contains  4 </a:t>
            </a:r>
            <a:r>
              <a:rPr lang="en-GB" dirty="0"/>
              <a:t>TBDs yet to be </a:t>
            </a:r>
            <a:r>
              <a:rPr lang="en-GB" dirty="0" smtClean="0"/>
              <a:t>resolved. Can be progressed within RAN.</a:t>
            </a:r>
            <a:endParaRPr lang="en-GB" dirty="0"/>
          </a:p>
          <a:p>
            <a:r>
              <a:rPr lang="en-GB" dirty="0"/>
              <a:t>5G </a:t>
            </a:r>
            <a:r>
              <a:rPr lang="en-GB" dirty="0" smtClean="0"/>
              <a:t>indicators</a:t>
            </a:r>
          </a:p>
          <a:p>
            <a:pPr lvl="1"/>
            <a:r>
              <a:rPr lang="en-GB" dirty="0" smtClean="0"/>
              <a:t>Proposal to expand the current 1 bit 5G indicator to 3bits was discussed in RAN2 Ad hoc in July.</a:t>
            </a:r>
          </a:p>
          <a:p>
            <a:pPr lvl="1"/>
            <a:r>
              <a:rPr lang="en-GB" dirty="0" smtClean="0"/>
              <a:t>RAN2 concluded it was technically feasible to add the extra bits but could not reach consensus whether to do so. </a:t>
            </a:r>
          </a:p>
          <a:p>
            <a:pPr lvl="1"/>
            <a:r>
              <a:rPr lang="en-GB" dirty="0" smtClean="0"/>
              <a:t>Further discussion should take place in </a:t>
            </a:r>
            <a:r>
              <a:rPr lang="en-GB" dirty="0" smtClean="0"/>
              <a:t>RAN</a:t>
            </a:r>
          </a:p>
          <a:p>
            <a:r>
              <a:rPr lang="en-GB" dirty="0" smtClean="0"/>
              <a:t>Due to lack of time RAN2 concluded that </a:t>
            </a:r>
            <a:r>
              <a:rPr lang="en-US" dirty="0"/>
              <a:t>IDC for NR SA will not be specified for </a:t>
            </a:r>
            <a:r>
              <a:rPr lang="en-US" dirty="0" smtClean="0"/>
              <a:t>Rel-15</a:t>
            </a:r>
          </a:p>
          <a:p>
            <a:pPr lvl="1"/>
            <a:r>
              <a:rPr lang="en-US" dirty="0" smtClean="0"/>
              <a:t>How to address this for Rel-16 can be discussed based on company contributions provided to RAN#81.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18652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NR: SIs and Rel-15 Late Drop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IAB and NR-U SIs were discussed in the RAN2 Ad </a:t>
            </a:r>
            <a:r>
              <a:rPr lang="en-GB" dirty="0"/>
              <a:t>H</a:t>
            </a:r>
            <a:r>
              <a:rPr lang="en-GB" dirty="0" smtClean="0"/>
              <a:t>oc and in RAN2#103 according to their TU allocation</a:t>
            </a:r>
          </a:p>
          <a:p>
            <a:r>
              <a:rPr lang="en-GB" dirty="0" smtClean="0"/>
              <a:t>NR-U discussion included discussion of2 step RACH and mobility enhancements which could also be within the scope of other RAN SIs/</a:t>
            </a:r>
            <a:r>
              <a:rPr lang="en-GB" dirty="0" err="1" smtClean="0"/>
              <a:t>WIs.</a:t>
            </a:r>
            <a:endParaRPr lang="en-GB" dirty="0" smtClean="0"/>
          </a:p>
          <a:p>
            <a:pPr lvl="1"/>
            <a:r>
              <a:rPr lang="en-GB" dirty="0" smtClean="0"/>
              <a:t>The scope of the relevant WIs should be clarified to make it clear where these topics are to discussed.</a:t>
            </a:r>
          </a:p>
          <a:p>
            <a:r>
              <a:rPr lang="en-GB" dirty="0" smtClean="0"/>
              <a:t>Late drop: Options 4 and 7 and NR-NR DC</a:t>
            </a:r>
          </a:p>
          <a:p>
            <a:pPr lvl="1"/>
            <a:r>
              <a:rPr lang="en-GB" dirty="0" smtClean="0"/>
              <a:t>Not discussed at RAN2 Ad Hoc in July due to work load from the ASN.1 review.</a:t>
            </a:r>
          </a:p>
          <a:p>
            <a:pPr lvl="1"/>
            <a:r>
              <a:rPr lang="en-GB" dirty="0" smtClean="0"/>
              <a:t>Discussed at RAN2#103. Several email discussions initiated to ensure good progress at next meeting. </a:t>
            </a:r>
          </a:p>
        </p:txBody>
      </p:sp>
    </p:spTree>
    <p:extLst>
      <p:ext uri="{BB962C8B-B14F-4D97-AF65-F5344CB8AC3E}">
        <p14:creationId xmlns:p14="http://schemas.microsoft.com/office/powerpoint/2010/main" val="39525356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RAN2 capacity for Rel-16 - NR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92125" y="3430588"/>
            <a:ext cx="8229600" cy="2913062"/>
          </a:xfrm>
        </p:spPr>
        <p:txBody>
          <a:bodyPr/>
          <a:lstStyle/>
          <a:p>
            <a:r>
              <a:rPr lang="en-GB" altLang="en-US" dirty="0" smtClean="0"/>
              <a:t>This table reflects the situation as captured in the time budget from RAN#80 (approved in RP-181486)</a:t>
            </a:r>
          </a:p>
          <a:p>
            <a:r>
              <a:rPr lang="en-GB" altLang="en-US" dirty="0" smtClean="0"/>
              <a:t>The time budget was updated on the last day of RAN#80 to reflect the decision that NR-DC would be included in the late drop. </a:t>
            </a:r>
          </a:p>
          <a:p>
            <a:pPr lvl="1"/>
            <a:r>
              <a:rPr lang="en-GB" altLang="en-US" dirty="0" smtClean="0"/>
              <a:t>That last minute update only addressed RAN2 meetings up to Q1 19</a:t>
            </a:r>
          </a:p>
          <a:p>
            <a:pPr lvl="1"/>
            <a:r>
              <a:rPr lang="en-GB" altLang="en-US" dirty="0" smtClean="0"/>
              <a:t>Further impacts to the RAN2 meetings after Q1 19 still needs to be considered. Specifically TU allocation for DC/CA enhancements WI could be reduced given NR-DC was moved from this WI to the late drop.</a:t>
            </a:r>
          </a:p>
          <a:p>
            <a:pPr lvl="1"/>
            <a:r>
              <a:rPr lang="en-GB" altLang="en-US" dirty="0" smtClean="0"/>
              <a:t>Proposed to be discussed offline during RAN#81</a:t>
            </a:r>
          </a:p>
        </p:txBody>
      </p:sp>
      <p:graphicFrame>
        <p:nvGraphicFramePr>
          <p:cNvPr id="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3971074"/>
              </p:ext>
            </p:extLst>
          </p:nvPr>
        </p:nvGraphicFramePr>
        <p:xfrm>
          <a:off x="920750" y="1268413"/>
          <a:ext cx="7372350" cy="2090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5" name="Worksheet" r:id="rId4" imgW="5524401" imgH="1562078" progId="Excel.Sheet.12">
                  <p:embed/>
                </p:oleObj>
              </mc:Choice>
              <mc:Fallback>
                <p:oleObj name="Worksheet" r:id="rId4" imgW="5524401" imgH="1562078" progId="Excel.Shee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0750" y="1268413"/>
                        <a:ext cx="7372350" cy="2090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48354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RAN2 capacity for Rel-16 - LTE+NR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57200" y="3213100"/>
            <a:ext cx="8229600" cy="2913063"/>
          </a:xfrm>
        </p:spPr>
        <p:txBody>
          <a:bodyPr/>
          <a:lstStyle/>
          <a:p>
            <a:endParaRPr lang="en-GB" altLang="en-US" dirty="0" smtClean="0"/>
          </a:p>
          <a:p>
            <a:r>
              <a:rPr lang="en-GB" altLang="en-US" dirty="0" smtClean="0"/>
              <a:t>This </a:t>
            </a:r>
            <a:r>
              <a:rPr lang="en-GB" altLang="en-US" dirty="0"/>
              <a:t>table reflects the situation as captured in the time budget from RAN#80 (approved in RP-181486</a:t>
            </a:r>
            <a:r>
              <a:rPr lang="en-GB" altLang="en-US" dirty="0" smtClean="0"/>
              <a:t>)</a:t>
            </a:r>
          </a:p>
          <a:p>
            <a:r>
              <a:rPr lang="en-GB" altLang="en-US" dirty="0" smtClean="0"/>
              <a:t>When considering LTE+NR capacity, some TUs should be available for additional work towards the end of Rel-16 (RAN2#107 onwards). </a:t>
            </a:r>
          </a:p>
          <a:p>
            <a:pPr lvl="1"/>
            <a:r>
              <a:rPr lang="en-GB" altLang="en-US" dirty="0" smtClean="0"/>
              <a:t>However, caution is recommended before any allocating these TUs.</a:t>
            </a:r>
            <a:endParaRPr lang="en-GB" altLang="en-US" dirty="0"/>
          </a:p>
          <a:p>
            <a:endParaRPr lang="en-GB" altLang="en-US" dirty="0" smtClean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5910556"/>
              </p:ext>
            </p:extLst>
          </p:nvPr>
        </p:nvGraphicFramePr>
        <p:xfrm>
          <a:off x="920750" y="1268413"/>
          <a:ext cx="7372350" cy="2052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7" name="Worksheet" r:id="rId4" imgW="5524401" imgH="1533536" progId="Excel.Sheet.12">
                  <p:embed/>
                </p:oleObj>
              </mc:Choice>
              <mc:Fallback>
                <p:oleObj name="Worksheet" r:id="rId4" imgW="5524401" imgH="1533536" progId="Excel.Shee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0750" y="1268413"/>
                        <a:ext cx="7372350" cy="2052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60911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Summary and concluding remarks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altLang="en-US" dirty="0" smtClean="0"/>
              <a:t>Another extremely busy quarter</a:t>
            </a:r>
          </a:p>
          <a:p>
            <a:r>
              <a:rPr lang="en-GB" altLang="en-US" dirty="0" smtClean="0"/>
              <a:t>NR ASN.1 review is complete and ASN.1 is ready to freeze</a:t>
            </a:r>
          </a:p>
          <a:p>
            <a:r>
              <a:rPr lang="en-GB" altLang="en-US" dirty="0" smtClean="0"/>
              <a:t>LTE ASN.1 review is complete and ASN.1 is ready to freeze</a:t>
            </a:r>
          </a:p>
          <a:p>
            <a:r>
              <a:rPr lang="en-GB" altLang="en-US" dirty="0" smtClean="0"/>
              <a:t>No scope to add additional work during the remainder of 2018 and Q1 2019. Some capacity in Q2 2019 but caution recommended before allocating time.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Special</a:t>
            </a:r>
            <a:r>
              <a:rPr lang="en-GB" baseline="0" dirty="0" smtClean="0"/>
              <a:t> Thanks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dirty="0" smtClean="0"/>
              <a:t>Hu Nan (RAN2 VC) </a:t>
            </a:r>
          </a:p>
          <a:p>
            <a:r>
              <a:rPr lang="en-GB" altLang="en-US" dirty="0" smtClean="0"/>
              <a:t>Johan Johansson (RAN2 VC)</a:t>
            </a:r>
          </a:p>
          <a:p>
            <a:r>
              <a:rPr lang="en-GB" altLang="en-US" dirty="0" smtClean="0"/>
              <a:t>Kyeongin Jeong (V2X session chair)</a:t>
            </a:r>
          </a:p>
          <a:p>
            <a:r>
              <a:rPr lang="en-GB" altLang="en-US" dirty="0" smtClean="0"/>
              <a:t>Brian Martin (NB-IoT session chair)</a:t>
            </a:r>
          </a:p>
          <a:p>
            <a:r>
              <a:rPr lang="en-GB" altLang="en-US" dirty="0" smtClean="0"/>
              <a:t>Emre Yavuz (MTC session chair)</a:t>
            </a:r>
          </a:p>
          <a:p>
            <a:r>
              <a:rPr lang="en-GB" altLang="en-US" dirty="0" smtClean="0"/>
              <a:t>Nathan Tenny (Positioning session chair)</a:t>
            </a:r>
          </a:p>
          <a:p>
            <a:r>
              <a:rPr lang="en-GB" altLang="en-US" dirty="0" smtClean="0"/>
              <a:t>Diana Pani (LTE legacy and </a:t>
            </a:r>
            <a:r>
              <a:rPr lang="en-GB" altLang="en-US" dirty="0" err="1" smtClean="0"/>
              <a:t>Inobear</a:t>
            </a:r>
            <a:r>
              <a:rPr lang="en-GB" altLang="en-US" dirty="0" smtClean="0"/>
              <a:t> session chair)</a:t>
            </a:r>
          </a:p>
          <a:p>
            <a:r>
              <a:rPr lang="en-GB" dirty="0" smtClean="0"/>
              <a:t>Håkan Palm, Himke van der Velde (RRC rapporteurs for their huge effort to conduct the NR and LTE ASN.1 reviews )</a:t>
            </a:r>
            <a:endParaRPr lang="en-GB" altLang="en-US" dirty="0" smtClean="0"/>
          </a:p>
          <a:p>
            <a:r>
              <a:rPr lang="en-GB" altLang="en-US" dirty="0" smtClean="0"/>
              <a:t>Juha Korhonen (MCC support)</a:t>
            </a:r>
          </a:p>
          <a:p>
            <a:r>
              <a:rPr lang="en-GB" altLang="en-US" dirty="0" smtClean="0"/>
              <a:t>Meeting hosts: Interdigital and European Friends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9750502"/>
      </p:ext>
    </p:extLst>
  </p:cSld>
  <p:clrMapOvr>
    <a:masterClrMapping/>
  </p:clrMapOvr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113998</TotalTime>
  <Words>825</Words>
  <Application>Microsoft Office PowerPoint</Application>
  <PresentationFormat>On-screen Show (4:3)</PresentationFormat>
  <Paragraphs>75</Paragraphs>
  <Slides>9</Slides>
  <Notes>9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Times New Roman</vt:lpstr>
      <vt:lpstr>3gpp</vt:lpstr>
      <vt:lpstr>Worksheet</vt:lpstr>
      <vt:lpstr>  </vt:lpstr>
      <vt:lpstr>LTE</vt:lpstr>
      <vt:lpstr>NR (1)</vt:lpstr>
      <vt:lpstr>NR (2)</vt:lpstr>
      <vt:lpstr>NR: SIs and Rel-15 Late Drop</vt:lpstr>
      <vt:lpstr>RAN2 capacity for Rel-16 - NR</vt:lpstr>
      <vt:lpstr>RAN2 capacity for Rel-16 - LTE+NR</vt:lpstr>
      <vt:lpstr>Summary and concluding remarks</vt:lpstr>
      <vt:lpstr>Special Thanks</vt:lpstr>
    </vt:vector>
  </TitlesOfParts>
  <Company>Intel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RAN2 status report to RAN</dc:title>
  <dc:creator>richard.c.burbidge@intel.com</dc:creator>
  <cp:keywords>Report; RAN2, CTPClassification=CTP_IC:VisualMarkings=, CTPClassification=CTP_IC</cp:keywords>
  <cp:lastModifiedBy>RB</cp:lastModifiedBy>
  <cp:revision>4923</cp:revision>
  <dcterms:created xsi:type="dcterms:W3CDTF">2009-11-27T05:15:11Z</dcterms:created>
  <dcterms:modified xsi:type="dcterms:W3CDTF">2018-09-09T21:31:54Z</dcterms:modified>
  <cp:category>Report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1322428612</vt:lpwstr>
  </property>
  <property fmtid="{D5CDD505-2E9C-101B-9397-08002B2CF9AE}" pid="3" name="UpdateProcess">
    <vt:lpwstr>End</vt:lpwstr>
  </property>
  <property fmtid="{D5CDD505-2E9C-101B-9397-08002B2CF9AE}" pid="4" name="TitusGUID">
    <vt:lpwstr>66225431-bee5-4f0d-8548-3991b90141cd</vt:lpwstr>
  </property>
  <property fmtid="{D5CDD505-2E9C-101B-9397-08002B2CF9AE}" pid="5" name="CTP_BU">
    <vt:lpwstr>NEXT GEN AND STANDARDS GROUP</vt:lpwstr>
  </property>
  <property fmtid="{D5CDD505-2E9C-101B-9397-08002B2CF9AE}" pid="6" name="CTP_TimeStamp">
    <vt:lpwstr>2018-09-09 21:31:47Z</vt:lpwstr>
  </property>
  <property fmtid="{D5CDD505-2E9C-101B-9397-08002B2CF9AE}" pid="7" name="CTPClassification">
    <vt:lpwstr>CTP_IC</vt:lpwstr>
  </property>
</Properties>
</file>