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</p:sldMasterIdLst>
  <p:notesMasterIdLst>
    <p:notesMasterId r:id="rId16"/>
  </p:notesMasterIdLst>
  <p:sldIdLst>
    <p:sldId id="264" r:id="rId4"/>
    <p:sldId id="265" r:id="rId5"/>
    <p:sldId id="260" r:id="rId6"/>
    <p:sldId id="262" r:id="rId7"/>
    <p:sldId id="263" r:id="rId8"/>
    <p:sldId id="270" r:id="rId9"/>
    <p:sldId id="266" r:id="rId10"/>
    <p:sldId id="272" r:id="rId11"/>
    <p:sldId id="267" r:id="rId12"/>
    <p:sldId id="271" r:id="rId13"/>
    <p:sldId id="268" r:id="rId14"/>
    <p:sldId id="269" r:id="rId1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  <a:srgbClr val="164F0D"/>
    <a:srgbClr val="FF5B5B"/>
    <a:srgbClr val="23195D"/>
    <a:srgbClr val="FF9B9B"/>
    <a:srgbClr val="FF5D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75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1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CB3FE15-7AF3-40D7-8ADB-D6E71685AB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C5F53BA-35AB-44D7-8D7A-8E3EFDFB216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D3014AC1-CA11-40F1-B1B0-5A45341A6C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022465A-4FE1-4AF8-909C-2EB1F01FA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938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692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099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939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5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444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485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724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071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98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50105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16 WI/SI package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07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TSG-RAN Chairman, </a:t>
            </a:r>
            <a:b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RAN1 Chairman, 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RAN2 Chairman, 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RAN3 Chairman</a:t>
            </a: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.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31B951-26F5-40A8-BE61-D3CC8F8B1EF1}"/>
              </a:ext>
            </a:extLst>
          </p:cNvPr>
          <p:cNvSpPr txBox="1"/>
          <p:nvPr/>
        </p:nvSpPr>
        <p:spPr>
          <a:xfrm>
            <a:off x="8961120" y="266523"/>
            <a:ext cx="30684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RP-181307</a:t>
            </a:r>
          </a:p>
          <a:p>
            <a:r>
              <a:rPr lang="en-US" dirty="0"/>
              <a:t>3GPP TSG-RAN#80</a:t>
            </a:r>
          </a:p>
          <a:p>
            <a:r>
              <a:rPr lang="en-US" dirty="0"/>
              <a:t>La Jolla, USA, 11-14 June, 2018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57807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305231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Annex – drafting session outcome </a:t>
            </a:r>
            <a:r>
              <a:rPr lang="en-GB" altLang="en-US" sz="2400" i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be removed in the final version</a:t>
            </a:r>
          </a:p>
        </p:txBody>
      </p:sp>
    </p:spTree>
    <p:extLst>
      <p:ext uri="{BB962C8B-B14F-4D97-AF65-F5344CB8AC3E}">
        <p14:creationId xmlns:p14="http://schemas.microsoft.com/office/powerpoint/2010/main" val="203838012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Way forward on LTE items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LTE items beyond NB-IoT and LTE-M</a:t>
            </a:r>
          </a:p>
          <a:p>
            <a:pPr lvl="2">
              <a:defRPr/>
            </a:pPr>
            <a:r>
              <a:rPr lang="en-US" altLang="en-US" sz="2134" dirty="0"/>
              <a:t>MIMO enhancements WI: SRS improvements, [CSI </a:t>
            </a:r>
            <a:r>
              <a:rPr lang="en-US" altLang="en-US" sz="2134" dirty="0" err="1"/>
              <a:t>enh</a:t>
            </a:r>
            <a:r>
              <a:rPr lang="en-US" altLang="en-US" sz="2134" dirty="0"/>
              <a:t>.] 9 RAN1</a:t>
            </a:r>
          </a:p>
          <a:p>
            <a:pPr lvl="2">
              <a:defRPr/>
            </a:pPr>
            <a:r>
              <a:rPr lang="en-US" altLang="en-US" sz="2134" dirty="0"/>
              <a:t>EN-TV enhancements SI: 38.913 requirements gap analysis 9 RAN1</a:t>
            </a:r>
          </a:p>
          <a:p>
            <a:pPr lvl="2">
              <a:defRPr/>
            </a:pPr>
            <a:r>
              <a:rPr lang="en-US" altLang="en-US" sz="2134" dirty="0"/>
              <a:t>Mobility enhancements WI: interruption reduction, robustness improvement 8 RAN2 </a:t>
            </a:r>
          </a:p>
        </p:txBody>
      </p:sp>
    </p:spTree>
    <p:extLst>
      <p:ext uri="{BB962C8B-B14F-4D97-AF65-F5344CB8AC3E}">
        <p14:creationId xmlns:p14="http://schemas.microsoft.com/office/powerpoint/2010/main" val="391802439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 issues addressed during drafting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Spectrum aggregation enhancements</a:t>
            </a:r>
          </a:p>
          <a:p>
            <a:pPr lvl="1">
              <a:defRPr/>
            </a:pPr>
            <a:r>
              <a:rPr lang="en-US" altLang="en-US" sz="1800" dirty="0"/>
              <a:t>David to draft objectives for CA enhancements</a:t>
            </a:r>
          </a:p>
          <a:p>
            <a:pPr>
              <a:defRPr/>
            </a:pPr>
            <a:r>
              <a:rPr lang="en-US" altLang="en-US" sz="2400" dirty="0"/>
              <a:t>V2X TUs</a:t>
            </a:r>
          </a:p>
          <a:p>
            <a:pPr lvl="2">
              <a:defRPr/>
            </a:pPr>
            <a:r>
              <a:rPr lang="en-US" altLang="en-US" sz="1800" dirty="0"/>
              <a:t>More TUs are needed for the study</a:t>
            </a:r>
          </a:p>
          <a:p>
            <a:pPr lvl="2">
              <a:defRPr/>
            </a:pPr>
            <a:r>
              <a:rPr lang="en-US" altLang="en-US" sz="1800" dirty="0"/>
              <a:t>SI</a:t>
            </a:r>
            <a:r>
              <a:rPr lang="en-US" altLang="en-US" sz="1800" dirty="0">
                <a:sym typeface="Wingdings" panose="05000000000000000000" pitchFamily="2" charset="2"/>
              </a:rPr>
              <a:t> WI </a:t>
            </a:r>
            <a:r>
              <a:rPr lang="en-US" altLang="en-US" sz="1800" dirty="0"/>
              <a:t>Cut-through point </a:t>
            </a:r>
          </a:p>
          <a:p>
            <a:pPr>
              <a:defRPr/>
            </a:pPr>
            <a:r>
              <a:rPr lang="en-US" altLang="en-US" sz="2400" dirty="0"/>
              <a:t>CLI together with RIM</a:t>
            </a:r>
          </a:p>
          <a:p>
            <a:pPr lvl="1">
              <a:defRPr/>
            </a:pPr>
            <a:r>
              <a:rPr lang="en-US" altLang="en-US" sz="2000" dirty="0"/>
              <a:t>Scope out the CLI work accurately concisely for unpaired spectrum. Based on the scope decide if it can be fit together with RIM WI</a:t>
            </a:r>
          </a:p>
          <a:p>
            <a:pPr>
              <a:defRPr/>
            </a:pPr>
            <a:r>
              <a:rPr lang="en-US" altLang="en-US" sz="2400" dirty="0"/>
              <a:t>NTN keep-alive</a:t>
            </a:r>
          </a:p>
          <a:p>
            <a:pPr lvl="1">
              <a:defRPr/>
            </a:pPr>
            <a:r>
              <a:rPr lang="en-US" altLang="en-US" sz="2000" dirty="0"/>
              <a:t>Start SI in 2018, go for 9 months</a:t>
            </a:r>
          </a:p>
          <a:p>
            <a:pPr>
              <a:defRPr/>
            </a:pPr>
            <a:r>
              <a:rPr lang="en-US" altLang="en-US" sz="2400" dirty="0"/>
              <a:t>UE capability mechanism in RAN2</a:t>
            </a:r>
          </a:p>
          <a:p>
            <a:pPr lvl="1">
              <a:defRPr/>
            </a:pPr>
            <a:r>
              <a:rPr lang="en-US" altLang="en-US" sz="2000" dirty="0"/>
              <a:t>Draft a SI, </a:t>
            </a:r>
            <a:r>
              <a:rPr lang="en-US" altLang="en-US" sz="2000" dirty="0" err="1"/>
              <a:t>coord</a:t>
            </a:r>
            <a:r>
              <a:rPr lang="en-US" altLang="en-US" sz="2000" dirty="0"/>
              <a:t> with SA2 (Guillaume) try to fit it in</a:t>
            </a:r>
          </a:p>
          <a:p>
            <a:pPr>
              <a:defRPr/>
            </a:pPr>
            <a:r>
              <a:rPr lang="en-US" altLang="en-US" sz="2400" dirty="0"/>
              <a:t>NR coverage</a:t>
            </a:r>
          </a:p>
          <a:p>
            <a:pPr lvl="1">
              <a:defRPr/>
            </a:pPr>
            <a:r>
              <a:rPr lang="en-US" altLang="en-US" sz="1800" dirty="0"/>
              <a:t>Certain elements are covered in the IMT2020 link budget evaluation. No new SI in Rel16.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44984513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684" y="1458385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Based on analysis of input to RAN#80 the 4 chairmen compiled a potential starting point for a Rel-16 work package discussion</a:t>
            </a:r>
            <a:endParaRPr lang="en-US" altLang="en-US" sz="2400" dirty="0"/>
          </a:p>
          <a:p>
            <a:pPr lvl="1">
              <a:defRPr/>
            </a:pPr>
            <a:r>
              <a:rPr lang="en-US" altLang="en-US" sz="2400" dirty="0"/>
              <a:t>The guiding principle was to compile a package that is manageable for the WGs in terms of load, and well represents the different interests of the 3GPP community</a:t>
            </a:r>
          </a:p>
          <a:p>
            <a:pPr>
              <a:defRPr/>
            </a:pPr>
            <a:r>
              <a:rPr lang="en-US" altLang="en-US" sz="2800" dirty="0"/>
              <a:t>These slides focus on Rel16 SI/WIs for RAN1, RAN2, and RAN3</a:t>
            </a:r>
          </a:p>
          <a:p>
            <a:pPr lvl="1">
              <a:defRPr/>
            </a:pPr>
            <a:r>
              <a:rPr lang="en-US" altLang="en-US" sz="2400" dirty="0"/>
              <a:t>Other WGs are not addressed here</a:t>
            </a:r>
          </a:p>
          <a:p>
            <a:pPr>
              <a:defRPr/>
            </a:pPr>
            <a:r>
              <a:rPr lang="en-US" altLang="en-US" sz="2800" dirty="0"/>
              <a:t>The package presented here should be understood as the </a:t>
            </a:r>
            <a:br>
              <a:rPr lang="en-US" altLang="en-US" sz="2800" dirty="0"/>
            </a:br>
            <a:r>
              <a:rPr lang="en-US" altLang="en-US" sz="2800" b="1" i="1" u="sng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absolute maximum</a:t>
            </a:r>
            <a:r>
              <a:rPr lang="en-US" altLang="en-US" sz="2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/>
              <a:t>in terms of number of items and work amount that can be taken on board in these WGs</a:t>
            </a:r>
          </a:p>
          <a:p>
            <a:pPr lvl="1">
              <a:defRPr/>
            </a:pPr>
            <a:r>
              <a:rPr lang="en-GB" sz="2400" dirty="0"/>
              <a:t>It is assumed that each WI/SI is </a:t>
            </a:r>
            <a:r>
              <a:rPr lang="en-GB" sz="2800" b="1" i="1" u="sng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well scoped</a:t>
            </a:r>
            <a:r>
              <a:rPr lang="en-GB" sz="2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2400" dirty="0"/>
              <a:t>with precise objectives that fit within the allocated  TUs</a:t>
            </a:r>
            <a:r>
              <a:rPr lang="en-US" altLang="en-US" sz="2400" dirty="0"/>
              <a:t>  </a:t>
            </a:r>
          </a:p>
          <a:p>
            <a:pPr marL="609585" lvl="1" indent="0">
              <a:buNone/>
              <a:defRPr/>
            </a:pPr>
            <a:br>
              <a:rPr lang="en-US" altLang="en-US" sz="2000" dirty="0"/>
            </a:br>
            <a:endParaRPr lang="en-US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5277593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242888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Timeline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30772E1-C9AD-4ADC-A729-9CF3DCA2AA9D}"/>
              </a:ext>
            </a:extLst>
          </p:cNvPr>
          <p:cNvSpPr/>
          <p:nvPr/>
        </p:nvSpPr>
        <p:spPr>
          <a:xfrm>
            <a:off x="313085" y="4510603"/>
            <a:ext cx="6951537" cy="363150"/>
          </a:xfrm>
          <a:prstGeom prst="roundRect">
            <a:avLst/>
          </a:prstGeom>
          <a:solidFill>
            <a:srgbClr val="FF7D93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                                Rel-16 SI 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44" name="Straight Connector 4">
            <a:extLst>
              <a:ext uri="{FF2B5EF4-FFF2-40B4-BE49-F238E27FC236}">
                <a16:creationId xmlns:a16="http://schemas.microsoft.com/office/drawing/2014/main" id="{E12E65B7-C1ED-470E-B2D5-4B08E6956F19}"/>
              </a:ext>
            </a:extLst>
          </p:cNvPr>
          <p:cNvCxnSpPr>
            <a:cxnSpLocks/>
          </p:cNvCxnSpPr>
          <p:nvPr/>
        </p:nvCxnSpPr>
        <p:spPr bwMode="auto">
          <a:xfrm flipV="1">
            <a:off x="3613151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Connector 5">
            <a:extLst>
              <a:ext uri="{FF2B5EF4-FFF2-40B4-BE49-F238E27FC236}">
                <a16:creationId xmlns:a16="http://schemas.microsoft.com/office/drawing/2014/main" id="{B4A3C82C-8DE8-47D2-9060-C5A5AFA753C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06663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Connector 6">
            <a:extLst>
              <a:ext uri="{FF2B5EF4-FFF2-40B4-BE49-F238E27FC236}">
                <a16:creationId xmlns:a16="http://schemas.microsoft.com/office/drawing/2014/main" id="{E6DD74AD-BDF4-49EC-A5E3-ECEC5DB55BBB}"/>
              </a:ext>
            </a:extLst>
          </p:cNvPr>
          <p:cNvCxnSpPr>
            <a:cxnSpLocks/>
          </p:cNvCxnSpPr>
          <p:nvPr/>
        </p:nvCxnSpPr>
        <p:spPr bwMode="auto">
          <a:xfrm flipV="1">
            <a:off x="4722813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Straight Connector 7">
            <a:extLst>
              <a:ext uri="{FF2B5EF4-FFF2-40B4-BE49-F238E27FC236}">
                <a16:creationId xmlns:a16="http://schemas.microsoft.com/office/drawing/2014/main" id="{B59E6B00-E41A-483F-A870-FD6053B76201}"/>
              </a:ext>
            </a:extLst>
          </p:cNvPr>
          <p:cNvCxnSpPr>
            <a:cxnSpLocks/>
          </p:cNvCxnSpPr>
          <p:nvPr/>
        </p:nvCxnSpPr>
        <p:spPr bwMode="auto">
          <a:xfrm flipV="1">
            <a:off x="5829300" y="2091120"/>
            <a:ext cx="0" cy="4003675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Straight Connector 8">
            <a:extLst>
              <a:ext uri="{FF2B5EF4-FFF2-40B4-BE49-F238E27FC236}">
                <a16:creationId xmlns:a16="http://schemas.microsoft.com/office/drawing/2014/main" id="{128AC3CE-3DBB-49E9-A34B-6EAA581F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8039100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9">
            <a:extLst>
              <a:ext uri="{FF2B5EF4-FFF2-40B4-BE49-F238E27FC236}">
                <a16:creationId xmlns:a16="http://schemas.microsoft.com/office/drawing/2014/main" id="{725D7418-A37C-4689-94D5-302CC0CEA340}"/>
              </a:ext>
            </a:extLst>
          </p:cNvPr>
          <p:cNvCxnSpPr>
            <a:cxnSpLocks/>
          </p:cNvCxnSpPr>
          <p:nvPr/>
        </p:nvCxnSpPr>
        <p:spPr bwMode="auto">
          <a:xfrm flipV="1">
            <a:off x="6934200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0">
            <a:extLst>
              <a:ext uri="{FF2B5EF4-FFF2-40B4-BE49-F238E27FC236}">
                <a16:creationId xmlns:a16="http://schemas.microsoft.com/office/drawing/2014/main" id="{07D71A64-ABE0-4FC5-A04E-89D15972D483}"/>
              </a:ext>
            </a:extLst>
          </p:cNvPr>
          <p:cNvCxnSpPr>
            <a:cxnSpLocks/>
          </p:cNvCxnSpPr>
          <p:nvPr/>
        </p:nvCxnSpPr>
        <p:spPr bwMode="auto">
          <a:xfrm flipV="1">
            <a:off x="9148763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1">
            <a:extLst>
              <a:ext uri="{FF2B5EF4-FFF2-40B4-BE49-F238E27FC236}">
                <a16:creationId xmlns:a16="http://schemas.microsoft.com/office/drawing/2014/main" id="{88F5B97B-793C-4D9A-9390-D7E83B0971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52075" y="2091120"/>
            <a:ext cx="0" cy="4003675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2">
            <a:extLst>
              <a:ext uri="{FF2B5EF4-FFF2-40B4-BE49-F238E27FC236}">
                <a16:creationId xmlns:a16="http://schemas.microsoft.com/office/drawing/2014/main" id="{ECA66467-340E-42BF-AAD8-4D2CC28FEBE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55388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213398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213398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212445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46088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213398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213398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212445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213398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45135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213398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3555AE6E-EB0A-429E-8F8E-4508894B14CB}"/>
              </a:ext>
            </a:extLst>
          </p:cNvPr>
          <p:cNvSpPr/>
          <p:nvPr/>
        </p:nvSpPr>
        <p:spPr>
          <a:xfrm>
            <a:off x="3609975" y="4510603"/>
            <a:ext cx="6578759" cy="363150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SI/WI phase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CD916A87-8B03-47C1-92F8-CEA3090167BA}"/>
              </a:ext>
            </a:extLst>
          </p:cNvPr>
          <p:cNvSpPr/>
          <p:nvPr/>
        </p:nvSpPr>
        <p:spPr>
          <a:xfrm>
            <a:off x="9739202" y="4910616"/>
            <a:ext cx="1038448" cy="573658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B60BD05D-506A-4D5B-A997-210C389C6B35}"/>
              </a:ext>
            </a:extLst>
          </p:cNvPr>
          <p:cNvSpPr/>
          <p:nvPr/>
        </p:nvSpPr>
        <p:spPr>
          <a:xfrm>
            <a:off x="10782364" y="5475987"/>
            <a:ext cx="1135173" cy="549910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73C1132E-34D1-4AB2-B5FD-6FAC9D00A734}"/>
              </a:ext>
            </a:extLst>
          </p:cNvPr>
          <p:cNvSpPr/>
          <p:nvPr/>
        </p:nvSpPr>
        <p:spPr>
          <a:xfrm>
            <a:off x="3099816" y="3408172"/>
            <a:ext cx="979044" cy="692151"/>
          </a:xfrm>
          <a:prstGeom prst="roundRect">
            <a:avLst/>
          </a:prstGeom>
          <a:solidFill>
            <a:srgbClr val="008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SA (option-2)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9094B508-491D-4529-B5EB-BCD8745C75AE}"/>
              </a:ext>
            </a:extLst>
          </p:cNvPr>
          <p:cNvSpPr/>
          <p:nvPr/>
        </p:nvSpPr>
        <p:spPr>
          <a:xfrm>
            <a:off x="5287265" y="3840546"/>
            <a:ext cx="1087435" cy="566612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freeze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44659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213398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85" name="Straight Connector 12">
            <a:extLst>
              <a:ext uri="{FF2B5EF4-FFF2-40B4-BE49-F238E27FC236}">
                <a16:creationId xmlns:a16="http://schemas.microsoft.com/office/drawing/2014/main" id="{0264C718-6D45-485F-85E3-5F3D41510C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8275" y="2081595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44183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2017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212445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23DF4FCC-5422-4347-95EE-940CB97704AA}"/>
              </a:ext>
            </a:extLst>
          </p:cNvPr>
          <p:cNvSpPr/>
          <p:nvPr/>
        </p:nvSpPr>
        <p:spPr>
          <a:xfrm>
            <a:off x="905034" y="2969006"/>
            <a:ext cx="1045054" cy="692151"/>
          </a:xfrm>
          <a:prstGeom prst="roundRect">
            <a:avLst/>
          </a:prstGeom>
          <a:solidFill>
            <a:srgbClr val="4BDD33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Rel-15 NSA (option-3)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758658A2-0F35-4F83-82EA-11E9EDA9BD0A}"/>
              </a:ext>
            </a:extLst>
          </p:cNvPr>
          <p:cNvSpPr/>
          <p:nvPr/>
        </p:nvSpPr>
        <p:spPr>
          <a:xfrm>
            <a:off x="1985518" y="2970720"/>
            <a:ext cx="1088264" cy="692151"/>
          </a:xfrm>
          <a:prstGeom prst="roundRect">
            <a:avLst/>
          </a:prstGeom>
          <a:solidFill>
            <a:srgbClr val="4BDD33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Rel-15 NSA (option-3)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22E59772-0EE6-47E5-8CDC-DF98CDABA542}"/>
              </a:ext>
            </a:extLst>
          </p:cNvPr>
          <p:cNvSpPr/>
          <p:nvPr/>
        </p:nvSpPr>
        <p:spPr>
          <a:xfrm>
            <a:off x="4274217" y="3408172"/>
            <a:ext cx="915195" cy="692151"/>
          </a:xfrm>
          <a:prstGeom prst="roundRect">
            <a:avLst/>
          </a:prstGeom>
          <a:solidFill>
            <a:srgbClr val="008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SA (option-2)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A9800DC0-CE3C-480D-AD3C-40BD0BAFC6A1}"/>
              </a:ext>
            </a:extLst>
          </p:cNvPr>
          <p:cNvSpPr/>
          <p:nvPr/>
        </p:nvSpPr>
        <p:spPr>
          <a:xfrm>
            <a:off x="6472689" y="3840546"/>
            <a:ext cx="1087435" cy="566612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ASN.1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1C763DE-7F46-4B67-A490-654366B291D9}"/>
              </a:ext>
            </a:extLst>
          </p:cNvPr>
          <p:cNvGrpSpPr/>
          <p:nvPr/>
        </p:nvGrpSpPr>
        <p:grpSpPr>
          <a:xfrm>
            <a:off x="1482599" y="879728"/>
            <a:ext cx="5535612" cy="5895976"/>
            <a:chOff x="1482599" y="451813"/>
            <a:chExt cx="5535612" cy="6323891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8748" y="451813"/>
              <a:ext cx="0" cy="6323891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17524" y="596266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24011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36985" y="605791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41885" y="605791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7048373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Q4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30499" y="605791"/>
            <a:ext cx="1044575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Q1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2620835" y="1114040"/>
            <a:ext cx="5460937" cy="2788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 WI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24DA7B98-27DE-4FDB-B756-11BE4EC0C66B}"/>
              </a:ext>
            </a:extLst>
          </p:cNvPr>
          <p:cNvSpPr/>
          <p:nvPr/>
        </p:nvSpPr>
        <p:spPr>
          <a:xfrm>
            <a:off x="1515937" y="1443390"/>
            <a:ext cx="3254374" cy="267221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SI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4827399" y="1443391"/>
            <a:ext cx="3251198" cy="27459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WI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54133D37-9CD9-47E9-89D0-88017D8134FB}"/>
              </a:ext>
            </a:extLst>
          </p:cNvPr>
          <p:cNvSpPr/>
          <p:nvPr/>
        </p:nvSpPr>
        <p:spPr>
          <a:xfrm>
            <a:off x="1505212" y="5769720"/>
            <a:ext cx="3330450" cy="284993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5F52055F-A7DE-4E6D-B26D-C7770DB9C8B2}"/>
              </a:ext>
            </a:extLst>
          </p:cNvPr>
          <p:cNvSpPr/>
          <p:nvPr/>
        </p:nvSpPr>
        <p:spPr>
          <a:xfrm>
            <a:off x="4803648" y="5769720"/>
            <a:ext cx="3278125" cy="28499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WI</a:t>
            </a: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94D6B964-664E-4259-AA5E-5351480B8449}"/>
              </a:ext>
            </a:extLst>
          </p:cNvPr>
          <p:cNvSpPr/>
          <p:nvPr/>
        </p:nvSpPr>
        <p:spPr>
          <a:xfrm>
            <a:off x="850391" y="1773637"/>
            <a:ext cx="2824607" cy="293921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SI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3741549" y="1772113"/>
            <a:ext cx="4337048" cy="28581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WI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36AE34E7-FEDC-4329-AD7E-250C51D61730}"/>
              </a:ext>
            </a:extLst>
          </p:cNvPr>
          <p:cNvSpPr/>
          <p:nvPr/>
        </p:nvSpPr>
        <p:spPr>
          <a:xfrm>
            <a:off x="850391" y="2104998"/>
            <a:ext cx="2824607" cy="26907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NOMA SI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548012" y="2431620"/>
            <a:ext cx="3242935" cy="27515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non-terrestrial SI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D79FF76E-FD4A-4445-AF6A-B011392EB8A5}"/>
              </a:ext>
            </a:extLst>
          </p:cNvPr>
          <p:cNvSpPr/>
          <p:nvPr/>
        </p:nvSpPr>
        <p:spPr>
          <a:xfrm>
            <a:off x="850391" y="5090182"/>
            <a:ext cx="2805557" cy="306930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SI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3738325" y="5090180"/>
            <a:ext cx="4343448" cy="3018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WI</a:t>
            </a: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B96D01A8-1673-41D8-A741-39D03F04048D}"/>
              </a:ext>
            </a:extLst>
          </p:cNvPr>
          <p:cNvSpPr/>
          <p:nvPr/>
        </p:nvSpPr>
        <p:spPr bwMode="auto">
          <a:xfrm>
            <a:off x="639483" y="1148819"/>
            <a:ext cx="142464" cy="389782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0" name="Left Brace 89">
            <a:extLst>
              <a:ext uri="{FF2B5EF4-FFF2-40B4-BE49-F238E27FC236}">
                <a16:creationId xmlns:a16="http://schemas.microsoft.com/office/drawing/2014/main" id="{83F01E35-10CB-4E68-812A-32F0AB03399C}"/>
              </a:ext>
            </a:extLst>
          </p:cNvPr>
          <p:cNvSpPr/>
          <p:nvPr/>
        </p:nvSpPr>
        <p:spPr bwMode="auto">
          <a:xfrm>
            <a:off x="658368" y="5138460"/>
            <a:ext cx="126611" cy="102735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D254F1-480E-4C86-9FCF-D47A8DE6A60A}"/>
              </a:ext>
            </a:extLst>
          </p:cNvPr>
          <p:cNvSpPr txBox="1"/>
          <p:nvPr/>
        </p:nvSpPr>
        <p:spPr>
          <a:xfrm>
            <a:off x="51851" y="2660915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E1BEA5B-90BC-4589-B639-551D3A79D9AD}"/>
              </a:ext>
            </a:extLst>
          </p:cNvPr>
          <p:cNvSpPr txBox="1"/>
          <p:nvPr/>
        </p:nvSpPr>
        <p:spPr>
          <a:xfrm>
            <a:off x="11226" y="5141955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RAN2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4844323" y="2430645"/>
            <a:ext cx="1051524" cy="28524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RIM SI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4836985" y="3077664"/>
            <a:ext cx="3241611" cy="29294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WI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30498" y="6106428"/>
            <a:ext cx="434809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other RAN2/3/4 SI/WI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F2FEF0CC-E06C-40CD-9E42-0C1809C3B43C}"/>
              </a:ext>
            </a:extLst>
          </p:cNvPr>
          <p:cNvSpPr/>
          <p:nvPr/>
        </p:nvSpPr>
        <p:spPr>
          <a:xfrm>
            <a:off x="1514349" y="3757921"/>
            <a:ext cx="6564247" cy="2812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enhancements (LTE track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7202C08A-375D-4440-8902-54639CD15000}"/>
              </a:ext>
            </a:extLst>
          </p:cNvPr>
          <p:cNvSpPr/>
          <p:nvPr/>
        </p:nvSpPr>
        <p:spPr>
          <a:xfrm>
            <a:off x="1514349" y="4088176"/>
            <a:ext cx="6564247" cy="2812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 (LTE track)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94458"/>
              </p:ext>
            </p:extLst>
          </p:nvPr>
        </p:nvGraphicFramePr>
        <p:xfrm>
          <a:off x="8259064" y="594858"/>
          <a:ext cx="3039936" cy="579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606348621"/>
                    </a:ext>
                  </a:extLst>
                </a:gridCol>
              </a:tblGrid>
              <a:tr h="486486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NR:11</a:t>
                      </a:r>
                      <a:br>
                        <a:rPr lang="en-US" sz="1000" dirty="0"/>
                      </a:br>
                      <a:r>
                        <a:rPr lang="en-US" sz="1000" dirty="0">
                          <a:solidFill>
                            <a:srgbClr val="FFFF00"/>
                          </a:solidFill>
                        </a:rPr>
                        <a:t>LTE: 5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NR:32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LTE:14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NR:18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 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NR:40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LTE:19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NR:21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LTE:10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NR:42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LTE:20 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4147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1714772"/>
                  </a:ext>
                </a:extLst>
              </a:tr>
              <a:tr h="288949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0620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23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0*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0*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  <a:endParaRPr lang="en-US" sz="14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  <a:endParaRPr lang="en-US" sz="14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0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1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29808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29858"/>
                  </a:ext>
                </a:extLst>
              </a:tr>
              <a:tr h="33476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58882611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2572399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79090228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1365907" y="568298"/>
            <a:ext cx="164551" cy="5823329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1530460" y="3150859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</a:t>
            </a:r>
            <a:br>
              <a:rPr lang="en-US" dirty="0"/>
            </a:br>
            <a:r>
              <a:rPr lang="en-US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-58864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C394202-58B0-4824-8417-087DEDBA46DF}"/>
              </a:ext>
            </a:extLst>
          </p:cNvPr>
          <p:cNvSpPr/>
          <p:nvPr/>
        </p:nvSpPr>
        <p:spPr>
          <a:xfrm>
            <a:off x="3738325" y="5437570"/>
            <a:ext cx="4343448" cy="29225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Mobility enhancements WI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B37A602-79E6-46CB-B499-EEE85879BA32}"/>
              </a:ext>
            </a:extLst>
          </p:cNvPr>
          <p:cNvSpPr/>
          <p:nvPr/>
        </p:nvSpPr>
        <p:spPr>
          <a:xfrm>
            <a:off x="2622424" y="3077664"/>
            <a:ext cx="2155823" cy="292940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SI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DA21BCA-84F8-45FC-AE2F-77614155E588}"/>
              </a:ext>
            </a:extLst>
          </p:cNvPr>
          <p:cNvSpPr/>
          <p:nvPr/>
        </p:nvSpPr>
        <p:spPr>
          <a:xfrm>
            <a:off x="3738326" y="2104998"/>
            <a:ext cx="4340270" cy="26907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NOMA continuation  SI or WI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59F579A-9436-4C81-A228-3A66110E4937}"/>
              </a:ext>
            </a:extLst>
          </p:cNvPr>
          <p:cNvSpPr/>
          <p:nvPr/>
        </p:nvSpPr>
        <p:spPr>
          <a:xfrm>
            <a:off x="2625597" y="2752785"/>
            <a:ext cx="2152651" cy="28379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UE power consumption SI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BC1F14C-9D1E-441C-8C52-38E7C84F9534}"/>
              </a:ext>
            </a:extLst>
          </p:cNvPr>
          <p:cNvSpPr/>
          <p:nvPr/>
        </p:nvSpPr>
        <p:spPr>
          <a:xfrm>
            <a:off x="4836986" y="2752785"/>
            <a:ext cx="3241610" cy="2837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UE power consumption WI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3BEDA2C5-2B37-498F-8E26-A208EBC95D48}"/>
              </a:ext>
            </a:extLst>
          </p:cNvPr>
          <p:cNvSpPr/>
          <p:nvPr/>
        </p:nvSpPr>
        <p:spPr>
          <a:xfrm>
            <a:off x="3738325" y="3426165"/>
            <a:ext cx="4343448" cy="28276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WI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9DC4C40A-4B14-4C70-8DAC-BC453D7D6DC9}"/>
              </a:ext>
            </a:extLst>
          </p:cNvPr>
          <p:cNvSpPr/>
          <p:nvPr/>
        </p:nvSpPr>
        <p:spPr>
          <a:xfrm>
            <a:off x="1518665" y="3426165"/>
            <a:ext cx="2146746" cy="2910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sync (TBD for late drop)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8259064" y="19812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780140" y="19812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9289963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2019Q1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790796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10295423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CF7EE9E-CF80-4E71-A354-57A808E941B4}"/>
              </a:ext>
            </a:extLst>
          </p:cNvPr>
          <p:cNvSpPr/>
          <p:nvPr/>
        </p:nvSpPr>
        <p:spPr>
          <a:xfrm>
            <a:off x="10800050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2019Q4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070942BC-A8ED-483D-B5F4-14C20E92E774}"/>
              </a:ext>
            </a:extLst>
          </p:cNvPr>
          <p:cNvSpPr/>
          <p:nvPr/>
        </p:nvSpPr>
        <p:spPr>
          <a:xfrm>
            <a:off x="5941885" y="2430645"/>
            <a:ext cx="2152651" cy="28524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RIM+CLI WI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5526" y="6355752"/>
            <a:ext cx="2817037" cy="461665"/>
          </a:xfrm>
          <a:prstGeom prst="rect">
            <a:avLst/>
          </a:prstGeom>
          <a:solidFill>
            <a:schemeClr val="bg1"/>
          </a:solidFill>
          <a:ln>
            <a:solidFill>
              <a:srgbClr val="164F0D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i="1" u="sng" dirty="0"/>
              <a:t>Note:</a:t>
            </a:r>
            <a:r>
              <a:rPr lang="en-GB" sz="1200" i="1" dirty="0"/>
              <a:t> Yellow numbers show TUs from the LTE allocation, in some cases for NR WIs/SI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50CEFF78-AFB8-4E8C-9947-EE9E8A06D05B}"/>
              </a:ext>
            </a:extLst>
          </p:cNvPr>
          <p:cNvSpPr/>
          <p:nvPr/>
        </p:nvSpPr>
        <p:spPr>
          <a:xfrm>
            <a:off x="1514349" y="4405388"/>
            <a:ext cx="6564247" cy="2812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MIMO enhancements (LTE track)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4A77F6AA-B4ED-4CED-A267-EA84BD061BA5}"/>
              </a:ext>
            </a:extLst>
          </p:cNvPr>
          <p:cNvSpPr/>
          <p:nvPr/>
        </p:nvSpPr>
        <p:spPr>
          <a:xfrm>
            <a:off x="1514349" y="4739741"/>
            <a:ext cx="6564247" cy="2812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ENTV enhancements (LTE track)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4B6AB68-71CD-4257-8B08-0AEFF1072AB6}"/>
              </a:ext>
            </a:extLst>
          </p:cNvPr>
          <p:cNvSpPr txBox="1"/>
          <p:nvPr/>
        </p:nvSpPr>
        <p:spPr>
          <a:xfrm>
            <a:off x="8265776" y="6417532"/>
            <a:ext cx="3679412" cy="461665"/>
          </a:xfrm>
          <a:prstGeom prst="rect">
            <a:avLst/>
          </a:prstGeom>
          <a:solidFill>
            <a:schemeClr val="bg1"/>
          </a:solidFill>
          <a:ln>
            <a:solidFill>
              <a:srgbClr val="164F0D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i="1" dirty="0"/>
              <a:t>* TU numbers for NR-NR DC sync in late drop are accommodated in TU numbers deducted for Rel15 work</a:t>
            </a:r>
          </a:p>
        </p:txBody>
      </p:sp>
    </p:spTree>
    <p:extLst>
      <p:ext uri="{BB962C8B-B14F-4D97-AF65-F5344CB8AC3E}">
        <p14:creationId xmlns:p14="http://schemas.microsoft.com/office/powerpoint/2010/main" val="4180798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4C574A4-BEFC-4B66-92E7-601BD1319666}"/>
              </a:ext>
            </a:extLst>
          </p:cNvPr>
          <p:cNvGrpSpPr/>
          <p:nvPr/>
        </p:nvGrpSpPr>
        <p:grpSpPr>
          <a:xfrm>
            <a:off x="1482599" y="1098044"/>
            <a:ext cx="5535612" cy="5465906"/>
            <a:chOff x="1482599" y="451813"/>
            <a:chExt cx="5535612" cy="6323891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8748" y="451813"/>
              <a:ext cx="0" cy="6323891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17524" y="1126011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24011" y="1126009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36985" y="1135536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41885" y="1135536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7048373" y="1126009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Q4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30499" y="1135536"/>
            <a:ext cx="1044575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Q1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D79FF76E-FD4A-4445-AF6A-B011392EB8A5}"/>
              </a:ext>
            </a:extLst>
          </p:cNvPr>
          <p:cNvSpPr/>
          <p:nvPr/>
        </p:nvSpPr>
        <p:spPr>
          <a:xfrm>
            <a:off x="850391" y="1641388"/>
            <a:ext cx="2805557" cy="306930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SI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3738325" y="1641386"/>
            <a:ext cx="4343448" cy="3018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WI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6C6F0BD7-82C5-4A45-B1A4-3AFA79BB7EBF}"/>
              </a:ext>
            </a:extLst>
          </p:cNvPr>
          <p:cNvSpPr/>
          <p:nvPr/>
        </p:nvSpPr>
        <p:spPr>
          <a:xfrm>
            <a:off x="2614874" y="1979345"/>
            <a:ext cx="3257099" cy="28335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C3539623-276F-4AEC-9260-C0C9014D3A75}"/>
              </a:ext>
            </a:extLst>
          </p:cNvPr>
          <p:cNvSpPr/>
          <p:nvPr/>
        </p:nvSpPr>
        <p:spPr>
          <a:xfrm>
            <a:off x="5941885" y="1979345"/>
            <a:ext cx="2139888" cy="2929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0E6F584B-9146-4252-9751-AD3A7A97E6FD}"/>
              </a:ext>
            </a:extLst>
          </p:cNvPr>
          <p:cNvSpPr/>
          <p:nvPr/>
        </p:nvSpPr>
        <p:spPr>
          <a:xfrm>
            <a:off x="3738325" y="2302838"/>
            <a:ext cx="4343448" cy="2804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Mobility enhancement SI/WI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36AE7BC8-8935-4906-AD8E-B887A198F729}"/>
              </a:ext>
            </a:extLst>
          </p:cNvPr>
          <p:cNvSpPr/>
          <p:nvPr/>
        </p:nvSpPr>
        <p:spPr>
          <a:xfrm>
            <a:off x="2628837" y="2609105"/>
            <a:ext cx="3243136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SI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7B340FD2-E495-4DF7-B21C-6D0A9FBBD788}"/>
              </a:ext>
            </a:extLst>
          </p:cNvPr>
          <p:cNvSpPr/>
          <p:nvPr/>
        </p:nvSpPr>
        <p:spPr>
          <a:xfrm>
            <a:off x="5941885" y="2609106"/>
            <a:ext cx="2139888" cy="2929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WI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0" name="Left Brace 89">
            <a:extLst>
              <a:ext uri="{FF2B5EF4-FFF2-40B4-BE49-F238E27FC236}">
                <a16:creationId xmlns:a16="http://schemas.microsoft.com/office/drawing/2014/main" id="{83F01E35-10CB-4E68-812A-32F0AB03399C}"/>
              </a:ext>
            </a:extLst>
          </p:cNvPr>
          <p:cNvSpPr/>
          <p:nvPr/>
        </p:nvSpPr>
        <p:spPr bwMode="auto">
          <a:xfrm>
            <a:off x="658368" y="1432263"/>
            <a:ext cx="168273" cy="145337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E1BEA5B-90BC-4589-B639-551D3A79D9AD}"/>
              </a:ext>
            </a:extLst>
          </p:cNvPr>
          <p:cNvSpPr txBox="1"/>
          <p:nvPr/>
        </p:nvSpPr>
        <p:spPr>
          <a:xfrm>
            <a:off x="11226" y="1958337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RAN2</a:t>
            </a:r>
            <a:br>
              <a:rPr lang="en-US" dirty="0"/>
            </a:br>
            <a:r>
              <a:rPr lang="en-US" dirty="0"/>
              <a:t>led NR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78411"/>
              </p:ext>
            </p:extLst>
          </p:nvPr>
        </p:nvGraphicFramePr>
        <p:xfrm>
          <a:off x="8250073" y="1114744"/>
          <a:ext cx="3039936" cy="4780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606348621"/>
                    </a:ext>
                  </a:extLst>
                </a:gridCol>
              </a:tblGrid>
              <a:tr h="49019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NR:2</a:t>
                      </a:r>
                    </a:p>
                    <a:p>
                      <a:pPr algn="ctr"/>
                      <a:r>
                        <a:rPr lang="en-US" sz="1100" dirty="0">
                          <a:solidFill>
                            <a:srgbClr val="FFFF00"/>
                          </a:solidFill>
                        </a:rPr>
                        <a:t>LTE:0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NR:14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LTE:14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NR:9</a:t>
                      </a:r>
                      <a:br>
                        <a:rPr lang="en-US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NR:29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LTE:19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NR:16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LTE:10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NR:36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LTE:20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4527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1714772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391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325926"/>
                  </a:ext>
                </a:extLst>
              </a:tr>
              <a:tr h="31619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391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29181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0*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935940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 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 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 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 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2,</a:t>
                      </a:r>
                      <a:r>
                        <a:rPr lang="en-US" sz="1400" baseline="0" dirty="0">
                          <a:solidFill>
                            <a:srgbClr val="FFFF00"/>
                          </a:solidFill>
                        </a:rPr>
                        <a:t> 5</a:t>
                      </a:r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588520"/>
                  </a:ext>
                </a:extLst>
              </a:tr>
              <a:tr h="334482">
                <a:tc gridSpan="6">
                  <a:txBody>
                    <a:bodyPr/>
                    <a:lstStyle/>
                    <a:p>
                      <a:pPr marL="0" algn="ctr" defTabSz="914377" rtl="0" eaLnBrk="1" latinLnBrk="0" hangingPunct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377" rtl="0" eaLnBrk="1" latinLnBrk="0" hangingPunct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377" rtl="0" eaLnBrk="1" latinLnBrk="0" hangingPunct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377" rtl="0" eaLnBrk="1" latinLnBrk="0" hangingPunct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377" rtl="0" eaLnBrk="1" latinLnBrk="0" hangingPunct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377" rtl="0" eaLnBrk="1" latinLnBrk="0" hangingPunct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6596456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582914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407134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243694"/>
                  </a:ext>
                </a:extLst>
              </a:tr>
            </a:tbl>
          </a:graphicData>
        </a:graphic>
      </p:graphicFrame>
      <p:sp>
        <p:nvSpPr>
          <p:cNvPr id="104" name="Left Brace 103">
            <a:extLst>
              <a:ext uri="{FF2B5EF4-FFF2-40B4-BE49-F238E27FC236}">
                <a16:creationId xmlns:a16="http://schemas.microsoft.com/office/drawing/2014/main" id="{94251A34-0B33-47B8-8BB9-C3F95F6AEC39}"/>
              </a:ext>
            </a:extLst>
          </p:cNvPr>
          <p:cNvSpPr/>
          <p:nvPr/>
        </p:nvSpPr>
        <p:spPr bwMode="auto">
          <a:xfrm rot="10800000">
            <a:off x="11421549" y="1432028"/>
            <a:ext cx="108911" cy="446360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1DAE74B-BE01-4012-A1A7-80B9E590EBE9}"/>
              </a:ext>
            </a:extLst>
          </p:cNvPr>
          <p:cNvSpPr txBox="1"/>
          <p:nvPr/>
        </p:nvSpPr>
        <p:spPr>
          <a:xfrm>
            <a:off x="11530460" y="3340665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RAN2</a:t>
            </a:r>
            <a:br>
              <a:rPr lang="en-US" dirty="0"/>
            </a:br>
            <a:r>
              <a:rPr lang="en-US" dirty="0"/>
              <a:t>TUs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40F1FEC8-B175-4C5E-BD5A-6B3B5BE0415F}"/>
              </a:ext>
            </a:extLst>
          </p:cNvPr>
          <p:cNvSpPr/>
          <p:nvPr/>
        </p:nvSpPr>
        <p:spPr>
          <a:xfrm>
            <a:off x="2614874" y="3266222"/>
            <a:ext cx="2155438" cy="27923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SI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25A8C36F-81F9-4344-94A7-AF70922C7EAF}"/>
              </a:ext>
            </a:extLst>
          </p:cNvPr>
          <p:cNvSpPr/>
          <p:nvPr/>
        </p:nvSpPr>
        <p:spPr>
          <a:xfrm>
            <a:off x="4832223" y="3266223"/>
            <a:ext cx="3246374" cy="28581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WI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34C390F2-39DE-4778-AC87-8FCC5E22E062}"/>
              </a:ext>
            </a:extLst>
          </p:cNvPr>
          <p:cNvSpPr/>
          <p:nvPr/>
        </p:nvSpPr>
        <p:spPr>
          <a:xfrm>
            <a:off x="850391" y="3589717"/>
            <a:ext cx="2824607" cy="293921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SI</a:t>
            </a: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170739A4-2904-4480-A741-535DE33EAD10}"/>
              </a:ext>
            </a:extLst>
          </p:cNvPr>
          <p:cNvSpPr/>
          <p:nvPr/>
        </p:nvSpPr>
        <p:spPr>
          <a:xfrm>
            <a:off x="3741549" y="3588192"/>
            <a:ext cx="4337048" cy="2954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WI</a:t>
            </a:r>
          </a:p>
        </p:txBody>
      </p:sp>
      <p:sp>
        <p:nvSpPr>
          <p:cNvPr id="88" name="Left Brace 87">
            <a:extLst>
              <a:ext uri="{FF2B5EF4-FFF2-40B4-BE49-F238E27FC236}">
                <a16:creationId xmlns:a16="http://schemas.microsoft.com/office/drawing/2014/main" id="{24281B85-F760-4231-B879-CA81F69385C4}"/>
              </a:ext>
            </a:extLst>
          </p:cNvPr>
          <p:cNvSpPr/>
          <p:nvPr/>
        </p:nvSpPr>
        <p:spPr bwMode="auto">
          <a:xfrm>
            <a:off x="658368" y="3232037"/>
            <a:ext cx="115383" cy="1336455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50504E0-4F35-4434-A720-B35BDE1024D5}"/>
              </a:ext>
            </a:extLst>
          </p:cNvPr>
          <p:cNvSpPr txBox="1"/>
          <p:nvPr/>
        </p:nvSpPr>
        <p:spPr>
          <a:xfrm>
            <a:off x="11226" y="3612854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</a:t>
            </a:r>
            <a:br>
              <a:rPr lang="en-US" dirty="0"/>
            </a:br>
            <a:r>
              <a:rPr lang="en-US" dirty="0"/>
              <a:t>led NR</a:t>
            </a: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69736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57C8CB5-251F-4CE5-BD51-F513954EFA9C}"/>
              </a:ext>
            </a:extLst>
          </p:cNvPr>
          <p:cNvSpPr/>
          <p:nvPr/>
        </p:nvSpPr>
        <p:spPr>
          <a:xfrm>
            <a:off x="2624011" y="4282675"/>
            <a:ext cx="5454586" cy="28581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from MIMO, NTN, UE power, Positioning, NOMA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254B9A69-AEC9-429D-8CBA-956989D3076F}"/>
              </a:ext>
            </a:extLst>
          </p:cNvPr>
          <p:cNvSpPr/>
          <p:nvPr/>
        </p:nvSpPr>
        <p:spPr>
          <a:xfrm>
            <a:off x="1501266" y="3946784"/>
            <a:ext cx="2146746" cy="2910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sync (TBD for late drop)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8259063" y="715435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780139" y="715435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9289962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790795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10295422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2019Q3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C6BD010-D5BB-49FE-ABA7-5F08353354F4}"/>
              </a:ext>
            </a:extLst>
          </p:cNvPr>
          <p:cNvSpPr/>
          <p:nvPr/>
        </p:nvSpPr>
        <p:spPr>
          <a:xfrm>
            <a:off x="10800049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2019Q4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DA224BA-2007-451E-BA68-202FDE062044}"/>
              </a:ext>
            </a:extLst>
          </p:cNvPr>
          <p:cNvSpPr/>
          <p:nvPr/>
        </p:nvSpPr>
        <p:spPr>
          <a:xfrm>
            <a:off x="3738325" y="3950927"/>
            <a:ext cx="4343448" cy="28276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WI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2E03887-139C-4C41-90D8-831C8072B573}"/>
              </a:ext>
            </a:extLst>
          </p:cNvPr>
          <p:cNvSpPr/>
          <p:nvPr/>
        </p:nvSpPr>
        <p:spPr>
          <a:xfrm>
            <a:off x="2614874" y="2935343"/>
            <a:ext cx="2155438" cy="27923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capabilities SI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D29E41A5-38B0-4ADB-9275-DAB86C3C3873}"/>
              </a:ext>
            </a:extLst>
          </p:cNvPr>
          <p:cNvSpPr/>
          <p:nvPr/>
        </p:nvSpPr>
        <p:spPr>
          <a:xfrm>
            <a:off x="4847691" y="2935343"/>
            <a:ext cx="3230905" cy="2792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capabilities WI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DE173B-EA06-4EF7-9696-6E76B666AF9F}"/>
              </a:ext>
            </a:extLst>
          </p:cNvPr>
          <p:cNvSpPr/>
          <p:nvPr/>
        </p:nvSpPr>
        <p:spPr>
          <a:xfrm>
            <a:off x="2624011" y="5241274"/>
            <a:ext cx="5457762" cy="2804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from NB-IoT and </a:t>
            </a:r>
            <a:r>
              <a:rPr lang="en-US" sz="1200" kern="0" dirty="0" err="1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00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F754473-1356-4671-B7EB-E84F82A41107}"/>
              </a:ext>
            </a:extLst>
          </p:cNvPr>
          <p:cNvSpPr/>
          <p:nvPr/>
        </p:nvSpPr>
        <p:spPr>
          <a:xfrm>
            <a:off x="2624011" y="4910504"/>
            <a:ext cx="5457762" cy="2804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Mobility enhancement SI/WI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00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0E4A328E-9DF1-4E81-B0F4-734C871B1368}"/>
              </a:ext>
            </a:extLst>
          </p:cNvPr>
          <p:cNvSpPr/>
          <p:nvPr/>
        </p:nvSpPr>
        <p:spPr>
          <a:xfrm>
            <a:off x="5941885" y="5584848"/>
            <a:ext cx="2139888" cy="2804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from LTE MIMO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00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3" name="Left Brace 52">
            <a:extLst>
              <a:ext uri="{FF2B5EF4-FFF2-40B4-BE49-F238E27FC236}">
                <a16:creationId xmlns:a16="http://schemas.microsoft.com/office/drawing/2014/main" id="{2BE35D78-3FD1-4BA3-B764-A55BABB9AA72}"/>
              </a:ext>
            </a:extLst>
          </p:cNvPr>
          <p:cNvSpPr/>
          <p:nvPr/>
        </p:nvSpPr>
        <p:spPr bwMode="auto">
          <a:xfrm>
            <a:off x="658368" y="4910504"/>
            <a:ext cx="115383" cy="280470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05B47A1-27EE-4A94-BB98-5811EABD62B1}"/>
              </a:ext>
            </a:extLst>
          </p:cNvPr>
          <p:cNvSpPr txBox="1"/>
          <p:nvPr/>
        </p:nvSpPr>
        <p:spPr>
          <a:xfrm>
            <a:off x="11226" y="4773438"/>
            <a:ext cx="689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RAN2</a:t>
            </a:r>
            <a:br>
              <a:rPr lang="en-US" sz="1400" dirty="0"/>
            </a:br>
            <a:r>
              <a:rPr lang="en-US" sz="1400" dirty="0"/>
              <a:t>led LTE</a:t>
            </a:r>
          </a:p>
        </p:txBody>
      </p:sp>
      <p:sp>
        <p:nvSpPr>
          <p:cNvPr id="58" name="Left Brace 57">
            <a:extLst>
              <a:ext uri="{FF2B5EF4-FFF2-40B4-BE49-F238E27FC236}">
                <a16:creationId xmlns:a16="http://schemas.microsoft.com/office/drawing/2014/main" id="{2F845F33-0DC6-4F33-B5E2-99156D803A2D}"/>
              </a:ext>
            </a:extLst>
          </p:cNvPr>
          <p:cNvSpPr/>
          <p:nvPr/>
        </p:nvSpPr>
        <p:spPr bwMode="auto">
          <a:xfrm>
            <a:off x="658368" y="5241274"/>
            <a:ext cx="115383" cy="62404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A302D53-4BDF-444C-946A-5F90A48D0EF4}"/>
              </a:ext>
            </a:extLst>
          </p:cNvPr>
          <p:cNvSpPr txBox="1"/>
          <p:nvPr/>
        </p:nvSpPr>
        <p:spPr>
          <a:xfrm>
            <a:off x="11226" y="5342098"/>
            <a:ext cx="689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RAN1</a:t>
            </a:r>
            <a:br>
              <a:rPr lang="en-US" sz="1400" dirty="0"/>
            </a:br>
            <a:r>
              <a:rPr lang="en-US" sz="1400" dirty="0"/>
              <a:t>led LTE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7850318-55EC-40A2-9B3C-204E306A6EB8}"/>
              </a:ext>
            </a:extLst>
          </p:cNvPr>
          <p:cNvSpPr txBox="1"/>
          <p:nvPr/>
        </p:nvSpPr>
        <p:spPr>
          <a:xfrm>
            <a:off x="8276155" y="6102285"/>
            <a:ext cx="3013854" cy="646331"/>
          </a:xfrm>
          <a:prstGeom prst="rect">
            <a:avLst/>
          </a:prstGeom>
          <a:solidFill>
            <a:schemeClr val="bg1"/>
          </a:solidFill>
          <a:ln>
            <a:solidFill>
              <a:srgbClr val="164F0D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i="1" dirty="0"/>
              <a:t>* TU numbers for NR-NR DC sync in late drop are accommodated in TU numbers deducted for Rel15 work</a:t>
            </a:r>
          </a:p>
        </p:txBody>
      </p:sp>
    </p:spTree>
    <p:extLst>
      <p:ext uri="{BB962C8B-B14F-4D97-AF65-F5344CB8AC3E}">
        <p14:creationId xmlns:p14="http://schemas.microsoft.com/office/powerpoint/2010/main" val="45604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4C574A4-BEFC-4B66-92E7-601BD1319666}"/>
              </a:ext>
            </a:extLst>
          </p:cNvPr>
          <p:cNvGrpSpPr/>
          <p:nvPr/>
        </p:nvGrpSpPr>
        <p:grpSpPr>
          <a:xfrm>
            <a:off x="1482599" y="1098044"/>
            <a:ext cx="5535612" cy="5465906"/>
            <a:chOff x="1482599" y="451813"/>
            <a:chExt cx="5535612" cy="6323891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8748" y="451813"/>
              <a:ext cx="0" cy="6323891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17524" y="1126011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24011" y="1126009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36985" y="1135536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41885" y="1135536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7048373" y="1126009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Q4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30499" y="1135536"/>
            <a:ext cx="1044575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Q1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A4FAFEFF-2951-4A56-B4A0-7C129EA9937F}"/>
              </a:ext>
            </a:extLst>
          </p:cNvPr>
          <p:cNvSpPr/>
          <p:nvPr/>
        </p:nvSpPr>
        <p:spPr>
          <a:xfrm>
            <a:off x="3738325" y="1625943"/>
            <a:ext cx="2133648" cy="28683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SI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5941885" y="1625943"/>
            <a:ext cx="2139888" cy="2929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WI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5" name="Left Brace 104">
            <a:extLst>
              <a:ext uri="{FF2B5EF4-FFF2-40B4-BE49-F238E27FC236}">
                <a16:creationId xmlns:a16="http://schemas.microsoft.com/office/drawing/2014/main" id="{75A5CC59-7E22-4780-AC43-85365EB5BD9C}"/>
              </a:ext>
            </a:extLst>
          </p:cNvPr>
          <p:cNvSpPr/>
          <p:nvPr/>
        </p:nvSpPr>
        <p:spPr bwMode="auto">
          <a:xfrm rot="10800000">
            <a:off x="11421549" y="1141143"/>
            <a:ext cx="155386" cy="940461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69736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8259063" y="715435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780139" y="715435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9289962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790795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10295422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2019Q3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C6BD010-D5BB-49FE-ABA7-5F08353354F4}"/>
              </a:ext>
            </a:extLst>
          </p:cNvPr>
          <p:cNvSpPr/>
          <p:nvPr/>
        </p:nvSpPr>
        <p:spPr>
          <a:xfrm>
            <a:off x="10800049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579169"/>
              </p:ext>
            </p:extLst>
          </p:nvPr>
        </p:nvGraphicFramePr>
        <p:xfrm>
          <a:off x="8259063" y="1157530"/>
          <a:ext cx="3039936" cy="3209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13806093"/>
                    </a:ext>
                  </a:extLst>
                </a:gridCol>
              </a:tblGrid>
              <a:tr h="44053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846406"/>
                  </a:ext>
                </a:extLst>
              </a:tr>
              <a:tr h="292683">
                <a:tc gridSpan="6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9024201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930875"/>
                  </a:ext>
                </a:extLst>
              </a:tr>
              <a:tr h="292683">
                <a:tc gridSpan="6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549189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145469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</a:tbl>
          </a:graphicData>
        </a:graphic>
      </p:graphicFrame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EA4E825A-7D33-4305-A1ED-7FEA26F21C20}"/>
              </a:ext>
            </a:extLst>
          </p:cNvPr>
          <p:cNvSpPr/>
          <p:nvPr/>
        </p:nvSpPr>
        <p:spPr>
          <a:xfrm>
            <a:off x="1508000" y="3138558"/>
            <a:ext cx="2133648" cy="28683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SI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75FBED69-8925-49E8-9F11-D15A443FF5A3}"/>
              </a:ext>
            </a:extLst>
          </p:cNvPr>
          <p:cNvSpPr/>
          <p:nvPr/>
        </p:nvSpPr>
        <p:spPr>
          <a:xfrm>
            <a:off x="3730498" y="3126210"/>
            <a:ext cx="434809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WIs</a:t>
            </a:r>
          </a:p>
        </p:txBody>
      </p:sp>
      <p:sp>
        <p:nvSpPr>
          <p:cNvPr id="69" name="Left Brace 68">
            <a:extLst>
              <a:ext uri="{FF2B5EF4-FFF2-40B4-BE49-F238E27FC236}">
                <a16:creationId xmlns:a16="http://schemas.microsoft.com/office/drawing/2014/main" id="{3C442942-F2BB-4D28-9899-CABC00684D06}"/>
              </a:ext>
            </a:extLst>
          </p:cNvPr>
          <p:cNvSpPr/>
          <p:nvPr/>
        </p:nvSpPr>
        <p:spPr bwMode="auto">
          <a:xfrm>
            <a:off x="658368" y="3117664"/>
            <a:ext cx="168273" cy="127246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DDD6877-C48C-49D7-A1AE-CC84BC9C3D12}"/>
              </a:ext>
            </a:extLst>
          </p:cNvPr>
          <p:cNvSpPr txBox="1"/>
          <p:nvPr/>
        </p:nvSpPr>
        <p:spPr>
          <a:xfrm>
            <a:off x="31089" y="3463189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RAN2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73FAA5BF-DDE1-452E-87E9-C0A24091F67E}"/>
              </a:ext>
            </a:extLst>
          </p:cNvPr>
          <p:cNvSpPr/>
          <p:nvPr/>
        </p:nvSpPr>
        <p:spPr>
          <a:xfrm>
            <a:off x="1508000" y="1969071"/>
            <a:ext cx="2133648" cy="28683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NW sync SI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D4673C67-D8A9-4B7F-ADC2-A4A4520A7602}"/>
              </a:ext>
            </a:extLst>
          </p:cNvPr>
          <p:cNvSpPr/>
          <p:nvPr/>
        </p:nvSpPr>
        <p:spPr>
          <a:xfrm>
            <a:off x="1507999" y="3466990"/>
            <a:ext cx="4363973" cy="28683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57CF9EEB-A530-4A49-9EFC-273AAAAA8A9F}"/>
              </a:ext>
            </a:extLst>
          </p:cNvPr>
          <p:cNvSpPr/>
          <p:nvPr/>
        </p:nvSpPr>
        <p:spPr>
          <a:xfrm>
            <a:off x="5933948" y="3463189"/>
            <a:ext cx="2144647" cy="29063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WIs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A3D91F2E-CA7D-4E39-929F-439CAD203670}"/>
              </a:ext>
            </a:extLst>
          </p:cNvPr>
          <p:cNvSpPr/>
          <p:nvPr/>
        </p:nvSpPr>
        <p:spPr>
          <a:xfrm>
            <a:off x="1507999" y="2530748"/>
            <a:ext cx="3242935" cy="27515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non-terrestrial SI</a:t>
            </a:r>
          </a:p>
        </p:txBody>
      </p:sp>
      <p:sp>
        <p:nvSpPr>
          <p:cNvPr id="76" name="Left Brace 75">
            <a:extLst>
              <a:ext uri="{FF2B5EF4-FFF2-40B4-BE49-F238E27FC236}">
                <a16:creationId xmlns:a16="http://schemas.microsoft.com/office/drawing/2014/main" id="{D1C6B3F1-0930-49A5-9872-1FBC3045C007}"/>
              </a:ext>
            </a:extLst>
          </p:cNvPr>
          <p:cNvSpPr/>
          <p:nvPr/>
        </p:nvSpPr>
        <p:spPr bwMode="auto">
          <a:xfrm>
            <a:off x="658368" y="2524366"/>
            <a:ext cx="168273" cy="329928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4FA311C-9AD5-4B6A-8CEE-AB578996A837}"/>
              </a:ext>
            </a:extLst>
          </p:cNvPr>
          <p:cNvSpPr txBox="1"/>
          <p:nvPr/>
        </p:nvSpPr>
        <p:spPr>
          <a:xfrm>
            <a:off x="11226" y="2331100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FD9BBE6C-8C28-4510-91C8-6DFDE71DFB77}"/>
              </a:ext>
            </a:extLst>
          </p:cNvPr>
          <p:cNvSpPr/>
          <p:nvPr/>
        </p:nvSpPr>
        <p:spPr>
          <a:xfrm>
            <a:off x="4832222" y="3788024"/>
            <a:ext cx="3246373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Mobility enhancements</a:t>
            </a: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LTE 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and NR</a:t>
            </a:r>
          </a:p>
        </p:txBody>
      </p:sp>
      <p:sp>
        <p:nvSpPr>
          <p:cNvPr id="93" name="Left Brace 92">
            <a:extLst>
              <a:ext uri="{FF2B5EF4-FFF2-40B4-BE49-F238E27FC236}">
                <a16:creationId xmlns:a16="http://schemas.microsoft.com/office/drawing/2014/main" id="{97585DE3-C219-4FC9-851C-0190395A4603}"/>
              </a:ext>
            </a:extLst>
          </p:cNvPr>
          <p:cNvSpPr/>
          <p:nvPr/>
        </p:nvSpPr>
        <p:spPr bwMode="auto">
          <a:xfrm>
            <a:off x="658368" y="1625943"/>
            <a:ext cx="168273" cy="62996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F9C6E68-F330-48B9-88FE-97AF4286516C}"/>
              </a:ext>
            </a:extLst>
          </p:cNvPr>
          <p:cNvSpPr txBox="1"/>
          <p:nvPr/>
        </p:nvSpPr>
        <p:spPr>
          <a:xfrm>
            <a:off x="11226" y="1524874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RAN3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600C5BC3-E6A7-4292-B672-FFCF807ACACE}"/>
              </a:ext>
            </a:extLst>
          </p:cNvPr>
          <p:cNvSpPr/>
          <p:nvPr/>
        </p:nvSpPr>
        <p:spPr>
          <a:xfrm>
            <a:off x="1517524" y="4113015"/>
            <a:ext cx="6561071" cy="2679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from RAN1 and RAN2</a:t>
            </a: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LTE 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and NR</a:t>
            </a:r>
          </a:p>
        </p:txBody>
      </p:sp>
    </p:spTree>
    <p:extLst>
      <p:ext uri="{BB962C8B-B14F-4D97-AF65-F5344CB8AC3E}">
        <p14:creationId xmlns:p14="http://schemas.microsoft.com/office/powerpoint/2010/main" val="2905518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TSG-RAN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 &gt;52.6GHz work on board as a RAN plenary SI focusing on higher level issues</a:t>
            </a:r>
          </a:p>
          <a:p>
            <a:pPr lvl="1">
              <a:defRPr/>
            </a:pPr>
            <a:r>
              <a:rPr lang="en-US" altLang="en-US" sz="2667" dirty="0"/>
              <a:t>Target spectrum range and use cases, requirements, </a:t>
            </a:r>
            <a:r>
              <a:rPr lang="en-US" altLang="en-US" sz="2667" dirty="0" err="1"/>
              <a:t>etc</a:t>
            </a:r>
            <a:r>
              <a:rPr lang="en-US" altLang="en-US" sz="2667" dirty="0"/>
              <a:t>…</a:t>
            </a:r>
          </a:p>
          <a:p>
            <a:pPr>
              <a:defRPr/>
            </a:pPr>
            <a:r>
              <a:rPr lang="en-US" altLang="en-US" sz="3200" dirty="0"/>
              <a:t>WG work can be initiated later potentially targeting Rel-17 </a:t>
            </a:r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29191777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 issues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CA enhancements / spectrum aggregation enhancements scope and potential inclusion into the package</a:t>
            </a:r>
          </a:p>
          <a:p>
            <a:pPr>
              <a:defRPr/>
            </a:pPr>
            <a:r>
              <a:rPr lang="en-US" altLang="en-US" sz="3200" dirty="0"/>
              <a:t>Accommodating corresponding RAN4 work for the package for 2019</a:t>
            </a:r>
          </a:p>
          <a:p>
            <a:pPr>
              <a:defRPr/>
            </a:pPr>
            <a:endParaRPr lang="en-US" altLang="en-US" sz="3200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45082425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Summary and Way Forward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endorse the SI/WI package presented here as the basis for Release 16</a:t>
            </a: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6641371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3146</TotalTime>
  <Words>1044</Words>
  <Application>Microsoft Office PowerPoint</Application>
  <PresentationFormat>Widescreen</PresentationFormat>
  <Paragraphs>427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MS PGothic</vt:lpstr>
      <vt:lpstr>MS PGothic</vt:lpstr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   Release 16 WI/SI package  </vt:lpstr>
      <vt:lpstr>Introduction</vt:lpstr>
      <vt:lpstr>Timeline</vt:lpstr>
      <vt:lpstr>RAN1</vt:lpstr>
      <vt:lpstr>RAN2</vt:lpstr>
      <vt:lpstr>RAN3</vt:lpstr>
      <vt:lpstr>TSG-RAN</vt:lpstr>
      <vt:lpstr>Open issues</vt:lpstr>
      <vt:lpstr>Summary and Way Forward</vt:lpstr>
      <vt:lpstr>Annex – drafting session outcome to be removed in the final version</vt:lpstr>
      <vt:lpstr>Way forward on LTE items</vt:lpstr>
      <vt:lpstr>Open issues addressed during drafting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112</cp:revision>
  <dcterms:created xsi:type="dcterms:W3CDTF">2018-05-24T11:49:12Z</dcterms:created>
  <dcterms:modified xsi:type="dcterms:W3CDTF">2018-06-12T12:55:03Z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2018-06-08 09:10:58Z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