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6060C-04C3-40B8-BFB5-90459C48E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610EA1-E7DF-4EC8-B0E3-B1A9D3DFC6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77AD4-6494-4868-931C-677F27AC5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EF4283-0A8B-4A60-971E-E30357414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20D0A-0DEA-44FE-BB15-46E92D324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0955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21D99-818B-40B9-8BA9-CD009B6EB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824C8C-523A-4AA0-9E91-DB248F0CA2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55EB5-04E7-4E8D-9883-EB2914B70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03598-DDD9-4782-8A16-7A8DA9293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7E90A-79DF-43EE-B93E-80D9B4F9D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614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722D2D-EB50-43CC-ACDF-D3F74269A0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E097A1-A329-4080-B7A1-D0C0E9741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04373-F6A5-4EAC-A78A-1066DE0AA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1671B-5A58-49A3-96C0-7BB44F7FA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6DF31-6DA6-4F9B-97D4-8E0B0E8F5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083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63151" y="750725"/>
            <a:ext cx="10992000" cy="3004800"/>
          </a:xfrm>
        </p:spPr>
        <p:txBody>
          <a:bodyPr/>
          <a:lstStyle>
            <a:lvl1pPr marL="0" indent="0">
              <a:buNone/>
              <a:defRPr sz="88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63036" y="3545753"/>
            <a:ext cx="10991849" cy="2262716"/>
          </a:xfrm>
        </p:spPr>
        <p:txBody>
          <a:bodyPr/>
          <a:lstStyle>
            <a:lvl1pPr marL="0" indent="0" eaLnBrk="1" hangingPunct="1">
              <a:buFont typeface="Arial" pitchFamily="34" charset="0"/>
              <a:buNone/>
              <a:defRPr/>
            </a:lvl1pPr>
          </a:lstStyle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24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2400" dirty="0"/>
              <a:t>Author/Presenter</a:t>
            </a:r>
          </a:p>
          <a:p>
            <a:pPr eaLnBrk="1" hangingPunct="1">
              <a:defRPr/>
            </a:pPr>
            <a:r>
              <a:rPr lang="en-GB" sz="24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61" y="53204"/>
            <a:ext cx="2089980" cy="88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36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752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E86E-09A5-4E9E-9188-3A530A7FB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65305-CAD7-41BF-AE29-A41186495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129D6-5EF3-4B99-86CF-32DDC8646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732D9-102D-4366-A897-74BB2578E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CA622-508C-458D-9AE4-D4E03D475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941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FB4B8-6507-4451-BE0B-A3FDE278A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91237-658A-46CE-B660-D347C99E9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931A14-1552-4C39-9939-32814195C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B867B-972B-442F-A42F-1CFD9F0EF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BE443-B7AC-44D1-817C-87B50B1A4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000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98091-8D68-444C-BAEF-65967BAC6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2BD7A-75AD-438A-B4DA-28AA1FC39C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6C0278-19EA-47DD-B7FE-E604798A5B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9E7C81-AD0F-468A-B3BA-788DD2B50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D589ED-F74F-4F66-84BC-60E16C795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C3A83F-FFCD-4B8D-96FA-23273B55A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243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EB4D6-5688-4B5F-B291-45C4F7FAB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938458-28E1-4ED6-9DF3-976D2654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80D01D-4D15-42E4-9442-4F2004AFF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15AD06-159F-425D-A39A-4718B69DD4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AB7AFB-FC04-487C-A42F-265C6F75BF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2E4017-1D08-4101-8809-F67CEED67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9D9751-1788-4532-AF46-6910E7EE7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3C8549-B036-461E-8284-B2540A0FB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8038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24747-E638-48D6-89FD-3E5165537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BD3D20-20AD-4490-8F96-659BB1D12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69E351-8B76-40DB-89C8-CCC5B7523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DD3A7C-11F2-4588-9BFC-C72C44C4F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58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4A6387-AD4B-4549-B6D6-D079116B6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FB5BA5-0E85-454B-9C87-033C5C2D4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8445E0-FD06-40A6-8C18-13B032AC2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992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AD352-46C2-4FB6-8D90-22A660AD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0685D-D418-4580-8897-5D37FFFDC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771E9C-11D7-4328-BFA6-F2B30002F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2E8DB7-1D18-4C3C-B994-F5EB9C502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B490B5-DD20-4359-9D57-8646712B2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31DF6B-BC98-47D2-B69A-783C926EC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5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E18AB-CB5E-4CA4-AF9B-79671DCEF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D3DD7-E8C0-467F-B019-C82586562B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985067-5687-40DD-80FB-31ECAF8FD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D40450-CE68-4430-91B7-BD2EC8EF7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044BBB-D3E6-43B2-ABC2-6DCE49923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489EF4-1A2D-4B20-8D4C-53DD451BC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53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09970C-CB6C-44E0-BB45-3F8B4921A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809281-1C41-4C4E-8C0D-134C7DA07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092DA-7B7A-4692-A048-C87BBAB37C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80656-182F-4B3B-A1C7-45F9970E8A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6D293-560B-4BF3-B4AC-0EF48F473D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111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00475" y="2425959"/>
            <a:ext cx="11356096" cy="3483486"/>
          </a:xfrm>
        </p:spPr>
        <p:txBody>
          <a:bodyPr/>
          <a:lstStyle/>
          <a:p>
            <a:r>
              <a:rPr lang="en-US" sz="3200" b="1" dirty="0">
                <a:solidFill>
                  <a:schemeClr val="accent1"/>
                </a:solidFill>
              </a:rPr>
              <a:t>Title: Motivation for New Work Item for MR-DC Enhancements</a:t>
            </a:r>
            <a:endParaRPr lang="en-US" sz="3200" dirty="0">
              <a:solidFill>
                <a:schemeClr val="accent1"/>
              </a:solidFill>
            </a:endParaRPr>
          </a:p>
          <a:p>
            <a:pPr fontAlgn="auto" hangingPunct="1"/>
            <a:endParaRPr lang="en-US" sz="2667" b="1" dirty="0"/>
          </a:p>
          <a:p>
            <a:pPr fontAlgn="auto" hangingPunct="1"/>
            <a:r>
              <a:rPr lang="en-GB" sz="2400" b="1" dirty="0"/>
              <a:t>RP-181159</a:t>
            </a:r>
          </a:p>
          <a:p>
            <a:pPr fontAlgn="auto" hangingPunct="1"/>
            <a:r>
              <a:rPr lang="en-GB" sz="2400" b="1" dirty="0"/>
              <a:t>Document for:	</a:t>
            </a:r>
            <a:r>
              <a:rPr lang="fi-FI" sz="2400" b="1" dirty="0"/>
              <a:t>Discussion</a:t>
            </a:r>
            <a:endParaRPr lang="en-US" sz="2400" dirty="0"/>
          </a:p>
          <a:p>
            <a:pPr fontAlgn="auto" hangingPunct="1"/>
            <a:r>
              <a:rPr lang="en-GB" sz="2400" b="1" dirty="0"/>
              <a:t>Agenda Item:	</a:t>
            </a:r>
            <a:r>
              <a:rPr lang="fi-FI" sz="2400" b="1"/>
              <a:t>9.2.2</a:t>
            </a:r>
            <a:endParaRPr lang="en-US" sz="2400" dirty="0"/>
          </a:p>
          <a:p>
            <a:pPr fontAlgn="auto" hangingPunct="1"/>
            <a:endParaRPr lang="en-US" sz="2667" dirty="0"/>
          </a:p>
          <a:p>
            <a:endParaRPr lang="en-US" sz="2667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00475" y="406043"/>
            <a:ext cx="11451675" cy="1396633"/>
          </a:xfrm>
        </p:spPr>
        <p:txBody>
          <a:bodyPr/>
          <a:lstStyle/>
          <a:p>
            <a:r>
              <a:rPr lang="en-GB" sz="2400" b="1" dirty="0"/>
              <a:t>3GPP TSG RAN Meeting #80</a:t>
            </a:r>
            <a:r>
              <a:rPr lang="en-GB" sz="2400" b="1" i="1" dirty="0"/>
              <a:t>									    </a:t>
            </a:r>
            <a:r>
              <a:rPr lang="en-GB" sz="2400" b="1" dirty="0"/>
              <a:t>RP-180xxx</a:t>
            </a:r>
            <a:endParaRPr lang="en-US" sz="2400" b="1" dirty="0"/>
          </a:p>
          <a:p>
            <a:r>
              <a:rPr lang="pt-BR" sz="2400" b="1" dirty="0"/>
              <a:t>La </a:t>
            </a:r>
            <a:r>
              <a:rPr lang="pt-BR" sz="2400" b="1" dirty="0" err="1"/>
              <a:t>Jolla</a:t>
            </a:r>
            <a:r>
              <a:rPr lang="pt-BR" sz="2400" b="1" dirty="0"/>
              <a:t>, CA, USA, 11 - 14 </a:t>
            </a:r>
            <a:r>
              <a:rPr lang="pt-BR" sz="2400" b="1" dirty="0" err="1"/>
              <a:t>June</a:t>
            </a:r>
            <a:r>
              <a:rPr lang="pt-BR" sz="2400" b="1" dirty="0"/>
              <a:t> 2018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2998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F8059682-C603-423A-ABF1-25944EC8D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057" y="3687127"/>
            <a:ext cx="4144635" cy="3108475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725335-AEFC-41F8-9FBC-C36CAC263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493" y="1352741"/>
            <a:ext cx="5870044" cy="3348696"/>
          </a:xfrm>
        </p:spPr>
        <p:txBody>
          <a:bodyPr>
            <a:normAutofit/>
          </a:bodyPr>
          <a:lstStyle/>
          <a:p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In Rel-15,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there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is an on-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going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RAN2-led LTE WI on </a:t>
            </a:r>
            <a:r>
              <a:rPr lang="en-GB" sz="2133" dirty="0">
                <a:solidFill>
                  <a:schemeClr val="accent6">
                    <a:lumMod val="10000"/>
                  </a:schemeClr>
                </a:solidFill>
              </a:rPr>
              <a:t>Enhancing CA Utilization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[RP-170805]</a:t>
            </a:r>
          </a:p>
          <a:p>
            <a:pPr lvl="1"/>
            <a:r>
              <a:rPr lang="fi-FI" sz="1867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867" dirty="0">
                <a:solidFill>
                  <a:schemeClr val="accent6">
                    <a:lumMod val="10000"/>
                  </a:schemeClr>
                </a:solidFill>
              </a:rPr>
              <a:t> main </a:t>
            </a:r>
            <a:r>
              <a:rPr lang="fi-FI" sz="1867" dirty="0" err="1">
                <a:solidFill>
                  <a:schemeClr val="accent6">
                    <a:lumMod val="10000"/>
                  </a:schemeClr>
                </a:solidFill>
              </a:rPr>
              <a:t>goal</a:t>
            </a:r>
            <a:r>
              <a:rPr lang="fi-FI" sz="1867" dirty="0">
                <a:solidFill>
                  <a:schemeClr val="accent6">
                    <a:lumMod val="10000"/>
                  </a:schemeClr>
                </a:solidFill>
              </a:rPr>
              <a:t> of </a:t>
            </a:r>
            <a:r>
              <a:rPr lang="fi-FI" sz="1867" dirty="0" err="1">
                <a:solidFill>
                  <a:schemeClr val="accent6">
                    <a:lumMod val="10000"/>
                  </a:schemeClr>
                </a:solidFill>
              </a:rPr>
              <a:t>this</a:t>
            </a:r>
            <a:r>
              <a:rPr lang="fi-FI" sz="1867" dirty="0">
                <a:solidFill>
                  <a:schemeClr val="accent6">
                    <a:lumMod val="10000"/>
                  </a:schemeClr>
                </a:solidFill>
              </a:rPr>
              <a:t> WI is to </a:t>
            </a:r>
            <a:r>
              <a:rPr lang="fi-FI" sz="1867" dirty="0" err="1">
                <a:solidFill>
                  <a:schemeClr val="accent6">
                    <a:lumMod val="10000"/>
                  </a:schemeClr>
                </a:solidFill>
              </a:rPr>
              <a:t>improve</a:t>
            </a:r>
            <a:r>
              <a:rPr lang="fi-FI" sz="1867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867" dirty="0" err="1">
                <a:solidFill>
                  <a:schemeClr val="accent6">
                    <a:lumMod val="10000"/>
                  </a:schemeClr>
                </a:solidFill>
              </a:rPr>
              <a:t>latency</a:t>
            </a:r>
            <a:r>
              <a:rPr lang="fi-FI" sz="1867" dirty="0">
                <a:solidFill>
                  <a:schemeClr val="accent6">
                    <a:lumMod val="10000"/>
                  </a:schemeClr>
                </a:solidFill>
              </a:rPr>
              <a:t> of </a:t>
            </a:r>
            <a:r>
              <a:rPr lang="en-US" sz="1867" dirty="0" err="1">
                <a:solidFill>
                  <a:schemeClr val="accent6">
                    <a:lumMod val="10000"/>
                  </a:schemeClr>
                </a:solidFill>
              </a:rPr>
              <a:t>SCell</a:t>
            </a:r>
            <a:r>
              <a:rPr lang="en-US" sz="1867" dirty="0">
                <a:solidFill>
                  <a:schemeClr val="accent6">
                    <a:lumMod val="10000"/>
                  </a:schemeClr>
                </a:solidFill>
              </a:rPr>
              <a:t> set-up times for all scenarios (IDLE</a:t>
            </a:r>
            <a:r>
              <a:rPr lang="en-US" sz="1867" dirty="0">
                <a:solidFill>
                  <a:schemeClr val="accent6">
                    <a:lumMod val="10000"/>
                  </a:schemeClr>
                </a:solidFill>
                <a:sym typeface="Wingdings" panose="05000000000000000000" pitchFamily="2" charset="2"/>
              </a:rPr>
              <a:t>CONNECTED transition for first time CA setup and </a:t>
            </a:r>
            <a:r>
              <a:rPr lang="en-US" sz="1867" dirty="0" err="1">
                <a:solidFill>
                  <a:schemeClr val="accent6">
                    <a:lumMod val="10000"/>
                  </a:schemeClr>
                </a:solidFill>
                <a:sym typeface="Wingdings" panose="05000000000000000000" pitchFamily="2" charset="2"/>
              </a:rPr>
              <a:t>Scell</a:t>
            </a:r>
            <a:r>
              <a:rPr lang="en-US" sz="1867" dirty="0">
                <a:solidFill>
                  <a:schemeClr val="accent6">
                    <a:lumMod val="10000"/>
                  </a:schemeClr>
                </a:solidFill>
                <a:sym typeface="Wingdings" panose="05000000000000000000" pitchFamily="2" charset="2"/>
              </a:rPr>
              <a:t> addition in CONNECTED)</a:t>
            </a:r>
            <a:endParaRPr lang="en-US" sz="1867" dirty="0">
              <a:solidFill>
                <a:schemeClr val="accent6">
                  <a:lumMod val="10000"/>
                </a:schemeClr>
              </a:solidFill>
            </a:endParaRPr>
          </a:p>
          <a:p>
            <a:pPr lvl="1"/>
            <a:r>
              <a:rPr lang="en-US" sz="1867" dirty="0">
                <a:solidFill>
                  <a:schemeClr val="accent6">
                    <a:lumMod val="10000"/>
                  </a:schemeClr>
                </a:solidFill>
              </a:rPr>
              <a:t>Reducing </a:t>
            </a:r>
            <a:r>
              <a:rPr lang="en-US" sz="1867" dirty="0" err="1">
                <a:solidFill>
                  <a:schemeClr val="accent6">
                    <a:lumMod val="10000"/>
                  </a:schemeClr>
                </a:solidFill>
              </a:rPr>
              <a:t>SCell</a:t>
            </a:r>
            <a:r>
              <a:rPr lang="en-US" sz="1867" dirty="0">
                <a:solidFill>
                  <a:schemeClr val="accent6">
                    <a:lumMod val="10000"/>
                  </a:schemeClr>
                </a:solidFill>
              </a:rPr>
              <a:t> setup delay (including detection, measurement, configuration and activation) shows improved UE throughput and lower UE power consumption (due to shorter active time)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93CC08-E1BC-41C8-AA9E-85642B25F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916" y="483533"/>
            <a:ext cx="10972800" cy="415719"/>
          </a:xfrm>
        </p:spPr>
        <p:txBody>
          <a:bodyPr>
            <a:noAutofit/>
          </a:bodyPr>
          <a:lstStyle/>
          <a:p>
            <a:r>
              <a:rPr lang="fi-FI" sz="3200" b="1" dirty="0" err="1">
                <a:solidFill>
                  <a:schemeClr val="accent1"/>
                </a:solidFill>
              </a:rPr>
              <a:t>Learnings</a:t>
            </a:r>
            <a:r>
              <a:rPr lang="fi-FI" sz="3200" b="1" dirty="0">
                <a:solidFill>
                  <a:schemeClr val="accent1"/>
                </a:solidFill>
              </a:rPr>
              <a:t> </a:t>
            </a:r>
            <a:r>
              <a:rPr lang="fi-FI" sz="3200" b="1" dirty="0" err="1">
                <a:solidFill>
                  <a:schemeClr val="accent1"/>
                </a:solidFill>
              </a:rPr>
              <a:t>from</a:t>
            </a:r>
            <a:r>
              <a:rPr lang="fi-FI" sz="3200" b="1" dirty="0">
                <a:solidFill>
                  <a:schemeClr val="accent1"/>
                </a:solidFill>
              </a:rPr>
              <a:t> Rel-15 LTE </a:t>
            </a:r>
            <a:r>
              <a:rPr lang="fi-FI" sz="3200" b="1" dirty="0" err="1">
                <a:solidFill>
                  <a:schemeClr val="accent1"/>
                </a:solidFill>
              </a:rPr>
              <a:t>euCA</a:t>
            </a:r>
            <a:r>
              <a:rPr lang="fi-FI" sz="3200" b="1" dirty="0">
                <a:solidFill>
                  <a:schemeClr val="accent1"/>
                </a:solidFill>
              </a:rPr>
              <a:t> WI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522715F-F07A-4068-A5F5-1EED83D41E01}"/>
              </a:ext>
            </a:extLst>
          </p:cNvPr>
          <p:cNvGrpSpPr/>
          <p:nvPr/>
        </p:nvGrpSpPr>
        <p:grpSpPr>
          <a:xfrm>
            <a:off x="7171001" y="483533"/>
            <a:ext cx="4295715" cy="3221787"/>
            <a:chOff x="5423983" y="537790"/>
            <a:chExt cx="3221786" cy="241634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5CA05DF-7812-4CB9-B62A-D8E5A8194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3983" y="537790"/>
              <a:ext cx="3221786" cy="2416340"/>
            </a:xfrm>
            <a:prstGeom prst="rect">
              <a:avLst/>
            </a:prstGeom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6E8843A8-12A4-4688-AECF-5BE5F59C698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07590" y="1587808"/>
              <a:ext cx="252028" cy="864268"/>
            </a:xfrm>
            <a:prstGeom prst="straightConnector1">
              <a:avLst/>
            </a:prstGeom>
            <a:ln w="38100" cmpd="sng">
              <a:solidFill>
                <a:srgbClr val="92D05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B28C92A-5409-4896-BBAB-AF77F284E9D5}"/>
              </a:ext>
            </a:extLst>
          </p:cNvPr>
          <p:cNvCxnSpPr/>
          <p:nvPr/>
        </p:nvCxnSpPr>
        <p:spPr>
          <a:xfrm flipH="1">
            <a:off x="8884113" y="5276040"/>
            <a:ext cx="458561" cy="778347"/>
          </a:xfrm>
          <a:prstGeom prst="straightConnector1">
            <a:avLst/>
          </a:prstGeom>
          <a:ln w="38100" cmpd="sng">
            <a:solidFill>
              <a:srgbClr val="92D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7D6C1-785F-4CBB-874F-6680B99227DC}"/>
              </a:ext>
            </a:extLst>
          </p:cNvPr>
          <p:cNvSpPr/>
          <p:nvPr/>
        </p:nvSpPr>
        <p:spPr>
          <a:xfrm>
            <a:off x="734862" y="4636309"/>
            <a:ext cx="5897669" cy="858227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20000" bIns="120000" rtlCol="0" anchor="t" anchorCtr="0"/>
          <a:lstStyle/>
          <a:p>
            <a:pPr lvl="1"/>
            <a:r>
              <a:rPr lang="en-US" sz="1867" b="1" dirty="0"/>
              <a:t>LTE: Up to 5x</a:t>
            </a:r>
            <a:r>
              <a:rPr lang="en-US" sz="1867" dirty="0"/>
              <a:t> throughput when the delay is reduced from 500 </a:t>
            </a:r>
            <a:r>
              <a:rPr lang="en-US" sz="1867" dirty="0" err="1"/>
              <a:t>ms</a:t>
            </a:r>
            <a:r>
              <a:rPr lang="en-US" sz="1867" dirty="0"/>
              <a:t> to 100 </a:t>
            </a:r>
            <a:r>
              <a:rPr lang="en-US" sz="1867" dirty="0" err="1"/>
              <a:t>ms</a:t>
            </a:r>
            <a:r>
              <a:rPr lang="en-US" sz="1867" dirty="0"/>
              <a:t> or below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E88AD8-22D8-48F2-81D2-E5802E50F284}"/>
              </a:ext>
            </a:extLst>
          </p:cNvPr>
          <p:cNvSpPr/>
          <p:nvPr/>
        </p:nvSpPr>
        <p:spPr>
          <a:xfrm>
            <a:off x="734862" y="5600986"/>
            <a:ext cx="5897669" cy="10688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20000" bIns="120000" rtlCol="0" anchor="t" anchorCtr="0"/>
          <a:lstStyle/>
          <a:p>
            <a:pPr lvl="1"/>
            <a:r>
              <a:rPr lang="en-US" sz="1867" b="1" dirty="0"/>
              <a:t>LTE: Substantial</a:t>
            </a:r>
            <a:r>
              <a:rPr lang="en-US" sz="1867" dirty="0"/>
              <a:t> (e.g. up to 6-7 minutes) of extra small cell measurements (per call) – before break-even point in energy consumption</a:t>
            </a:r>
            <a:endParaRPr lang="fi-FI" sz="1867" dirty="0"/>
          </a:p>
          <a:p>
            <a:pPr lvl="1"/>
            <a:endParaRPr lang="en-US" sz="1867" dirty="0"/>
          </a:p>
        </p:txBody>
      </p:sp>
    </p:spTree>
    <p:extLst>
      <p:ext uri="{BB962C8B-B14F-4D97-AF65-F5344CB8AC3E}">
        <p14:creationId xmlns:p14="http://schemas.microsoft.com/office/powerpoint/2010/main" val="2317709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9929" y="1386283"/>
            <a:ext cx="7640524" cy="5029223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Connections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are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many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times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short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meaning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that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UE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goes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to IDLE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before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DC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or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CA is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setup</a:t>
            </a:r>
            <a:endParaRPr lang="fi-FI" sz="2133" dirty="0">
              <a:solidFill>
                <a:schemeClr val="accent6">
                  <a:lumMod val="10000"/>
                </a:schemeClr>
              </a:solidFill>
            </a:endParaRPr>
          </a:p>
          <a:p>
            <a:pPr>
              <a:spcAft>
                <a:spcPts val="0"/>
              </a:spcAft>
            </a:pP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lower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latency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and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higher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throughput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shorter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call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leading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to net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positive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effect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in UE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power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consumption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better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resource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utilization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over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shorter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time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and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improved</a:t>
            </a:r>
            <a:r>
              <a:rPr lang="fi-FI" sz="2133" dirty="0">
                <a:solidFill>
                  <a:schemeClr val="accent6">
                    <a:lumMod val="10000"/>
                  </a:schemeClr>
                </a:solidFill>
              </a:rPr>
              <a:t> user </a:t>
            </a:r>
            <a:r>
              <a:rPr lang="fi-FI" sz="2133" dirty="0" err="1">
                <a:solidFill>
                  <a:schemeClr val="accent6">
                    <a:lumMod val="10000"/>
                  </a:schemeClr>
                </a:solidFill>
              </a:rPr>
              <a:t>experience</a:t>
            </a:r>
            <a:endParaRPr lang="en-US" sz="2133" b="1" dirty="0"/>
          </a:p>
          <a:p>
            <a:pPr>
              <a:spcAft>
                <a:spcPts val="0"/>
              </a:spcAft>
            </a:pPr>
            <a:r>
              <a:rPr lang="en-US" sz="2133" dirty="0">
                <a:solidFill>
                  <a:schemeClr val="accent6">
                    <a:lumMod val="10000"/>
                  </a:schemeClr>
                </a:solidFill>
              </a:rPr>
              <a:t>Measurement availability will be critical in fast cell utilization</a:t>
            </a:r>
          </a:p>
          <a:p>
            <a:pPr lvl="1">
              <a:spcAft>
                <a:spcPts val="0"/>
              </a:spcAft>
            </a:pPr>
            <a:r>
              <a:rPr lang="en-US" sz="1867" dirty="0">
                <a:solidFill>
                  <a:schemeClr val="accent6">
                    <a:lumMod val="10000"/>
                  </a:schemeClr>
                </a:solidFill>
              </a:rPr>
              <a:t>E.g. Use of CA is limited by the delays in starting to use SCell(s)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1232" y="527179"/>
            <a:ext cx="10972800" cy="415719"/>
          </a:xfrm>
        </p:spPr>
        <p:txBody>
          <a:bodyPr>
            <a:noAutofit/>
          </a:bodyPr>
          <a:lstStyle/>
          <a:p>
            <a:r>
              <a:rPr lang="fi-FI" sz="3200" b="1" dirty="0" err="1">
                <a:solidFill>
                  <a:schemeClr val="accent1"/>
                </a:solidFill>
              </a:rPr>
              <a:t>Speed</a:t>
            </a:r>
            <a:r>
              <a:rPr lang="fi-FI" sz="3200" b="1" dirty="0">
                <a:solidFill>
                  <a:schemeClr val="accent1"/>
                </a:solidFill>
              </a:rPr>
              <a:t> </a:t>
            </a:r>
            <a:r>
              <a:rPr lang="fi-FI" sz="3200" b="1" dirty="0" err="1">
                <a:solidFill>
                  <a:schemeClr val="accent1"/>
                </a:solidFill>
              </a:rPr>
              <a:t>up</a:t>
            </a:r>
            <a:r>
              <a:rPr lang="fi-FI" sz="3200" b="1" dirty="0">
                <a:solidFill>
                  <a:schemeClr val="accent1"/>
                </a:solidFill>
              </a:rPr>
              <a:t> transition to MR-DC and CA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39AEEA-CF14-441C-93BE-BBEF473F6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1568" y="2012744"/>
            <a:ext cx="3564293" cy="29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283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1D21A2-83A4-43A0-8DB5-B526DD144A5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1379" y="582718"/>
            <a:ext cx="10970199" cy="402167"/>
          </a:xfrm>
        </p:spPr>
        <p:txBody>
          <a:bodyPr>
            <a:normAutofit lnSpcReduction="10000"/>
          </a:bodyPr>
          <a:lstStyle/>
          <a:p>
            <a:r>
              <a:rPr lang="fi-FI" b="1" dirty="0">
                <a:solidFill>
                  <a:schemeClr val="accent1"/>
                </a:solidFill>
              </a:rPr>
              <a:t>Evaluation of LTE vs. NR: UE </a:t>
            </a:r>
            <a:r>
              <a:rPr lang="fi-FI" b="1" dirty="0" err="1">
                <a:solidFill>
                  <a:schemeClr val="accent1"/>
                </a:solidFill>
              </a:rPr>
              <a:t>throughput</a:t>
            </a:r>
            <a:r>
              <a:rPr lang="fi-FI" b="1" dirty="0">
                <a:solidFill>
                  <a:schemeClr val="accent1"/>
                </a:solidFill>
              </a:rPr>
              <a:t> </a:t>
            </a:r>
            <a:r>
              <a:rPr lang="fi-FI" b="1" dirty="0" err="1">
                <a:solidFill>
                  <a:schemeClr val="accent1"/>
                </a:solidFill>
              </a:rPr>
              <a:t>impact</a:t>
            </a:r>
            <a:r>
              <a:rPr lang="fi-FI" b="1" dirty="0">
                <a:solidFill>
                  <a:schemeClr val="accent1"/>
                </a:solidFill>
              </a:rPr>
              <a:t> of </a:t>
            </a:r>
            <a:r>
              <a:rPr lang="fi-FI" b="1" dirty="0" err="1">
                <a:solidFill>
                  <a:schemeClr val="accent1"/>
                </a:solidFill>
              </a:rPr>
              <a:t>fast</a:t>
            </a:r>
            <a:r>
              <a:rPr lang="fi-FI" b="1" dirty="0">
                <a:solidFill>
                  <a:schemeClr val="accent1"/>
                </a:solidFill>
              </a:rPr>
              <a:t> </a:t>
            </a:r>
            <a:r>
              <a:rPr lang="fi-FI" b="1" dirty="0" err="1">
                <a:solidFill>
                  <a:schemeClr val="accent1"/>
                </a:solidFill>
              </a:rPr>
              <a:t>cell</a:t>
            </a:r>
            <a:r>
              <a:rPr lang="fi-FI" b="1" dirty="0">
                <a:solidFill>
                  <a:schemeClr val="accent1"/>
                </a:solidFill>
              </a:rPr>
              <a:t> </a:t>
            </a:r>
            <a:r>
              <a:rPr lang="fi-FI" b="1" dirty="0" err="1">
                <a:solidFill>
                  <a:schemeClr val="accent1"/>
                </a:solidFill>
              </a:rPr>
              <a:t>access</a:t>
            </a:r>
            <a:r>
              <a:rPr lang="fi-FI" b="1" dirty="0">
                <a:solidFill>
                  <a:schemeClr val="accent1"/>
                </a:solidFill>
              </a:rPr>
              <a:t> in NR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421F0E-8517-4528-A1B8-7A24FAD37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494" y="1463942"/>
            <a:ext cx="3926525" cy="29448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4CB1453-F189-4ED1-92CC-8CF6D02F33CE}"/>
              </a:ext>
            </a:extLst>
          </p:cNvPr>
          <p:cNvSpPr/>
          <p:nvPr/>
        </p:nvSpPr>
        <p:spPr>
          <a:xfrm>
            <a:off x="1456286" y="1922822"/>
            <a:ext cx="768085" cy="4811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fi-FI" sz="2400" b="1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</a:t>
            </a:r>
            <a:endParaRPr lang="fi-FI" sz="2133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B3B390-FCE2-4F76-8C1A-74F77B3EF4A8}"/>
              </a:ext>
            </a:extLst>
          </p:cNvPr>
          <p:cNvSpPr/>
          <p:nvPr/>
        </p:nvSpPr>
        <p:spPr>
          <a:xfrm>
            <a:off x="799506" y="1167731"/>
            <a:ext cx="32096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67" dirty="0"/>
              <a:t>LTE Scenario (10MHz + </a:t>
            </a:r>
            <a:r>
              <a:rPr lang="en-US" sz="1867" b="1" dirty="0"/>
              <a:t>10MHz</a:t>
            </a:r>
            <a:r>
              <a:rPr lang="en-US" sz="1867" dirty="0"/>
              <a:t>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6038EF-4163-4E90-BEBB-A47EC082115C}"/>
              </a:ext>
            </a:extLst>
          </p:cNvPr>
          <p:cNvSpPr/>
          <p:nvPr/>
        </p:nvSpPr>
        <p:spPr>
          <a:xfrm>
            <a:off x="6804730" y="1172507"/>
            <a:ext cx="3175869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67" dirty="0"/>
              <a:t>NR Scenario (10MHz + </a:t>
            </a:r>
            <a:r>
              <a:rPr lang="en-US" sz="1867" b="1" dirty="0"/>
              <a:t>40MHz</a:t>
            </a:r>
            <a:r>
              <a:rPr lang="en-US" sz="1867" dirty="0"/>
              <a:t>)</a:t>
            </a:r>
          </a:p>
        </p:txBody>
      </p:sp>
      <p:pic>
        <p:nvPicPr>
          <p:cNvPr id="12" name="Content Placeholder 12">
            <a:extLst>
              <a:ext uri="{FF2B5EF4-FFF2-40B4-BE49-F238E27FC236}">
                <a16:creationId xmlns:a16="http://schemas.microsoft.com/office/drawing/2014/main" id="{810E693F-1200-4654-B3BF-A4692D6D1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728" y="1513585"/>
            <a:ext cx="3840576" cy="2880431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28B3CC1-3E93-496A-A2E0-8D170A8E5C09}"/>
              </a:ext>
            </a:extLst>
          </p:cNvPr>
          <p:cNvCxnSpPr>
            <a:cxnSpLocks/>
          </p:cNvCxnSpPr>
          <p:nvPr/>
        </p:nvCxnSpPr>
        <p:spPr>
          <a:xfrm flipH="1" flipV="1">
            <a:off x="8359037" y="2997896"/>
            <a:ext cx="517743" cy="851771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0521724-86EE-451F-A004-BBA73701023D}"/>
              </a:ext>
            </a:extLst>
          </p:cNvPr>
          <p:cNvCxnSpPr>
            <a:cxnSpLocks/>
          </p:cNvCxnSpPr>
          <p:nvPr/>
        </p:nvCxnSpPr>
        <p:spPr>
          <a:xfrm flipH="1" flipV="1">
            <a:off x="2138372" y="2936388"/>
            <a:ext cx="417392" cy="824736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4E408904-243A-4B38-BEA6-8ABBA1FE1A52}"/>
              </a:ext>
            </a:extLst>
          </p:cNvPr>
          <p:cNvSpPr/>
          <p:nvPr/>
        </p:nvSpPr>
        <p:spPr>
          <a:xfrm>
            <a:off x="7532824" y="1922822"/>
            <a:ext cx="629141" cy="4811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2400" b="1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5G</a:t>
            </a:r>
            <a:endParaRPr lang="en-US" sz="2133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A1C2ADB-991E-4133-B100-456FE438886C}"/>
              </a:ext>
            </a:extLst>
          </p:cNvPr>
          <p:cNvSpPr/>
          <p:nvPr/>
        </p:nvSpPr>
        <p:spPr>
          <a:xfrm>
            <a:off x="6572728" y="4489035"/>
            <a:ext cx="4471821" cy="8230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20000" bIns="120000" rtlCol="0" anchor="t" anchorCtr="0"/>
          <a:lstStyle/>
          <a:p>
            <a:pPr algn="ctr"/>
            <a:r>
              <a:rPr lang="en-US" sz="1867" b="1" dirty="0">
                <a:solidFill>
                  <a:schemeClr val="tx1">
                    <a:lumMod val="50000"/>
                  </a:schemeClr>
                </a:solidFill>
              </a:rPr>
              <a:t>NR: Gain between 5x-10x gains in mean user throughput</a:t>
            </a:r>
            <a:endParaRPr lang="en-US" sz="2133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4C52B4-E788-43F9-8D27-5077E049E224}"/>
              </a:ext>
            </a:extLst>
          </p:cNvPr>
          <p:cNvSpPr/>
          <p:nvPr/>
        </p:nvSpPr>
        <p:spPr>
          <a:xfrm>
            <a:off x="651379" y="4485666"/>
            <a:ext cx="4471821" cy="8230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20000" bIns="120000" rtlCol="0" anchor="t" anchorCtr="0"/>
          <a:lstStyle/>
          <a:p>
            <a:pPr algn="ctr"/>
            <a:r>
              <a:rPr lang="en-US" sz="1867" b="1">
                <a:solidFill>
                  <a:schemeClr val="tx1">
                    <a:lumMod val="50000"/>
                  </a:schemeClr>
                </a:solidFill>
              </a:rPr>
              <a:t>LTE: Gain between 1.4x – 5x </a:t>
            </a:r>
            <a:r>
              <a:rPr lang="en-US" sz="1867" b="1" dirty="0">
                <a:solidFill>
                  <a:schemeClr val="tx1">
                    <a:lumMod val="50000"/>
                  </a:schemeClr>
                </a:solidFill>
              </a:rPr>
              <a:t>gains in mean user throughput</a:t>
            </a:r>
            <a:endParaRPr lang="en-US" sz="2133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A34DE88-69DF-4007-9B46-4055B4082914}"/>
              </a:ext>
            </a:extLst>
          </p:cNvPr>
          <p:cNvSpPr/>
          <p:nvPr/>
        </p:nvSpPr>
        <p:spPr>
          <a:xfrm>
            <a:off x="1332489" y="5498723"/>
            <a:ext cx="9007527" cy="10614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20000" bIns="120000" rtlCol="0" anchor="t" anchorCtr="0"/>
          <a:lstStyle/>
          <a:p>
            <a:pPr lvl="1"/>
            <a:r>
              <a:rPr lang="en-US" sz="1867" b="1" dirty="0"/>
              <a:t>In NR, the performance impact of faster cell access </a:t>
            </a:r>
            <a:r>
              <a:rPr lang="en-US" sz="1867" b="1"/>
              <a:t>may be </a:t>
            </a:r>
            <a:r>
              <a:rPr lang="en-US" sz="1867" b="1" dirty="0"/>
              <a:t>even larger than in LTE due to the larger system bandwidth and throughput difference between the macro cell and the small cell.</a:t>
            </a:r>
            <a:endParaRPr lang="en-US" sz="1867" dirty="0"/>
          </a:p>
        </p:txBody>
      </p:sp>
    </p:spTree>
    <p:extLst>
      <p:ext uri="{BB962C8B-B14F-4D97-AF65-F5344CB8AC3E}">
        <p14:creationId xmlns:p14="http://schemas.microsoft.com/office/powerpoint/2010/main" val="330393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57494" y="479012"/>
            <a:ext cx="10970199" cy="402167"/>
          </a:xfrm>
        </p:spPr>
        <p:txBody>
          <a:bodyPr>
            <a:normAutofit fontScale="92500" lnSpcReduction="20000"/>
          </a:bodyPr>
          <a:lstStyle/>
          <a:p>
            <a:r>
              <a:rPr lang="fi-FI" sz="2800" b="1" dirty="0" err="1">
                <a:solidFill>
                  <a:schemeClr val="accent1"/>
                </a:solidFill>
              </a:rPr>
              <a:t>Summary</a:t>
            </a:r>
            <a:r>
              <a:rPr lang="fi-FI" sz="2800" b="1" dirty="0">
                <a:solidFill>
                  <a:schemeClr val="accent1"/>
                </a:solidFill>
              </a:rPr>
              <a:t> of </a:t>
            </a:r>
            <a:r>
              <a:rPr lang="fi-FI" sz="2800" b="1" dirty="0" err="1">
                <a:solidFill>
                  <a:schemeClr val="accent1"/>
                </a:solidFill>
              </a:rPr>
              <a:t>benefits</a:t>
            </a:r>
            <a:r>
              <a:rPr lang="fi-FI" sz="2800" b="1" dirty="0">
                <a:solidFill>
                  <a:schemeClr val="accent1"/>
                </a:solidFill>
              </a:rPr>
              <a:t> of </a:t>
            </a:r>
            <a:r>
              <a:rPr lang="fi-FI" sz="2800" b="1" dirty="0" err="1">
                <a:solidFill>
                  <a:schemeClr val="accent1"/>
                </a:solidFill>
              </a:rPr>
              <a:t>fast</a:t>
            </a:r>
            <a:r>
              <a:rPr lang="fi-FI" sz="2800" b="1" dirty="0">
                <a:solidFill>
                  <a:schemeClr val="accent1"/>
                </a:solidFill>
              </a:rPr>
              <a:t> MR-DC and CA </a:t>
            </a:r>
            <a:r>
              <a:rPr lang="fi-FI" sz="2800" b="1" dirty="0" err="1">
                <a:solidFill>
                  <a:schemeClr val="accent1"/>
                </a:solidFill>
              </a:rPr>
              <a:t>setup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57494" y="1580491"/>
            <a:ext cx="7279332" cy="27763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20000" bIns="120000" rtlCol="0" anchor="t" anchorCtr="0"/>
          <a:lstStyle/>
          <a:p>
            <a:r>
              <a:rPr lang="fi-FI" sz="1867" b="1" dirty="0" err="1">
                <a:solidFill>
                  <a:schemeClr val="bg1"/>
                </a:solidFill>
              </a:rPr>
              <a:t>Summary</a:t>
            </a:r>
            <a:r>
              <a:rPr lang="fi-FI" sz="1867" b="1" dirty="0">
                <a:solidFill>
                  <a:schemeClr val="bg1"/>
                </a:solidFill>
              </a:rPr>
              <a:t> of </a:t>
            </a:r>
            <a:r>
              <a:rPr lang="fi-FI" sz="1867" b="1" dirty="0" err="1">
                <a:solidFill>
                  <a:schemeClr val="bg1"/>
                </a:solidFill>
              </a:rPr>
              <a:t>benefits</a:t>
            </a:r>
            <a:r>
              <a:rPr lang="fi-FI" sz="1867" b="1" dirty="0">
                <a:solidFill>
                  <a:schemeClr val="bg1"/>
                </a:solidFill>
              </a:rPr>
              <a:t> of </a:t>
            </a:r>
            <a:r>
              <a:rPr lang="en-GB" sz="1867" b="1" dirty="0">
                <a:solidFill>
                  <a:schemeClr val="bg1"/>
                </a:solidFill>
              </a:rPr>
              <a:t>f</a:t>
            </a:r>
            <a:r>
              <a:rPr lang="en-GB" sz="1867" b="1" dirty="0"/>
              <a:t>ast cell access </a:t>
            </a:r>
            <a:r>
              <a:rPr lang="fi-FI" sz="1867" b="1" dirty="0">
                <a:solidFill>
                  <a:schemeClr val="bg1"/>
                </a:solidFill>
              </a:rPr>
              <a:t>:</a:t>
            </a:r>
          </a:p>
          <a:p>
            <a:endParaRPr lang="fi-FI" sz="1067" b="1" dirty="0">
              <a:solidFill>
                <a:schemeClr val="bg1"/>
              </a:solidFill>
            </a:endParaRPr>
          </a:p>
          <a:p>
            <a:pPr marL="380990" indent="-380990">
              <a:buFont typeface="Wingdings" panose="05000000000000000000" pitchFamily="2" charset="2"/>
              <a:buChar char="Ø"/>
            </a:pPr>
            <a:r>
              <a:rPr lang="fi-FI" sz="1867" dirty="0">
                <a:solidFill>
                  <a:schemeClr val="bg1"/>
                </a:solidFill>
              </a:rPr>
              <a:t>More </a:t>
            </a:r>
            <a:r>
              <a:rPr lang="fi-FI" sz="1867" dirty="0" err="1">
                <a:solidFill>
                  <a:schemeClr val="bg1"/>
                </a:solidFill>
              </a:rPr>
              <a:t>efficient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cell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usage</a:t>
            </a:r>
            <a:r>
              <a:rPr lang="fi-FI" sz="1867" dirty="0">
                <a:solidFill>
                  <a:schemeClr val="bg1"/>
                </a:solidFill>
              </a:rPr>
              <a:t> (</a:t>
            </a:r>
            <a:r>
              <a:rPr lang="fi-FI" sz="1867" dirty="0" err="1">
                <a:solidFill>
                  <a:schemeClr val="bg1"/>
                </a:solidFill>
              </a:rPr>
              <a:t>more</a:t>
            </a:r>
            <a:r>
              <a:rPr lang="fi-FI" sz="1867" dirty="0">
                <a:solidFill>
                  <a:schemeClr val="bg1"/>
                </a:solidFill>
              </a:rPr>
              <a:t> data </a:t>
            </a:r>
            <a:r>
              <a:rPr lang="fi-FI" sz="1867" dirty="0" err="1">
                <a:solidFill>
                  <a:schemeClr val="bg1"/>
                </a:solidFill>
              </a:rPr>
              <a:t>scheduled</a:t>
            </a:r>
            <a:r>
              <a:rPr lang="fi-FI" sz="1867" dirty="0">
                <a:solidFill>
                  <a:schemeClr val="bg1"/>
                </a:solidFill>
              </a:rPr>
              <a:t> via </a:t>
            </a:r>
            <a:r>
              <a:rPr lang="fi-FI" sz="1867" dirty="0" err="1">
                <a:solidFill>
                  <a:schemeClr val="bg1"/>
                </a:solidFill>
              </a:rPr>
              <a:t>all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cells</a:t>
            </a:r>
            <a:r>
              <a:rPr lang="fi-FI" sz="1867" dirty="0">
                <a:solidFill>
                  <a:schemeClr val="bg1"/>
                </a:solidFill>
              </a:rPr>
              <a:t>)</a:t>
            </a:r>
          </a:p>
          <a:p>
            <a:pPr marL="380990" indent="-380990">
              <a:buFont typeface="Wingdings" panose="05000000000000000000" pitchFamily="2" charset="2"/>
              <a:buChar char="Ø"/>
            </a:pPr>
            <a:r>
              <a:rPr lang="fi-FI" sz="1867" dirty="0" err="1">
                <a:solidFill>
                  <a:schemeClr val="bg1"/>
                </a:solidFill>
              </a:rPr>
              <a:t>Enabling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faster</a:t>
            </a:r>
            <a:r>
              <a:rPr lang="fi-FI" sz="1867" dirty="0">
                <a:solidFill>
                  <a:schemeClr val="bg1"/>
                </a:solidFill>
              </a:rPr>
              <a:t> CA/DC/EN-DC </a:t>
            </a:r>
            <a:r>
              <a:rPr lang="fi-FI" sz="1867" dirty="0" err="1">
                <a:solidFill>
                  <a:schemeClr val="bg1"/>
                </a:solidFill>
              </a:rPr>
              <a:t>configurations</a:t>
            </a:r>
            <a:r>
              <a:rPr lang="fi-FI" sz="1867" dirty="0">
                <a:solidFill>
                  <a:schemeClr val="bg1"/>
                </a:solidFill>
              </a:rPr>
              <a:t> and </a:t>
            </a:r>
            <a:r>
              <a:rPr lang="fi-FI" sz="1867" dirty="0" err="1">
                <a:solidFill>
                  <a:schemeClr val="bg1"/>
                </a:solidFill>
              </a:rPr>
              <a:t>activations</a:t>
            </a:r>
            <a:endParaRPr lang="fi-FI" sz="1867" dirty="0">
              <a:solidFill>
                <a:schemeClr val="bg1"/>
              </a:solidFill>
            </a:endParaRPr>
          </a:p>
          <a:p>
            <a:pPr marL="380990" indent="-380990">
              <a:buFont typeface="Wingdings" panose="05000000000000000000" pitchFamily="2" charset="2"/>
              <a:buChar char="Ø"/>
            </a:pPr>
            <a:r>
              <a:rPr lang="fi-FI" sz="1867" dirty="0" err="1">
                <a:solidFill>
                  <a:schemeClr val="bg1"/>
                </a:solidFill>
              </a:rPr>
              <a:t>Faster</a:t>
            </a:r>
            <a:r>
              <a:rPr lang="fi-FI" sz="1867" dirty="0">
                <a:solidFill>
                  <a:schemeClr val="bg1"/>
                </a:solidFill>
              </a:rPr>
              <a:t> data </a:t>
            </a:r>
            <a:r>
              <a:rPr lang="fi-FI" sz="1867" dirty="0" err="1">
                <a:solidFill>
                  <a:schemeClr val="bg1"/>
                </a:solidFill>
              </a:rPr>
              <a:t>offloading</a:t>
            </a:r>
            <a:r>
              <a:rPr lang="fi-FI" sz="1867" dirty="0">
                <a:solidFill>
                  <a:schemeClr val="bg1"/>
                </a:solidFill>
              </a:rPr>
              <a:t> (</a:t>
            </a:r>
            <a:r>
              <a:rPr lang="fi-FI" sz="1867" dirty="0" err="1">
                <a:solidFill>
                  <a:schemeClr val="bg1"/>
                </a:solidFill>
              </a:rPr>
              <a:t>e.g</a:t>
            </a:r>
            <a:r>
              <a:rPr lang="fi-FI" sz="1867" dirty="0">
                <a:solidFill>
                  <a:schemeClr val="bg1"/>
                </a:solidFill>
              </a:rPr>
              <a:t>. </a:t>
            </a:r>
            <a:r>
              <a:rPr lang="fi-FI" sz="1867" dirty="0" err="1">
                <a:solidFill>
                  <a:schemeClr val="bg1"/>
                </a:solidFill>
              </a:rPr>
              <a:t>from</a:t>
            </a:r>
            <a:r>
              <a:rPr lang="fi-FI" sz="1867" dirty="0">
                <a:solidFill>
                  <a:schemeClr val="bg1"/>
                </a:solidFill>
              </a:rPr>
              <a:t> PCell to </a:t>
            </a:r>
            <a:r>
              <a:rPr lang="fi-FI" sz="1867" dirty="0" err="1">
                <a:solidFill>
                  <a:schemeClr val="bg1"/>
                </a:solidFill>
              </a:rPr>
              <a:t>other</a:t>
            </a:r>
            <a:r>
              <a:rPr lang="fi-FI" sz="1867" dirty="0">
                <a:solidFill>
                  <a:schemeClr val="bg1"/>
                </a:solidFill>
              </a:rPr>
              <a:t> Cell(s))</a:t>
            </a:r>
          </a:p>
          <a:p>
            <a:pPr marL="380990" indent="-380990">
              <a:buFont typeface="Wingdings" panose="05000000000000000000" pitchFamily="2" charset="2"/>
              <a:buChar char="Ø"/>
            </a:pPr>
            <a:r>
              <a:rPr lang="fi-FI" sz="1867" dirty="0" err="1">
                <a:solidFill>
                  <a:schemeClr val="bg1"/>
                </a:solidFill>
              </a:rPr>
              <a:t>Better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resource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utilization</a:t>
            </a:r>
            <a:r>
              <a:rPr lang="fi-FI" sz="1867" dirty="0">
                <a:solidFill>
                  <a:schemeClr val="bg1"/>
                </a:solidFill>
              </a:rPr>
              <a:t> in </a:t>
            </a:r>
            <a:r>
              <a:rPr lang="fi-FI" sz="1867" dirty="0" err="1">
                <a:solidFill>
                  <a:schemeClr val="bg1"/>
                </a:solidFill>
              </a:rPr>
              <a:t>the</a:t>
            </a:r>
            <a:r>
              <a:rPr lang="fi-FI" sz="1867" dirty="0">
                <a:solidFill>
                  <a:schemeClr val="bg1"/>
                </a:solidFill>
              </a:rPr>
              <a:t> (</a:t>
            </a:r>
            <a:r>
              <a:rPr lang="fi-FI" sz="1867" dirty="0" err="1">
                <a:solidFill>
                  <a:schemeClr val="bg1"/>
                </a:solidFill>
              </a:rPr>
              <a:t>e.g</a:t>
            </a:r>
            <a:r>
              <a:rPr lang="fi-FI" sz="1867" dirty="0">
                <a:solidFill>
                  <a:schemeClr val="bg1"/>
                </a:solidFill>
              </a:rPr>
              <a:t>. CA/DC/EN-DC) </a:t>
            </a:r>
            <a:r>
              <a:rPr lang="fi-FI" sz="1867" dirty="0" err="1">
                <a:solidFill>
                  <a:schemeClr val="bg1"/>
                </a:solidFill>
              </a:rPr>
              <a:t>network</a:t>
            </a:r>
            <a:endParaRPr lang="fi-FI" sz="1867" dirty="0">
              <a:solidFill>
                <a:schemeClr val="bg1"/>
              </a:solidFill>
            </a:endParaRPr>
          </a:p>
          <a:p>
            <a:pPr marL="380990" indent="-380990">
              <a:buFont typeface="Wingdings" panose="05000000000000000000" pitchFamily="2" charset="2"/>
              <a:buChar char="Ø"/>
            </a:pPr>
            <a:r>
              <a:rPr lang="fi-FI" sz="1867" dirty="0" err="1">
                <a:solidFill>
                  <a:schemeClr val="bg1"/>
                </a:solidFill>
              </a:rPr>
              <a:t>Improved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user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throughput</a:t>
            </a:r>
            <a:endParaRPr lang="fi-FI" sz="1867" dirty="0">
              <a:solidFill>
                <a:schemeClr val="bg1"/>
              </a:solidFill>
            </a:endParaRPr>
          </a:p>
          <a:p>
            <a:pPr marL="380990" indent="-380990">
              <a:buFont typeface="Wingdings" panose="05000000000000000000" pitchFamily="2" charset="2"/>
              <a:buChar char="Ø"/>
            </a:pPr>
            <a:r>
              <a:rPr lang="fi-FI" sz="1867" dirty="0" err="1">
                <a:solidFill>
                  <a:schemeClr val="bg1"/>
                </a:solidFill>
              </a:rPr>
              <a:t>Enhanced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capacity</a:t>
            </a:r>
            <a:r>
              <a:rPr lang="fi-FI" sz="1867" dirty="0">
                <a:solidFill>
                  <a:schemeClr val="bg1"/>
                </a:solidFill>
              </a:rPr>
              <a:t> (</a:t>
            </a:r>
            <a:r>
              <a:rPr lang="fi-FI" sz="1867" dirty="0" err="1">
                <a:solidFill>
                  <a:schemeClr val="bg1"/>
                </a:solidFill>
              </a:rPr>
              <a:t>especially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when</a:t>
            </a:r>
            <a:r>
              <a:rPr lang="fi-FI" sz="1867" dirty="0">
                <a:solidFill>
                  <a:schemeClr val="bg1"/>
                </a:solidFill>
              </a:rPr>
              <a:t> PCell </a:t>
            </a:r>
            <a:r>
              <a:rPr lang="fi-FI" sz="1867" dirty="0" err="1">
                <a:solidFill>
                  <a:schemeClr val="bg1"/>
                </a:solidFill>
              </a:rPr>
              <a:t>capacity</a:t>
            </a:r>
            <a:r>
              <a:rPr lang="fi-FI" sz="1867" dirty="0">
                <a:solidFill>
                  <a:schemeClr val="bg1"/>
                </a:solidFill>
              </a:rPr>
              <a:t> is </a:t>
            </a:r>
            <a:r>
              <a:rPr lang="fi-FI" sz="1867" dirty="0" err="1">
                <a:solidFill>
                  <a:schemeClr val="bg1"/>
                </a:solidFill>
              </a:rPr>
              <a:t>limiting</a:t>
            </a:r>
            <a:r>
              <a:rPr lang="fi-FI" sz="1867" dirty="0">
                <a:solidFill>
                  <a:schemeClr val="bg1"/>
                </a:solidFill>
              </a:rPr>
              <a:t> and </a:t>
            </a:r>
            <a:r>
              <a:rPr lang="fi-FI" sz="1867" dirty="0" err="1">
                <a:solidFill>
                  <a:schemeClr val="bg1"/>
                </a:solidFill>
              </a:rPr>
              <a:t>wide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bandwidth</a:t>
            </a:r>
            <a:r>
              <a:rPr lang="fi-FI" sz="1867" dirty="0">
                <a:solidFill>
                  <a:schemeClr val="bg1"/>
                </a:solidFill>
              </a:rPr>
              <a:t> is </a:t>
            </a:r>
            <a:r>
              <a:rPr lang="fi-FI" sz="1867" dirty="0" err="1">
                <a:solidFill>
                  <a:schemeClr val="bg1"/>
                </a:solidFill>
              </a:rPr>
              <a:t>available</a:t>
            </a:r>
            <a:r>
              <a:rPr lang="fi-FI" sz="1867" dirty="0">
                <a:solidFill>
                  <a:schemeClr val="bg1"/>
                </a:solidFill>
              </a:rPr>
              <a:t> </a:t>
            </a:r>
            <a:r>
              <a:rPr lang="fi-FI" sz="1867" dirty="0" err="1">
                <a:solidFill>
                  <a:schemeClr val="bg1"/>
                </a:solidFill>
              </a:rPr>
              <a:t>e.g</a:t>
            </a:r>
            <a:r>
              <a:rPr lang="fi-FI" sz="1867" dirty="0">
                <a:solidFill>
                  <a:schemeClr val="bg1"/>
                </a:solidFill>
              </a:rPr>
              <a:t>. for SCell)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78050" y="5056166"/>
            <a:ext cx="9764122" cy="102253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20000" bIns="120000" rtlCol="0" anchor="t" anchorCtr="0"/>
          <a:lstStyle/>
          <a:p>
            <a:pPr algn="ctr"/>
            <a:r>
              <a:rPr lang="fi-FI" sz="2400" b="1" dirty="0" err="1">
                <a:solidFill>
                  <a:schemeClr val="tx1"/>
                </a:solidFill>
              </a:rPr>
              <a:t>Fast</a:t>
            </a:r>
            <a:r>
              <a:rPr lang="fi-FI" sz="2400" b="1" dirty="0">
                <a:solidFill>
                  <a:schemeClr val="tx1"/>
                </a:solidFill>
              </a:rPr>
              <a:t> </a:t>
            </a:r>
            <a:r>
              <a:rPr lang="fi-FI" sz="2400" b="1" dirty="0" err="1">
                <a:solidFill>
                  <a:schemeClr val="tx1"/>
                </a:solidFill>
              </a:rPr>
              <a:t>cell</a:t>
            </a:r>
            <a:r>
              <a:rPr lang="fi-FI" sz="2400" b="1" dirty="0">
                <a:solidFill>
                  <a:schemeClr val="tx1"/>
                </a:solidFill>
              </a:rPr>
              <a:t> </a:t>
            </a:r>
            <a:r>
              <a:rPr lang="fi-FI" sz="2400" b="1" dirty="0" err="1">
                <a:solidFill>
                  <a:schemeClr val="tx1"/>
                </a:solidFill>
              </a:rPr>
              <a:t>access</a:t>
            </a:r>
            <a:r>
              <a:rPr lang="fi-FI" sz="2400" b="1" dirty="0">
                <a:solidFill>
                  <a:schemeClr val="tx1"/>
                </a:solidFill>
              </a:rPr>
              <a:t> </a:t>
            </a:r>
            <a:r>
              <a:rPr lang="fi-FI" sz="2400" b="1" dirty="0" err="1">
                <a:solidFill>
                  <a:schemeClr val="tx1"/>
                </a:solidFill>
              </a:rPr>
              <a:t>enhancements</a:t>
            </a:r>
            <a:r>
              <a:rPr lang="fi-FI" sz="2400" b="1" dirty="0">
                <a:solidFill>
                  <a:schemeClr val="tx1"/>
                </a:solidFill>
              </a:rPr>
              <a:t> </a:t>
            </a:r>
            <a:r>
              <a:rPr lang="fi-FI" sz="2400" b="1" dirty="0" err="1">
                <a:solidFill>
                  <a:schemeClr val="tx1"/>
                </a:solidFill>
              </a:rPr>
              <a:t>are</a:t>
            </a:r>
            <a:r>
              <a:rPr lang="fi-FI" sz="2400" b="1" dirty="0">
                <a:solidFill>
                  <a:schemeClr val="tx1"/>
                </a:solidFill>
              </a:rPr>
              <a:t> </a:t>
            </a:r>
            <a:r>
              <a:rPr lang="fi-FI" sz="2400" b="1" dirty="0" err="1">
                <a:solidFill>
                  <a:schemeClr val="tx1"/>
                </a:solidFill>
              </a:rPr>
              <a:t>beneficial</a:t>
            </a:r>
            <a:r>
              <a:rPr lang="fi-FI" sz="2400" b="1" dirty="0">
                <a:solidFill>
                  <a:schemeClr val="tx1"/>
                </a:solidFill>
              </a:rPr>
              <a:t> for </a:t>
            </a:r>
            <a:r>
              <a:rPr lang="fi-FI" sz="2400" b="1" dirty="0" err="1">
                <a:solidFill>
                  <a:schemeClr val="tx1"/>
                </a:solidFill>
              </a:rPr>
              <a:t>several</a:t>
            </a:r>
            <a:r>
              <a:rPr lang="fi-FI" sz="24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fi-FI" sz="2400" b="1" dirty="0" err="1">
                <a:solidFill>
                  <a:schemeClr val="tx1"/>
                </a:solidFill>
              </a:rPr>
              <a:t>scenarios</a:t>
            </a:r>
            <a:r>
              <a:rPr lang="fi-FI" sz="2400" b="1" dirty="0">
                <a:solidFill>
                  <a:schemeClr val="tx1"/>
                </a:solidFill>
              </a:rPr>
              <a:t>, </a:t>
            </a:r>
            <a:r>
              <a:rPr lang="fi-FI" sz="2400" b="1" dirty="0" err="1">
                <a:solidFill>
                  <a:schemeClr val="tx1"/>
                </a:solidFill>
              </a:rPr>
              <a:t>e.g</a:t>
            </a:r>
            <a:r>
              <a:rPr lang="fi-FI" sz="2400" b="1" dirty="0">
                <a:solidFill>
                  <a:schemeClr val="tx1"/>
                </a:solidFill>
              </a:rPr>
              <a:t>. CA, LAA, LTE DC, MR-DC (</a:t>
            </a:r>
            <a:r>
              <a:rPr lang="fi-FI" sz="2400" b="1" dirty="0" err="1">
                <a:solidFill>
                  <a:schemeClr val="tx1"/>
                </a:solidFill>
              </a:rPr>
              <a:t>any</a:t>
            </a:r>
            <a:r>
              <a:rPr lang="fi-FI" sz="2400" b="1" dirty="0">
                <a:solidFill>
                  <a:schemeClr val="tx1"/>
                </a:solidFill>
              </a:rPr>
              <a:t> option X)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9E6B69-E7A3-4DE9-84C3-2D473F1A6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8811" y="1780918"/>
            <a:ext cx="3677618" cy="228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827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57494" y="1355233"/>
            <a:ext cx="11301997" cy="4855393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en-US" dirty="0"/>
              <a:t>In EN-DC,  split SRB was introduced to provide additional robustness and diversity</a:t>
            </a:r>
          </a:p>
          <a:p>
            <a:pPr>
              <a:spcAft>
                <a:spcPts val="0"/>
              </a:spcAft>
            </a:pPr>
            <a:r>
              <a:rPr lang="en-US" dirty="0"/>
              <a:t>Secondary link can be utilized when the master link fails</a:t>
            </a:r>
          </a:p>
          <a:p>
            <a:pPr>
              <a:spcAft>
                <a:spcPts val="0"/>
              </a:spcAft>
            </a:pPr>
            <a:r>
              <a:rPr lang="en-US" dirty="0"/>
              <a:t>Goal of enhancement is to avoid RLF when split SRB is setup while operating under MR-DC. Also CA scenario can be considered.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58793" y="372333"/>
            <a:ext cx="10972800" cy="41571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1"/>
                </a:solidFill>
              </a:rPr>
              <a:t>Avoiding RLF in MR-DC</a:t>
            </a:r>
          </a:p>
        </p:txBody>
      </p:sp>
    </p:spTree>
    <p:extLst>
      <p:ext uri="{BB962C8B-B14F-4D97-AF65-F5344CB8AC3E}">
        <p14:creationId xmlns:p14="http://schemas.microsoft.com/office/powerpoint/2010/main" val="3591604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57494" y="1355233"/>
            <a:ext cx="11301997" cy="485539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133" b="1" dirty="0">
                <a:solidFill>
                  <a:schemeClr val="accent1"/>
                </a:solidFill>
              </a:rPr>
              <a:t>Proposal: RAN to approve a RAN2-led Rel-16 WI with goal to improve the MR-DC and CA utilization and robustness for NR</a:t>
            </a:r>
          </a:p>
          <a:p>
            <a:pPr lvl="1">
              <a:spcAft>
                <a:spcPts val="0"/>
              </a:spcAft>
            </a:pPr>
            <a:r>
              <a:rPr lang="en-US" sz="1867" dirty="0">
                <a:solidFill>
                  <a:schemeClr val="accent6">
                    <a:lumMod val="10000"/>
                  </a:schemeClr>
                </a:solidFill>
              </a:rPr>
              <a:t>RAN2 procedures to enable Fast MR-DC utilization, including measurement reporting, cell configuration and access/re-establishment procedures</a:t>
            </a:r>
          </a:p>
          <a:p>
            <a:pPr lvl="1">
              <a:spcAft>
                <a:spcPts val="0"/>
              </a:spcAft>
            </a:pPr>
            <a:r>
              <a:rPr lang="en-US" sz="1867" dirty="0">
                <a:solidFill>
                  <a:schemeClr val="accent6">
                    <a:lumMod val="10000"/>
                  </a:schemeClr>
                </a:solidFill>
              </a:rPr>
              <a:t>RAN4 requirements for setup latency and measurement performance with acceptable UE power consumption impacts </a:t>
            </a:r>
          </a:p>
          <a:p>
            <a:pPr>
              <a:spcAft>
                <a:spcPts val="0"/>
              </a:spcAft>
            </a:pPr>
            <a:endParaRPr lang="en-US" sz="2133" b="1" dirty="0"/>
          </a:p>
          <a:p>
            <a:pPr>
              <a:spcAft>
                <a:spcPts val="0"/>
              </a:spcAft>
            </a:pPr>
            <a:r>
              <a:rPr lang="en-US" sz="2133" b="1" dirty="0">
                <a:solidFill>
                  <a:schemeClr val="accent1"/>
                </a:solidFill>
              </a:rPr>
              <a:t>Key goals</a:t>
            </a:r>
          </a:p>
          <a:p>
            <a:pPr lvl="2">
              <a:spcAft>
                <a:spcPts val="0"/>
              </a:spcAft>
            </a:pPr>
            <a:r>
              <a:rPr lang="en-GB" sz="1867" b="1" dirty="0">
                <a:solidFill>
                  <a:schemeClr val="accent6">
                    <a:lumMod val="10000"/>
                  </a:schemeClr>
                </a:solidFill>
              </a:rPr>
              <a:t>Measurement reporting: </a:t>
            </a:r>
            <a:r>
              <a:rPr lang="en-GB" sz="1867" dirty="0">
                <a:solidFill>
                  <a:schemeClr val="accent6">
                    <a:lumMod val="10000"/>
                  </a:schemeClr>
                </a:solidFill>
              </a:rPr>
              <a:t>Early and fast reporting of measurements information availability from </a:t>
            </a:r>
            <a:r>
              <a:rPr lang="en-GB" sz="1867" dirty="0" err="1">
                <a:solidFill>
                  <a:schemeClr val="accent6">
                    <a:lumMod val="10000"/>
                  </a:schemeClr>
                </a:solidFill>
              </a:rPr>
              <a:t>neighbor</a:t>
            </a:r>
            <a:r>
              <a:rPr lang="en-GB" sz="1867" dirty="0">
                <a:solidFill>
                  <a:schemeClr val="accent6">
                    <a:lumMod val="10000"/>
                  </a:schemeClr>
                </a:solidFill>
              </a:rPr>
              <a:t> cells to reduce delay setting up MR-DC and/or CA. </a:t>
            </a:r>
          </a:p>
          <a:p>
            <a:pPr lvl="2">
              <a:spcAft>
                <a:spcPts val="0"/>
              </a:spcAft>
            </a:pPr>
            <a:r>
              <a:rPr lang="en-GB" sz="1867" b="1" dirty="0">
                <a:solidFill>
                  <a:schemeClr val="accent6">
                    <a:lumMod val="10000"/>
                  </a:schemeClr>
                </a:solidFill>
              </a:rPr>
              <a:t>Efficient and low latency serving cell configuration/activation/setup: </a:t>
            </a:r>
            <a:r>
              <a:rPr lang="en-GB" sz="1867" dirty="0">
                <a:solidFill>
                  <a:schemeClr val="accent6">
                    <a:lumMod val="10000"/>
                  </a:schemeClr>
                </a:solidFill>
              </a:rPr>
              <a:t>Minimizing signalling overhead and latency needed for initial cell setup, additional cell setup and additional cell activation for data transmission.</a:t>
            </a:r>
          </a:p>
          <a:p>
            <a:pPr lvl="2">
              <a:spcAft>
                <a:spcPts val="0"/>
              </a:spcAft>
            </a:pPr>
            <a:r>
              <a:rPr lang="en-US" b="1" dirty="0"/>
              <a:t>Fast recovery: </a:t>
            </a:r>
            <a:r>
              <a:rPr lang="en-US" dirty="0"/>
              <a:t>Support fast recovery of MCG link e.g. by utilizing the SCG link and split SRBs while operating under MR-DC.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58793" y="372333"/>
            <a:ext cx="10972800" cy="415719"/>
          </a:xfrm>
        </p:spPr>
        <p:txBody>
          <a:bodyPr>
            <a:noAutofit/>
          </a:bodyPr>
          <a:lstStyle/>
          <a:p>
            <a:r>
              <a:rPr lang="en-GB" sz="3200" b="1" dirty="0">
                <a:solidFill>
                  <a:schemeClr val="accent1"/>
                </a:solidFill>
              </a:rPr>
              <a:t>Summary: Rel-16 </a:t>
            </a:r>
            <a:r>
              <a:rPr lang="fi-FI" sz="3200" b="1" dirty="0">
                <a:solidFill>
                  <a:schemeClr val="accent1"/>
                </a:solidFill>
              </a:rPr>
              <a:t>MR-DC Enhancement WID </a:t>
            </a:r>
            <a:r>
              <a:rPr lang="fi-FI" sz="3200" b="1" dirty="0" err="1">
                <a:solidFill>
                  <a:schemeClr val="accent1"/>
                </a:solidFill>
              </a:rPr>
              <a:t>goals</a:t>
            </a:r>
            <a:endParaRPr lang="en-US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138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656</Words>
  <Application>Microsoft Office PowerPoint</Application>
  <PresentationFormat>Widescreen</PresentationFormat>
  <Paragraphs>50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Nokia Pure Text Light</vt:lpstr>
      <vt:lpstr>Wingdings</vt:lpstr>
      <vt:lpstr>ヒラギノ角ゴ Pro W3</vt:lpstr>
      <vt:lpstr>Office Theme</vt:lpstr>
      <vt:lpstr>PowerPoint Presentation</vt:lpstr>
      <vt:lpstr>Learnings from Rel-15 LTE euCA WI</vt:lpstr>
      <vt:lpstr>Speed up transition to MR-DC and CA</vt:lpstr>
      <vt:lpstr>PowerPoint Presentation</vt:lpstr>
      <vt:lpstr>PowerPoint Presentation</vt:lpstr>
      <vt:lpstr>Avoiding RLF in MR-DC</vt:lpstr>
      <vt:lpstr>Summary: Rel-16 MR-DC Enhancement WID goals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Nokia, Nokia Shanghai Bell</dc:creator>
  <cp:lastModifiedBy>EN-DC R2-1809012</cp:lastModifiedBy>
  <cp:revision>29</cp:revision>
  <dcterms:created xsi:type="dcterms:W3CDTF">2018-05-31T12:43:20Z</dcterms:created>
  <dcterms:modified xsi:type="dcterms:W3CDTF">2018-06-04T18:16:35Z</dcterms:modified>
</cp:coreProperties>
</file>