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6"/>
  </p:notesMasterIdLst>
  <p:handoutMasterIdLst>
    <p:handoutMasterId r:id="rId7"/>
  </p:handoutMasterIdLst>
  <p:sldIdLst>
    <p:sldId id="434" r:id="rId2"/>
    <p:sldId id="509" r:id="rId3"/>
    <p:sldId id="511" r:id="rId4"/>
    <p:sldId id="491" r:id="rId5"/>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09"/>
            <p14:sldId id="511"/>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08" autoAdjust="0"/>
    <p:restoredTop sz="82738" autoAdjust="0"/>
  </p:normalViewPr>
  <p:slideViewPr>
    <p:cSldViewPr snapToGrid="0" snapToObjects="1" showGuides="1">
      <p:cViewPr varScale="1">
        <p:scale>
          <a:sx n="118" d="100"/>
          <a:sy n="118" d="100"/>
        </p:scale>
        <p:origin x="864" y="86"/>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2018/6/4</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6/4/2018</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4</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4 June 2018</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66661" y="440627"/>
            <a:ext cx="782340" cy="784034"/>
          </a:xfrm>
          <a:prstGeom prst="rect">
            <a:avLst/>
          </a:prstGeom>
          <a:noFill/>
          <a:ln w="9525">
            <a:noFill/>
            <a:miter lim="800000"/>
            <a:headEnd/>
            <a:tailEnd/>
          </a:ln>
        </p:spPr>
      </p:pic>
      <p:sp>
        <p:nvSpPr>
          <p:cNvPr id="12" name="标题 1"/>
          <p:cNvSpPr txBox="1">
            <a:spLocks/>
          </p:cNvSpPr>
          <p:nvPr/>
        </p:nvSpPr>
        <p:spPr>
          <a:xfrm>
            <a:off x="271941" y="832644"/>
            <a:ext cx="4890303" cy="118724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400" dirty="0">
                <a:latin typeface="Arial" pitchFamily="34" charset="0"/>
                <a:ea typeface="Arial Unicode MS" pitchFamily="34" charset="-122"/>
                <a:cs typeface="Arial" pitchFamily="34" charset="0"/>
              </a:rPr>
              <a:t>Motivation for new SI on Network Assistance for Network Synchronization in NG-RAN</a:t>
            </a:r>
            <a:endParaRPr kumimoji="0" lang="en-US" altLang="en-US" sz="24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176713" y="62126"/>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#80 </a:t>
            </a:r>
          </a:p>
          <a:p>
            <a:r>
              <a:rPr lang="en-GB" sz="1400" dirty="0">
                <a:latin typeface="Arial" pitchFamily="34" charset="0"/>
                <a:cs typeface="Arial" pitchFamily="34" charset="0"/>
              </a:rPr>
              <a:t>La Jolla, USA, June 11-14, 2018</a:t>
            </a:r>
          </a:p>
          <a:p>
            <a:r>
              <a:rPr lang="en-US" altLang="zh-CN" sz="1400" dirty="0" smtClean="0">
                <a:latin typeface="Arial" pitchFamily="34" charset="0"/>
                <a:cs typeface="Arial" pitchFamily="34" charset="0"/>
              </a:rPr>
              <a:t>Agenda </a:t>
            </a:r>
            <a:r>
              <a:rPr lang="en-US" altLang="zh-CN" sz="1400" dirty="0">
                <a:latin typeface="Arial" pitchFamily="34" charset="0"/>
                <a:cs typeface="Arial" pitchFamily="34" charset="0"/>
              </a:rPr>
              <a:t>Item: </a:t>
            </a:r>
            <a:r>
              <a:rPr lang="en-US" altLang="zh-CN" sz="1400" dirty="0" smtClean="0">
                <a:latin typeface="Arial" pitchFamily="34" charset="0"/>
                <a:cs typeface="Arial" pitchFamily="34" charset="0"/>
              </a:rPr>
              <a:t>9.2.3</a:t>
            </a:r>
            <a:endParaRPr lang="zh-CN" altLang="en-US" sz="1400" dirty="0">
              <a:latin typeface="Arial" pitchFamily="34" charset="0"/>
              <a:cs typeface="Arial" pitchFamily="34" charset="0"/>
            </a:endParaRPr>
          </a:p>
        </p:txBody>
      </p:sp>
      <p:sp>
        <p:nvSpPr>
          <p:cNvPr id="9" name="矩形 8"/>
          <p:cNvSpPr/>
          <p:nvPr/>
        </p:nvSpPr>
        <p:spPr>
          <a:xfrm>
            <a:off x="176713" y="2195566"/>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80489" cy="307777"/>
          </a:xfrm>
          <a:prstGeom prst="rect">
            <a:avLst/>
          </a:prstGeom>
        </p:spPr>
        <p:txBody>
          <a:bodyPr wrap="none">
            <a:spAutoFit/>
          </a:bodyPr>
          <a:lstStyle/>
          <a:p>
            <a:r>
              <a:rPr lang="en-US" altLang="zh-CN" sz="1400" b="1" smtClean="0">
                <a:latin typeface="Arial" pitchFamily="34" charset="0"/>
                <a:cs typeface="Arial" pitchFamily="34" charset="0"/>
              </a:rPr>
              <a:t>RP-181137</a:t>
            </a:r>
            <a:endParaRPr lang="zh-CN" altLang="en-US" sz="1400" b="1"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Motivation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4187679"/>
          </a:xfrm>
          <a:prstGeom prst="rect">
            <a:avLst/>
          </a:prstGeom>
        </p:spPr>
        <p:txBody>
          <a:bodyPr lIns="36000" rIns="36000"/>
          <a:lstStyle/>
          <a:p>
            <a:pPr hangingPunct="0"/>
            <a:r>
              <a:rPr lang="en-GB" altLang="zh-CN" sz="1400" b="1" kern="0" dirty="0" smtClean="0">
                <a:latin typeface="Arial" pitchFamily="34" charset="0"/>
                <a:ea typeface="+mn-ea"/>
                <a:cs typeface="Arial" pitchFamily="34" charset="0"/>
              </a:rPr>
              <a:t>The study on Network Assistance for Network Synchronization (NANS) in LTE was completed and candidate solutions were captured in TR 36.898.</a:t>
            </a:r>
          </a:p>
          <a:p>
            <a:pPr hangingPunct="0"/>
            <a:endParaRPr lang="en-GB" altLang="zh-CN" sz="1400" b="1" kern="0" dirty="0" smtClean="0">
              <a:latin typeface="Arial" pitchFamily="34" charset="0"/>
              <a:ea typeface="+mn-ea"/>
              <a:cs typeface="Arial" pitchFamily="34" charset="0"/>
            </a:endParaRPr>
          </a:p>
          <a:p>
            <a:pPr marL="742950" lvl="1" indent="-285750" hangingPunct="0">
              <a:buFont typeface="Wingdings" panose="05000000000000000000" pitchFamily="2" charset="2"/>
              <a:buChar char="Ø"/>
            </a:pPr>
            <a:r>
              <a:rPr lang="en-US" sz="1400" dirty="0"/>
              <a:t>Solution 1 is a network based solution reusing the existing signaling during </a:t>
            </a:r>
            <a:r>
              <a:rPr lang="en-US" sz="1400" dirty="0" smtClean="0"/>
              <a:t>handover based on a deployed frequency mechanism.</a:t>
            </a:r>
            <a:r>
              <a:rPr lang="en-GB" sz="1400" dirty="0" smtClean="0"/>
              <a:t> </a:t>
            </a:r>
          </a:p>
          <a:p>
            <a:pPr marL="742950" lvl="1" indent="-285750" hangingPunct="0">
              <a:buFont typeface="Wingdings" panose="05000000000000000000" pitchFamily="2" charset="2"/>
              <a:buChar char="Ø"/>
            </a:pPr>
            <a:r>
              <a:rPr lang="en-US" sz="1400" dirty="0" smtClean="0"/>
              <a:t>Solution </a:t>
            </a:r>
            <a:r>
              <a:rPr lang="en-US" sz="1400" dirty="0"/>
              <a:t>2</a:t>
            </a:r>
            <a:r>
              <a:rPr lang="en-GB" sz="1400" dirty="0"/>
              <a:t> is based on achieving synchronisation of neighbouring base stations by means of detecting reference signals transmitted over the air and detected via an UL receiver. </a:t>
            </a:r>
            <a:endParaRPr lang="en-GB" sz="1400" dirty="0" smtClean="0"/>
          </a:p>
          <a:p>
            <a:pPr marL="742950" lvl="1" indent="-285750" hangingPunct="0">
              <a:buFont typeface="Wingdings" panose="05000000000000000000" pitchFamily="2" charset="2"/>
              <a:buChar char="Ø"/>
            </a:pPr>
            <a:r>
              <a:rPr lang="en-US" sz="1400" dirty="0" smtClean="0"/>
              <a:t>Solution </a:t>
            </a:r>
            <a:r>
              <a:rPr lang="en-US" sz="1400" dirty="0"/>
              <a:t>3 focuses on </a:t>
            </a:r>
            <a:r>
              <a:rPr lang="en-GB" sz="1400" dirty="0"/>
              <a:t>enhancing RIBS by compensating the inter-cell propagation delay utilizing TA during </a:t>
            </a:r>
            <a:r>
              <a:rPr lang="en-GB" sz="1400" dirty="0" smtClean="0"/>
              <a:t>mobility.</a:t>
            </a:r>
            <a:endParaRPr lang="en-US" sz="1400" dirty="0"/>
          </a:p>
          <a:p>
            <a:pPr marL="742950" lvl="1" indent="-285750" hangingPunct="0">
              <a:buFont typeface="Wingdings" panose="05000000000000000000" pitchFamily="2" charset="2"/>
              <a:buChar char="Ø"/>
            </a:pPr>
            <a:r>
              <a:rPr lang="en-US" sz="1400" dirty="0"/>
              <a:t>Solution 4 focus on </a:t>
            </a:r>
            <a:r>
              <a:rPr lang="en-GB" sz="1400" dirty="0"/>
              <a:t>enhancing RIBS by compensating the inter-cell propagation delay based on exchange of location information over S1/X2/OAM to compensate line of sight propagation delay.</a:t>
            </a:r>
            <a:endParaRPr lang="en-US" sz="1400" dirty="0"/>
          </a:p>
          <a:p>
            <a:pPr hangingPunct="0"/>
            <a:endParaRPr lang="en-GB" altLang="zh-CN" sz="1400" b="1" kern="0" dirty="0" smtClean="0">
              <a:latin typeface="Arial" pitchFamily="34" charset="0"/>
              <a:ea typeface="+mn-ea"/>
              <a:cs typeface="Arial" pitchFamily="34" charset="0"/>
            </a:endParaRPr>
          </a:p>
          <a:p>
            <a:pPr hangingPunct="0"/>
            <a:r>
              <a:rPr lang="en-GB" altLang="zh-CN" sz="1400" b="1" kern="0" dirty="0" smtClean="0">
                <a:latin typeface="Arial" pitchFamily="34" charset="0"/>
                <a:ea typeface="+mn-ea"/>
                <a:cs typeface="Arial" pitchFamily="34" charset="0"/>
              </a:rPr>
              <a:t>In </a:t>
            </a:r>
            <a:r>
              <a:rPr lang="en-GB" altLang="zh-CN" sz="1400" b="1" kern="0" dirty="0">
                <a:latin typeface="Arial" pitchFamily="34" charset="0"/>
                <a:ea typeface="+mn-ea"/>
                <a:cs typeface="Arial" pitchFamily="34" charset="0"/>
              </a:rPr>
              <a:t>Rel-16</a:t>
            </a:r>
            <a:r>
              <a:rPr lang="en-GB" altLang="zh-CN" sz="1400" b="1" kern="0" dirty="0" smtClean="0">
                <a:latin typeface="Arial" pitchFamily="34" charset="0"/>
                <a:ea typeface="+mn-ea"/>
                <a:cs typeface="Arial" pitchFamily="34" charset="0"/>
              </a:rPr>
              <a:t>, 5G should see some benefits by extending the scope of NANS to NG-RAN (NR and E-UTRA).</a:t>
            </a:r>
          </a:p>
          <a:p>
            <a:pPr marL="742950" lvl="1" indent="-285750" hangingPunct="0">
              <a:buFont typeface="Wingdings" panose="05000000000000000000" pitchFamily="2" charset="2"/>
              <a:buChar char="Ø"/>
            </a:pPr>
            <a:r>
              <a:rPr lang="en-GB" altLang="zh-CN" sz="1400" dirty="0" smtClean="0"/>
              <a:t>As discussed </a:t>
            </a:r>
            <a:r>
              <a:rPr lang="en-GB" altLang="zh-CN" sz="1400" dirty="0"/>
              <a:t>and agreed for IAB, time </a:t>
            </a:r>
            <a:r>
              <a:rPr lang="en-US" sz="1400" dirty="0"/>
              <a:t>synchronization between IAB nodes is very essential. IAB may have additional requirement on network synchronization, which includes in-band wireless backhaul and multi-hops backhauling. </a:t>
            </a:r>
            <a:endParaRPr lang="en-US" sz="1400" dirty="0" smtClean="0"/>
          </a:p>
          <a:p>
            <a:pPr marL="742950" lvl="1" indent="-285750" hangingPunct="0">
              <a:buFont typeface="Wingdings" panose="05000000000000000000" pitchFamily="2" charset="2"/>
              <a:buChar char="Ø"/>
            </a:pPr>
            <a:r>
              <a:rPr lang="en-US" sz="1400" dirty="0" smtClean="0"/>
              <a:t>And </a:t>
            </a:r>
            <a:r>
              <a:rPr lang="en-US" sz="1400" dirty="0"/>
              <a:t>since </a:t>
            </a:r>
            <a:r>
              <a:rPr lang="en-US" sz="1400" dirty="0" smtClean="0"/>
              <a:t>currently there is no </a:t>
            </a:r>
            <a:r>
              <a:rPr lang="en-US" sz="1400" dirty="0"/>
              <a:t>RIBS </a:t>
            </a:r>
            <a:r>
              <a:rPr lang="en-US" sz="1400" dirty="0" smtClean="0"/>
              <a:t>support </a:t>
            </a:r>
            <a:r>
              <a:rPr lang="en-US" sz="1400" dirty="0"/>
              <a:t>for NR, the solution 2, 3, </a:t>
            </a:r>
            <a:r>
              <a:rPr lang="en-US" sz="1400" dirty="0" smtClean="0"/>
              <a:t>&amp; 4 </a:t>
            </a:r>
            <a:r>
              <a:rPr lang="en-US" sz="1400" dirty="0"/>
              <a:t>evaluated in </a:t>
            </a:r>
            <a:r>
              <a:rPr lang="en-US" sz="1400" dirty="0" smtClean="0"/>
              <a:t>SI should not </a:t>
            </a:r>
            <a:r>
              <a:rPr lang="en-US" sz="1400" dirty="0"/>
              <a:t>be applicable for </a:t>
            </a:r>
            <a:r>
              <a:rPr lang="en-US" sz="1400" dirty="0" smtClean="0"/>
              <a:t>NR. Further enhancements need to be considered. </a:t>
            </a:r>
            <a:endParaRPr lang="en-US" sz="1400" dirty="0"/>
          </a:p>
          <a:p>
            <a:pPr hangingPunct="0"/>
            <a:endParaRPr lang="en-GB" altLang="zh-CN" sz="1400" b="1" kern="0" dirty="0" smtClean="0">
              <a:latin typeface="Arial" pitchFamily="34" charset="0"/>
              <a:ea typeface="+mn-ea"/>
              <a:cs typeface="Arial" pitchFamily="34" charset="0"/>
            </a:endParaRPr>
          </a:p>
          <a:p>
            <a:pPr marL="285750" indent="-285750" eaLnBrk="0" hangingPunct="0">
              <a:lnSpc>
                <a:spcPct val="125000"/>
              </a:lnSpc>
              <a:spcBef>
                <a:spcPct val="20000"/>
              </a:spcBef>
            </a:pPr>
            <a:endParaRPr lang="en-US" altLang="zh-CN" sz="1400"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Proposed Objectives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4" name="内容占位符 2"/>
          <p:cNvSpPr txBox="1">
            <a:spLocks/>
          </p:cNvSpPr>
          <p:nvPr/>
        </p:nvSpPr>
        <p:spPr>
          <a:xfrm>
            <a:off x="549997" y="639102"/>
            <a:ext cx="7824383" cy="2911817"/>
          </a:xfrm>
          <a:prstGeom prst="rect">
            <a:avLst/>
          </a:prstGeom>
        </p:spPr>
        <p:txBody>
          <a:bodyPr lIns="36000" rIns="36000"/>
          <a:lstStyle/>
          <a:p>
            <a:pPr hangingPunct="0"/>
            <a:r>
              <a:rPr lang="en-GB" sz="1400" b="1" kern="0" dirty="0" smtClean="0">
                <a:latin typeface="Arial" pitchFamily="34" charset="0"/>
                <a:cs typeface="Arial" pitchFamily="34" charset="0"/>
              </a:rPr>
              <a:t>The objectives of </a:t>
            </a:r>
            <a:r>
              <a:rPr lang="en-GB" sz="1400" b="1" kern="0" dirty="0">
                <a:latin typeface="Arial" pitchFamily="34" charset="0"/>
                <a:cs typeface="Arial" pitchFamily="34" charset="0"/>
              </a:rPr>
              <a:t>this extended SI is to study further the feasible network based solutions to achieve network synchronization </a:t>
            </a:r>
            <a:r>
              <a:rPr lang="en-GB" sz="1400" b="1" kern="0" dirty="0" smtClean="0">
                <a:latin typeface="Arial" pitchFamily="34" charset="0"/>
                <a:cs typeface="Arial" pitchFamily="34" charset="0"/>
              </a:rPr>
              <a:t>in NG-RAN. </a:t>
            </a:r>
            <a:endParaRPr lang="en-GB" sz="1400" b="1" kern="0" dirty="0">
              <a:latin typeface="Arial" pitchFamily="34" charset="0"/>
              <a:cs typeface="Arial" pitchFamily="34" charset="0"/>
            </a:endParaRPr>
          </a:p>
          <a:p>
            <a:pPr hangingPunct="0"/>
            <a:endParaRPr lang="en-GB" altLang="zh-CN" sz="1400" b="1" kern="0" dirty="0" smtClean="0">
              <a:latin typeface="Arial" pitchFamily="34" charset="0"/>
              <a:ea typeface="+mn-ea"/>
              <a:cs typeface="Arial" pitchFamily="34" charset="0"/>
            </a:endParaRPr>
          </a:p>
          <a:p>
            <a:pPr marL="742950" lvl="1" indent="-285750" hangingPunct="0">
              <a:buFont typeface="Wingdings" panose="05000000000000000000" pitchFamily="2" charset="2"/>
              <a:buChar char="Ø"/>
            </a:pPr>
            <a:r>
              <a:rPr lang="en-GB" sz="1400" dirty="0" smtClean="0"/>
              <a:t>Consider </a:t>
            </a:r>
            <a:r>
              <a:rPr lang="en-GB" sz="1400" dirty="0"/>
              <a:t>the </a:t>
            </a:r>
            <a:r>
              <a:rPr lang="en-GB" sz="1400" dirty="0" smtClean="0"/>
              <a:t>TR </a:t>
            </a:r>
            <a:r>
              <a:rPr lang="en-GB" sz="1400" dirty="0"/>
              <a:t>36.898 </a:t>
            </a:r>
            <a:r>
              <a:rPr lang="en-GB" sz="1400" dirty="0" smtClean="0"/>
              <a:t>as starting point for E-UTRA with also now some consideration on TDD.</a:t>
            </a:r>
          </a:p>
          <a:p>
            <a:pPr marL="742950" lvl="1" indent="-285750" hangingPunct="0">
              <a:buFont typeface="Wingdings" panose="05000000000000000000" pitchFamily="2" charset="2"/>
              <a:buChar char="Ø"/>
            </a:pPr>
            <a:r>
              <a:rPr lang="en-GB" sz="1400" dirty="0" smtClean="0"/>
              <a:t>Study </a:t>
            </a:r>
            <a:r>
              <a:rPr lang="en-GB" sz="1400" dirty="0"/>
              <a:t>the possible radio network based methods to provide a low cost way for the operators to synchronize their </a:t>
            </a:r>
            <a:r>
              <a:rPr lang="en-GB" sz="1400" dirty="0" smtClean="0"/>
              <a:t>NR (e.g. IAB) </a:t>
            </a:r>
            <a:r>
              <a:rPr lang="en-GB" sz="1400" dirty="0"/>
              <a:t>networks where the current synchronization mechanism(s) does not </a:t>
            </a:r>
            <a:r>
              <a:rPr lang="en-GB" sz="1400" dirty="0" smtClean="0"/>
              <a:t>apply.</a:t>
            </a:r>
            <a:endParaRPr lang="en-US" sz="1400" dirty="0"/>
          </a:p>
          <a:p>
            <a:pPr marL="742950" lvl="1" indent="-285750" hangingPunct="0">
              <a:buFont typeface="Wingdings" panose="05000000000000000000" pitchFamily="2" charset="2"/>
              <a:buChar char="Ø"/>
            </a:pPr>
            <a:r>
              <a:rPr lang="en-GB" sz="1400" dirty="0"/>
              <a:t>Avoid duplication of functionalities with respect to specified functions, in order to maintain costs and complexity to the minimum</a:t>
            </a:r>
            <a:r>
              <a:rPr lang="en-GB" sz="1400" dirty="0" smtClean="0"/>
              <a:t>.</a:t>
            </a:r>
          </a:p>
          <a:p>
            <a:pPr marL="742950" lvl="1" indent="-285750" hangingPunct="0">
              <a:buFont typeface="Wingdings" panose="05000000000000000000" pitchFamily="2" charset="2"/>
              <a:buChar char="Ø"/>
            </a:pPr>
            <a:r>
              <a:rPr lang="en-GB" sz="1400" dirty="0"/>
              <a:t>S</a:t>
            </a:r>
            <a:r>
              <a:rPr lang="en-GB" sz="1400" dirty="0" smtClean="0"/>
              <a:t>olutions </a:t>
            </a:r>
            <a:r>
              <a:rPr lang="en-GB" sz="1400" dirty="0"/>
              <a:t>providing a synchronisation accuracy comparable with existing solutions and meeting current requirements should be taken into </a:t>
            </a:r>
            <a:r>
              <a:rPr lang="en-GB" sz="1400" dirty="0" smtClean="0"/>
              <a:t>account.</a:t>
            </a:r>
            <a:endParaRPr lang="en-US" sz="1400" dirty="0"/>
          </a:p>
          <a:p>
            <a:pPr hangingPunct="0"/>
            <a:endParaRPr lang="en-GB" altLang="zh-CN" sz="1400" b="1" kern="0" dirty="0" smtClean="0">
              <a:latin typeface="Arial" pitchFamily="34" charset="0"/>
              <a:ea typeface="+mn-ea"/>
              <a:cs typeface="Arial" pitchFamily="34" charset="0"/>
            </a:endParaRPr>
          </a:p>
          <a:p>
            <a:pPr marL="285750" indent="-285750" eaLnBrk="0" hangingPunct="0">
              <a:lnSpc>
                <a:spcPct val="125000"/>
              </a:lnSpc>
              <a:spcBef>
                <a:spcPct val="20000"/>
              </a:spcBef>
            </a:pPr>
            <a:endParaRPr lang="en-US" altLang="zh-CN" sz="1400"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39128</TotalTime>
  <Words>502</Words>
  <Application>Microsoft Office PowerPoint</Application>
  <PresentationFormat>全屏显示(16:9)</PresentationFormat>
  <Paragraphs>38</Paragraphs>
  <Slides>4</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vt:i4>
      </vt:variant>
    </vt:vector>
  </HeadingPairs>
  <TitlesOfParts>
    <vt:vector size="16" baseType="lpstr">
      <vt:lpstr>Arial Unicode MS</vt:lpstr>
      <vt:lpstr>FrutigerNext LT Medium</vt:lpstr>
      <vt:lpstr>MS PGothic</vt:lpstr>
      <vt:lpstr>黑体</vt:lpstr>
      <vt:lpstr>华文细黑</vt:lpstr>
      <vt:lpstr>宋体</vt:lpstr>
      <vt:lpstr>微软雅黑</vt:lpstr>
      <vt:lpstr>Arial</vt:lpstr>
      <vt:lpstr>Calibri</vt:lpstr>
      <vt:lpstr>Freestyle Script</vt:lpstr>
      <vt:lpstr>Wingdings</vt:lpstr>
      <vt:lpstr>2_主题1</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3078</cp:revision>
  <dcterms:created xsi:type="dcterms:W3CDTF">2012-12-20T06:01:13Z</dcterms:created>
  <dcterms:modified xsi:type="dcterms:W3CDTF">2018-06-04T02:55:32Z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(3)jAb9Tf/cPVCrnrVFaHhl1aAWQmS2qowvGxPx2DZDY/8EXq+KCP+LOF6UE4GtjTAobQvJmagI
WWGor5pqakymxVNfMU0WUx6MppjV6srkvlUEJ0i/vsL6B+J1Sz0K7712s+P28nsHWJWt2PlP
1nLemGOHcejQa3gFIvfaUkeGXuYr5OeKmD9Ih5/WtNaWHmC2yymXN1HE+MGC4wxJkKPtV+5N
XZRrK6MIgIs3WPirEO</vt:lpwstr>
  </property>
  <property fmtid="{D5CDD505-2E9C-101B-9397-08002B2CF9AE}" pid="11" name="_2015_ms_pID_7253431">
    <vt:lpwstr>iS8x5PAPrDS7VROFz/lgN9WwWU9L6xifXTIfYviVArP66IsHQt6z8i
p0kSO9Yr1uQMJ7dt5CZpddSooD5GF7rCBniZF94wd9dbVYgdZ4Y1O8Ib2Oi55moYUspkYgDP
wKWzH1VfbO/vtKK9i//PE+wUdmpg+bZidnC0iUx+jIi+UECOj12br8U7X29y+4T3e4sOJaz/
VP7kO2MIautLbckIgbSViTt/hZzlpndJGLY9</vt:lpwstr>
  </property>
  <property fmtid="{D5CDD505-2E9C-101B-9397-08002B2CF9AE}" pid="12" name="_2015_ms_pID_7253432">
    <vt:lpwstr>eR8VXO+SkyI2fFfEYqk7Q5s90HBTARQKsRpl
StRbgpDMmLiEz16/RwrnC79qZ2t/vYfeV3b6L73DGWE9rs3dv+M=</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1528074918</vt:lpwstr>
  </property>
</Properties>
</file>