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72" r:id="rId5"/>
  </p:sldMasterIdLst>
  <p:notesMasterIdLst>
    <p:notesMasterId r:id="rId11"/>
  </p:notesMasterIdLst>
  <p:sldIdLst>
    <p:sldId id="385" r:id="rId6"/>
    <p:sldId id="719" r:id="rId7"/>
    <p:sldId id="720" r:id="rId8"/>
    <p:sldId id="721" r:id="rId9"/>
    <p:sldId id="722" r:id="rId10"/>
  </p:sldIdLst>
  <p:sldSz cx="12192000" cy="6858000"/>
  <p:notesSz cx="6858000" cy="9144000"/>
  <p:embeddedFontLst>
    <p:embeddedFont>
      <p:font typeface="TIM Sans Medium" panose="02020503040602060503" pitchFamily="18" charset="0"/>
      <p:regular r:id="rId12"/>
      <p:italic r:id="rId13"/>
    </p:embeddedFont>
    <p:embeddedFont>
      <p:font typeface="Franklin Gothic Medium" panose="020B0603020102020204" pitchFamily="34" charset="0"/>
      <p:regular r:id="rId14"/>
      <p:italic r:id="rId15"/>
    </p:embeddedFont>
    <p:embeddedFont>
      <p:font typeface="TIM Sans" panose="02020503040602060503" pitchFamily="18" charset="0"/>
      <p:regular r:id="rId16"/>
      <p:bold r:id="rId17"/>
      <p:italic r:id="rId18"/>
      <p:boldItalic r:id="rId19"/>
    </p:embeddedFont>
    <p:embeddedFont>
      <p:font typeface="MS PGothic" panose="020B0600070205080204" pitchFamily="34" charset="-128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57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2167" userDrawn="1">
          <p15:clr>
            <a:srgbClr val="A4A3A4"/>
          </p15:clr>
        </p15:guide>
        <p15:guide id="5" pos="71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riminisi Carmen" initials="C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0028"/>
    <a:srgbClr val="003264"/>
    <a:srgbClr val="A0A0A0"/>
    <a:srgbClr val="82B9E6"/>
    <a:srgbClr val="376E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7" autoAdjust="0"/>
    <p:restoredTop sz="79983" autoAdjust="0"/>
  </p:normalViewPr>
  <p:slideViewPr>
    <p:cSldViewPr snapToGrid="0">
      <p:cViewPr varScale="1">
        <p:scale>
          <a:sx n="66" d="100"/>
          <a:sy n="66" d="100"/>
        </p:scale>
        <p:origin x="-1234" y="-86"/>
      </p:cViewPr>
      <p:guideLst>
        <p:guide orient="horz" pos="2160"/>
        <p:guide orient="horz" pos="2570"/>
        <p:guide pos="3840"/>
        <p:guide pos="2167"/>
        <p:guide pos="7164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12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7EAD8-6521-40DD-B0AD-611C628ACEB4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3A6F7-CF89-4084-905A-ABD297E11EB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16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parato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5" name="Content Placeholder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93271" y="952501"/>
            <a:ext cx="11267016" cy="5222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285750" marR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 sz="1800">
                <a:solidFill>
                  <a:schemeClr val="accent5"/>
                </a:solidFill>
                <a:latin typeface="TIM Sans" panose="00000500000000000000" pitchFamily="50" charset="0"/>
              </a:defRPr>
            </a:lvl1pPr>
            <a:lvl2pPr marL="446088" indent="-285750">
              <a:lnSpc>
                <a:spcPct val="100000"/>
              </a:lnSpc>
              <a:buClr>
                <a:schemeClr val="accent2"/>
              </a:buClr>
              <a:buSzPct val="150000"/>
              <a:buFont typeface="Arial" panose="020B0604020202020204" pitchFamily="34" charset="0"/>
              <a:buChar char="•"/>
              <a:defRPr>
                <a:solidFill>
                  <a:schemeClr val="accent4"/>
                </a:solidFill>
                <a:latin typeface="TIM Sans" panose="00000500000000000000" pitchFamily="50" charset="0"/>
              </a:defRPr>
            </a:lvl2pPr>
            <a:lvl3pPr marL="971550" indent="-285750">
              <a:buClr>
                <a:schemeClr val="accent2"/>
              </a:buClr>
              <a:buSzPct val="150000"/>
              <a:buFont typeface="Arial" panose="020B0604020202020204" pitchFamily="34" charset="0"/>
              <a:buChar char="•"/>
              <a:defRPr>
                <a:solidFill>
                  <a:schemeClr val="accent4"/>
                </a:solidFill>
                <a:latin typeface="TIM Sans" panose="00000500000000000000" pitchFamily="50" charset="0"/>
              </a:defRPr>
            </a:lvl3pPr>
          </a:lstStyle>
          <a:p>
            <a:pPr lvl="0"/>
            <a:r>
              <a:rPr lang="it-IT" dirty="0"/>
              <a:t>Argomento #1 in TIM Sans 18 </a:t>
            </a:r>
            <a:r>
              <a:rPr lang="it-IT" dirty="0" err="1"/>
              <a:t>pt</a:t>
            </a:r>
            <a:endParaRPr lang="it-IT" dirty="0"/>
          </a:p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/>
            </a:pPr>
            <a:r>
              <a:rPr lang="it-IT" dirty="0"/>
              <a:t>Argomento #2 in TIM Sans 18 </a:t>
            </a:r>
            <a:r>
              <a:rPr lang="it-IT" dirty="0" err="1"/>
              <a:t>pt</a:t>
            </a:r>
            <a:endParaRPr lang="it-IT" dirty="0"/>
          </a:p>
          <a:p>
            <a:pPr marL="285750" marR="0" lvl="0" indent="-2857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EB0028"/>
              </a:buClr>
              <a:buSzPct val="50000"/>
              <a:buFontTx/>
              <a:buBlip>
                <a:blip r:embed="rId2"/>
              </a:buBlip>
              <a:tabLst/>
              <a:defRPr/>
            </a:pPr>
            <a:r>
              <a:rPr lang="it-IT" dirty="0"/>
              <a:t>Argomento #3 in TIM Sans 18 </a:t>
            </a:r>
            <a:r>
              <a:rPr lang="it-IT" dirty="0" err="1"/>
              <a:t>pt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44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i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2"/>
          <p:cNvSpPr>
            <a:spLocks noGrp="1"/>
          </p:cNvSpPr>
          <p:nvPr>
            <p:ph type="title" hasCustomPrompt="1"/>
          </p:nvPr>
        </p:nvSpPr>
        <p:spPr>
          <a:xfrm>
            <a:off x="1649621" y="2708920"/>
            <a:ext cx="9449304" cy="4824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chemeClr val="accent2"/>
                </a:solidFill>
                <a:latin typeface="TIM Sans" panose="02020503040602060503" pitchFamily="18" charset="0"/>
              </a:defRPr>
            </a:lvl1pPr>
          </a:lstStyle>
          <a:p>
            <a:r>
              <a:rPr lang="it-IT" dirty="0"/>
              <a:t>Fare clic per modificare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12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649619" y="3301063"/>
            <a:ext cx="9449305" cy="39774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70000"/>
              </a:lnSpc>
              <a:buNone/>
              <a:defRPr sz="16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endParaRPr lang="it-IT" dirty="0"/>
          </a:p>
        </p:txBody>
      </p:sp>
      <p:sp>
        <p:nvSpPr>
          <p:cNvPr id="13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1649621" y="5193222"/>
            <a:ext cx="9449303" cy="230116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4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1649621" y="5013225"/>
            <a:ext cx="9449303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649622" y="874839"/>
            <a:ext cx="9449303" cy="3558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rgbClr val="004691"/>
                </a:solidFill>
                <a:latin typeface="TIM Sans" panose="00000500000000000000" pitchFamily="50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6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649622" y="1155906"/>
            <a:ext cx="9449303" cy="28803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22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649622" y="1410687"/>
            <a:ext cx="9449303" cy="4662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000" baseline="0">
                <a:solidFill>
                  <a:srgbClr val="004691"/>
                </a:solidFill>
                <a:latin typeface="TIM Sans" panose="00000500000000000000" pitchFamily="50" charset="0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552936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2751" y="360363"/>
            <a:ext cx="1127971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Titolo slide testo TIM Sans Grassetto 22 </a:t>
            </a:r>
            <a:r>
              <a:rPr lang="it-IT" dirty="0" err="1"/>
              <a:t>pt</a:t>
            </a:r>
            <a:r>
              <a:rPr lang="it-IT" dirty="0"/>
              <a:t> </a:t>
            </a:r>
          </a:p>
        </p:txBody>
      </p:sp>
      <p:sp>
        <p:nvSpPr>
          <p:cNvPr id="15" name="CasellaDiTesto 10"/>
          <p:cNvSpPr txBox="1">
            <a:spLocks noChangeArrowheads="1"/>
          </p:cNvSpPr>
          <p:nvPr/>
        </p:nvSpPr>
        <p:spPr bwMode="auto">
          <a:xfrm>
            <a:off x="11296652" y="6453188"/>
            <a:ext cx="556683" cy="138112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E57557E4-A33F-4F68-B3B9-5C4EC024384C}" type="slidenum">
              <a:rPr lang="it-IT" sz="900" smtClean="0">
                <a:solidFill>
                  <a:schemeClr val="tx1"/>
                </a:solidFill>
                <a:latin typeface="TIM Sans" panose="00000500000000000000" pitchFamily="50" charset="0"/>
              </a:rPr>
              <a:pPr algn="r" defTabSz="914400" eaLnBrk="1" hangingPunct="1">
                <a:defRPr/>
              </a:pPr>
              <a:t>‹N›</a:t>
            </a:fld>
            <a:endParaRPr lang="it-IT" sz="900" dirty="0">
              <a:solidFill>
                <a:schemeClr val="tx1"/>
              </a:solidFill>
              <a:latin typeface="TIM Sans" panose="00000500000000000000" pitchFamily="50" charset="0"/>
            </a:endParaRPr>
          </a:p>
        </p:txBody>
      </p:sp>
      <p:cxnSp>
        <p:nvCxnSpPr>
          <p:cNvPr id="16" name="Connettore 1 15"/>
          <p:cNvCxnSpPr/>
          <p:nvPr/>
        </p:nvCxnSpPr>
        <p:spPr>
          <a:xfrm>
            <a:off x="11370733" y="6351588"/>
            <a:ext cx="0" cy="260350"/>
          </a:xfrm>
          <a:prstGeom prst="line">
            <a:avLst/>
          </a:prstGeom>
          <a:ln w="6350" cmpd="sng">
            <a:solidFill>
              <a:srgbClr val="EB002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2" y="942975"/>
            <a:ext cx="11267017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pic>
        <p:nvPicPr>
          <p:cNvPr id="8" name="Immagine 7" descr="second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72" y="6381331"/>
            <a:ext cx="948958" cy="251247"/>
          </a:xfrm>
          <a:prstGeom prst="rect">
            <a:avLst/>
          </a:prstGeom>
        </p:spPr>
      </p:pic>
      <p:sp>
        <p:nvSpPr>
          <p:cNvPr id="12" name="Segnaposto data 7"/>
          <p:cNvSpPr>
            <a:spLocks noGrp="1"/>
          </p:cNvSpPr>
          <p:nvPr>
            <p:ph type="dt" sz="quarter" idx="2"/>
          </p:nvPr>
        </p:nvSpPr>
        <p:spPr>
          <a:xfrm>
            <a:off x="5491089" y="6323015"/>
            <a:ext cx="5689600" cy="211137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it-IT" dirty="0"/>
              <a:t>Titolo della Relazione</a:t>
            </a:r>
          </a:p>
        </p:txBody>
      </p:sp>
      <p:sp>
        <p:nvSpPr>
          <p:cNvPr id="13" name="Segnaposto piè di pagina 8"/>
          <p:cNvSpPr>
            <a:spLocks noGrp="1"/>
          </p:cNvSpPr>
          <p:nvPr>
            <p:ph type="ftr" sz="quarter" idx="3"/>
          </p:nvPr>
        </p:nvSpPr>
        <p:spPr>
          <a:xfrm>
            <a:off x="5491089" y="6467477"/>
            <a:ext cx="5689600" cy="220663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445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0" kern="1200">
          <a:solidFill>
            <a:schemeClr val="accent2"/>
          </a:solidFill>
          <a:latin typeface="TIM Sans Medium" panose="02020503040602060503" pitchFamily="18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20000"/>
        </a:lnSpc>
        <a:spcBef>
          <a:spcPts val="750"/>
        </a:spcBef>
        <a:buFontTx/>
        <a:buNone/>
        <a:defRPr sz="18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20000"/>
        </a:lnSpc>
        <a:spcBef>
          <a:spcPts val="375"/>
        </a:spcBef>
        <a:buFontTx/>
        <a:buNone/>
        <a:defRPr sz="16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20000"/>
        </a:lnSpc>
        <a:spcBef>
          <a:spcPts val="375"/>
        </a:spcBef>
        <a:buFontTx/>
        <a:buNone/>
        <a:defRPr sz="1400" kern="1200">
          <a:solidFill>
            <a:schemeClr val="accent5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econdario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620" y="5773578"/>
            <a:ext cx="1606594" cy="42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9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TIM Sans" panose="00000500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50000"/>
        </a:lnSpc>
        <a:spcBef>
          <a:spcPts val="750"/>
        </a:spcBef>
        <a:buFontTx/>
        <a:buNone/>
        <a:defRPr sz="18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6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5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TIM Sans" panose="00000500000000000000" pitchFamily="2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View on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Rel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16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activities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#80								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RP-18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1120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0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La Jolla, USA, June 11 - 14, 2018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Considerations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Segnaposto contenuto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overload situation in RAN during the last Releases shows that:</a:t>
            </a:r>
          </a:p>
          <a:p>
            <a:pPr lvl="1"/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number of approved activities should be based on realistic time unit allocation and 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clear and well defined objectives</a:t>
            </a:r>
          </a:p>
          <a:p>
            <a:pPr lvl="1"/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Compromise proposals (multiple and often vague objectives) to make everybody happy lead to lengthy discussions and poor quality of the specifications</a:t>
            </a:r>
          </a:p>
          <a:p>
            <a:endParaRPr lang="en-US" sz="20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5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Recommendations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Segnaposto contenuto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Release 16 should focus on a limited number of activities to ensure all the use cases of 5G are met in an efficient way:</a:t>
            </a:r>
          </a:p>
          <a:p>
            <a:pPr lvl="1"/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Approve a limited number of activities, based on real time unit availability</a:t>
            </a:r>
          </a:p>
          <a:p>
            <a:pPr lvl="1"/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Adopt a limited number of objectives per activity, clearly scoped </a:t>
            </a:r>
          </a:p>
          <a:p>
            <a:pPr lvl="1"/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Avoid e.g. initial study phases in proposed Work Items</a:t>
            </a:r>
          </a:p>
          <a:p>
            <a:pPr lvl="1"/>
            <a:endParaRPr lang="en-US" sz="20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 on needed solutions to make the system work, rather than optimizations</a:t>
            </a:r>
          </a:p>
          <a:p>
            <a:pPr lvl="1"/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Look for what is missing, rather than what is a “nice to have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lvl="1"/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 what is at risk to underperform with respect to expectations</a:t>
            </a:r>
            <a:endParaRPr lang="en-GB" sz="20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89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TIM </a:t>
            </a:r>
            <a:r>
              <a:rPr lang="it-IT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priorities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Segnaposto contenuto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The following are high priorities for TIM:</a:t>
            </a:r>
          </a:p>
          <a:p>
            <a:pPr lvl="1">
              <a:spcBef>
                <a:spcPts val="0"/>
              </a:spcBef>
            </a:pP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UE power consumption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Battery life is a key features to ensure customer satisfaction and success for 5G services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GB" sz="175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of the major drawbacks of UMTS was the poor battery life compared to previous technologies</a:t>
            </a:r>
          </a:p>
          <a:p>
            <a:pPr lvl="1">
              <a:spcBef>
                <a:spcPts val="0"/>
              </a:spcBef>
            </a:pP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URLLC </a:t>
            </a:r>
            <a:r>
              <a:rPr lang="en-GB" sz="18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endParaRPr lang="en-GB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 to ensure the support of industrial applications</a:t>
            </a:r>
          </a:p>
          <a:p>
            <a:pPr lvl="1">
              <a:spcBef>
                <a:spcPts val="0"/>
              </a:spcBef>
            </a:pP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mobility </a:t>
            </a:r>
            <a:r>
              <a:rPr lang="en-GB" sz="18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endParaRPr lang="en-GB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Improve </a:t>
            </a: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mobility </a:t>
            </a: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robustness to support scenarios </a:t>
            </a: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continuity</a:t>
            </a:r>
            <a:endParaRPr lang="en-GB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RAN-centric </a:t>
            </a:r>
            <a:r>
              <a:rPr lang="en-US" sz="1800" dirty="0" err="1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BigData</a:t>
            </a: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collection and utilization (SON</a:t>
            </a: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 is a key feature to ensure operations of 5G networks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oriented RAN support of network </a:t>
            </a: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slicing</a:t>
            </a:r>
          </a:p>
          <a:p>
            <a:pPr lvl="2">
              <a:spcBef>
                <a:spcPts val="0"/>
              </a:spcBef>
            </a:pP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properly support the diverse vertical applications</a:t>
            </a:r>
            <a:endParaRPr lang="en-US" sz="18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aspects of local / private / neutral-host </a:t>
            </a: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support industrial applications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Radiated test methodology for the verification of multi-antenna reception </a:t>
            </a: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performance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NB-</a:t>
            </a:r>
            <a:r>
              <a:rPr lang="en-US" sz="18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LTE-M </a:t>
            </a:r>
            <a:r>
              <a:rPr lang="en-US" sz="18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endParaRPr lang="en-US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technologies for M2M, need to ensure connectivity with 5G </a:t>
            </a:r>
            <a:r>
              <a:rPr lang="en-GB" sz="18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CN</a:t>
            </a:r>
          </a:p>
          <a:p>
            <a:pPr lvl="1">
              <a:spcBef>
                <a:spcPts val="0"/>
              </a:spcBef>
            </a:pP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LTE URLLC </a:t>
            </a:r>
            <a:r>
              <a:rPr lang="en-GB" sz="18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endParaRPr lang="en-GB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</a:pPr>
            <a:r>
              <a:rPr lang="en-GB" sz="18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LTE High speed train support </a:t>
            </a:r>
            <a:endParaRPr lang="en-GB" sz="18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81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TIM </a:t>
            </a:r>
            <a:r>
              <a:rPr lang="it-IT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priorities</a:t>
            </a:r>
            <a:r>
              <a:rPr lang="it-IT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some </a:t>
            </a:r>
            <a:r>
              <a:rPr lang="it-IT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considerations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Segnaposto contenuto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MTC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NB-</a:t>
            </a:r>
            <a:r>
              <a:rPr lang="en-GB" sz="20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LTE-M provide support for </a:t>
            </a:r>
            <a:r>
              <a:rPr lang="en-GB" sz="20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mMTC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LPWA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 for NR MTC activity in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RAN1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 use cases can be served by </a:t>
            </a:r>
            <a:r>
              <a:rPr lang="en-GB" sz="2000" dirty="0" err="1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eMBB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location services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majority (if not all) devices will be multimode, including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LTE, for which location services are already supported</a:t>
            </a:r>
            <a:endParaRPr lang="en-GB" sz="20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absolutely needed RAN should focus only on regulatory requirements (e.g. in case there is no LTE coverage)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flexible </a:t>
            </a:r>
            <a:r>
              <a:rPr lang="en-GB" sz="24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duplex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scope should be clearly defined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focusing on 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solutions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allowing 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asynchronous TDD 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operations 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GB" sz="20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specify features for managing cross-interference in unpaired spectrum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sz="2000" dirty="0" smtClean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NR Support for Aerial </a:t>
            </a:r>
            <a:r>
              <a:rPr lang="en-GB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Vehicles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we need to work on this in </a:t>
            </a:r>
            <a:r>
              <a:rPr lang="en-GB" sz="2000" dirty="0" err="1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</a:t>
            </a:r>
            <a:r>
              <a:rPr lang="en-GB" sz="2000" dirty="0" smtClean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16?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 sz="20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33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zione_PPT_TIM_16_9">
  <a:themeElements>
    <a:clrScheme name="Palette TIM">
      <a:dk1>
        <a:srgbClr val="000000"/>
      </a:dk1>
      <a:lt1>
        <a:sysClr val="window" lastClr="FFFFFF"/>
      </a:lt1>
      <a:dk2>
        <a:srgbClr val="82B9E6"/>
      </a:dk2>
      <a:lt2>
        <a:srgbClr val="E6E6E6"/>
      </a:lt2>
      <a:accent1>
        <a:srgbClr val="004691"/>
      </a:accent1>
      <a:accent2>
        <a:srgbClr val="EB0028"/>
      </a:accent2>
      <a:accent3>
        <a:srgbClr val="FBD872"/>
      </a:accent3>
      <a:accent4>
        <a:srgbClr val="AAA5C8"/>
      </a:accent4>
      <a:accent5>
        <a:srgbClr val="003264"/>
      </a:accent5>
      <a:accent6>
        <a:srgbClr val="B4D28C"/>
      </a:accent6>
      <a:hlink>
        <a:srgbClr val="376EA5"/>
      </a:hlink>
      <a:folHlink>
        <a:srgbClr val="C80028"/>
      </a:folHlink>
    </a:clrScheme>
    <a:fontScheme name="Font TIM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zione standard2" id="{FBFCADBC-6697-42DD-A769-60BB7DD73C06}" vid="{B1C9A9E9-C53D-471D-AAF5-89A999C1D3D8}"/>
    </a:ext>
  </a:extLst>
</a:theme>
</file>

<file path=ppt/theme/theme2.xml><?xml version="1.0" encoding="utf-8"?>
<a:theme xmlns:a="http://schemas.openxmlformats.org/drawingml/2006/main" name="Master - Cover Bianca">
  <a:themeElements>
    <a:clrScheme name="Palette TIM">
      <a:dk1>
        <a:srgbClr val="000000"/>
      </a:dk1>
      <a:lt1>
        <a:sysClr val="window" lastClr="FFFFFF"/>
      </a:lt1>
      <a:dk2>
        <a:srgbClr val="004691"/>
      </a:dk2>
      <a:lt2>
        <a:srgbClr val="E6E6E6"/>
      </a:lt2>
      <a:accent1>
        <a:srgbClr val="004691"/>
      </a:accent1>
      <a:accent2>
        <a:srgbClr val="EB0028"/>
      </a:accent2>
      <a:accent3>
        <a:srgbClr val="A0A0A0"/>
      </a:accent3>
      <a:accent4>
        <a:srgbClr val="003264"/>
      </a:accent4>
      <a:accent5>
        <a:srgbClr val="960028"/>
      </a:accent5>
      <a:accent6>
        <a:srgbClr val="E6E6E6"/>
      </a:accent6>
      <a:hlink>
        <a:srgbClr val="376EA5"/>
      </a:hlink>
      <a:folHlink>
        <a:srgbClr val="C80028"/>
      </a:folHlink>
    </a:clrScheme>
    <a:fontScheme name="TIM Font">
      <a:majorFont>
        <a:latin typeface="TIM Sans Medium"/>
        <a:ea typeface="ＭＳ Ｐゴシック"/>
        <a:cs typeface="Arial"/>
      </a:majorFont>
      <a:minorFont>
        <a:latin typeface="TIM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zione standard2" id="{FBFCADBC-6697-42DD-A769-60BB7DD73C06}" vid="{F42C0ADE-D192-470E-8AFA-507ADD70B05C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2B68ECBAEA3C43AB05BB6D276F9CBD" ma:contentTypeVersion="0" ma:contentTypeDescription="Creare un nuovo documento." ma:contentTypeScope="" ma:versionID="c19d6e521098310a00169331b380dac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C8A750-5061-473A-977A-71D2C0994E0D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F8B15F4F-C38A-484C-850E-7998384036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6334F36-9694-4C72-AD01-766561F25D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8900</TotalTime>
  <Words>437</Words>
  <Application>Microsoft Office PowerPoint</Application>
  <PresentationFormat>Personalizzato</PresentationFormat>
  <Paragraphs>53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Arial</vt:lpstr>
      <vt:lpstr>TIM Sans Medium</vt:lpstr>
      <vt:lpstr>Franklin Gothic Medium</vt:lpstr>
      <vt:lpstr>TIM Sans</vt:lpstr>
      <vt:lpstr>MS PGothic</vt:lpstr>
      <vt:lpstr>Calibri</vt:lpstr>
      <vt:lpstr>Presentazione_PPT_TIM_16_9</vt:lpstr>
      <vt:lpstr>Master - Cover Bianca</vt:lpstr>
      <vt:lpstr>View on Rel 16 activities</vt:lpstr>
      <vt:lpstr>Considerations</vt:lpstr>
      <vt:lpstr>Recommendations</vt:lpstr>
      <vt:lpstr>TIM priorities</vt:lpstr>
      <vt:lpstr>TIM priorities – some considerations</vt:lpstr>
    </vt:vector>
  </TitlesOfParts>
  <Company>Telecom Italia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TIM Sans Grassetto 24 pt</dc:title>
  <dc:creator>gianniluca.guglielmi@telecomitalia.it</dc:creator>
  <cp:lastModifiedBy>Romano Giovanni</cp:lastModifiedBy>
  <cp:revision>587</cp:revision>
  <dcterms:created xsi:type="dcterms:W3CDTF">2016-08-05T08:00:16Z</dcterms:created>
  <dcterms:modified xsi:type="dcterms:W3CDTF">2018-06-04T14:26:07Z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0x010100412B68ECBAEA3C43AB05BB6D276F9CBD</vt:lpwstr>
  </property>
  <property fmtid="{D5CDD505-2E9C-101B-9397-08002B2CF9AE}" pid="3" name="TI_CLASSIFIED">
    <vt:lpwstr>PowerPoint_UI</vt:lpwstr>
  </property>
</Properties>
</file>