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6327" r:id="rId1"/>
  </p:sldMasterIdLst>
  <p:notesMasterIdLst>
    <p:notesMasterId r:id="rId8"/>
  </p:notesMasterIdLst>
  <p:sldIdLst>
    <p:sldId id="482" r:id="rId2"/>
    <p:sldId id="483" r:id="rId3"/>
    <p:sldId id="478" r:id="rId4"/>
    <p:sldId id="479" r:id="rId5"/>
    <p:sldId id="480" r:id="rId6"/>
    <p:sldId id="481" r:id="rId7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34"/>
    <a:srgbClr val="680020"/>
    <a:srgbClr val="A5FB34"/>
    <a:srgbClr val="FBFBFB"/>
    <a:srgbClr val="E61B45"/>
    <a:srgbClr val="DA0039"/>
    <a:srgbClr val="6B6B6B"/>
    <a:srgbClr val="E2E2E2"/>
    <a:srgbClr val="FFD5D5"/>
    <a:srgbClr val="D5A0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98" autoAdjust="0"/>
    <p:restoredTop sz="95986" autoAdjust="0"/>
  </p:normalViewPr>
  <p:slideViewPr>
    <p:cSldViewPr>
      <p:cViewPr varScale="1">
        <p:scale>
          <a:sx n="113" d="100"/>
          <a:sy n="113" d="100"/>
        </p:scale>
        <p:origin x="1464" y="102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31" d="100"/>
          <a:sy n="131" d="100"/>
        </p:scale>
        <p:origin x="8406" y="150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80597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93511"/>
            <a:ext cx="9906000" cy="6470977"/>
          </a:xfrm>
          <a:prstGeom prst="rect">
            <a:avLst/>
          </a:prstGeom>
        </p:spPr>
      </p:pic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1424608" y="2852936"/>
            <a:ext cx="7056784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4400" b="1" baseline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2" name="직사각형 1"/>
          <p:cNvSpPr/>
          <p:nvPr userDrawn="1"/>
        </p:nvSpPr>
        <p:spPr>
          <a:xfrm>
            <a:off x="6733732" y="260648"/>
            <a:ext cx="29679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b="0" i="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RP-180829, TSG</a:t>
            </a:r>
            <a:r>
              <a:rPr lang="en-US" altLang="ko-KR" sz="1600" b="0" i="0" baseline="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RAN#80</a:t>
            </a:r>
            <a:endParaRPr lang="en-US" altLang="ko-KR" sz="1600" b="0" i="0" dirty="0" smtClean="0">
              <a:solidFill>
                <a:schemeClr val="bg1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algn="r"/>
            <a:r>
              <a:rPr lang="en-US" altLang="ko-KR" sz="1200" b="0" i="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La</a:t>
            </a:r>
            <a:r>
              <a:rPr lang="en-US" altLang="ko-KR" sz="1200" b="0" i="0" baseline="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Jolla, USA, 11.June – 14.June, 2018</a:t>
            </a:r>
            <a:endParaRPr lang="en-US" altLang="ko-KR" sz="1200" b="0" i="0" dirty="0" smtClean="0">
              <a:solidFill>
                <a:schemeClr val="bg1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1370" y="0"/>
            <a:ext cx="9103259" cy="6858000"/>
          </a:xfrm>
          <a:prstGeom prst="rect">
            <a:avLst/>
          </a:prstGeom>
        </p:spPr>
      </p:pic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16496" y="1196752"/>
            <a:ext cx="9073008" cy="5040560"/>
          </a:xfrm>
          <a:prstGeom prst="rect">
            <a:avLst/>
          </a:prstGeom>
          <a:noFill/>
        </p:spPr>
        <p:txBody>
          <a:bodyPr/>
          <a:lstStyle>
            <a:lvl1pPr marL="360363" indent="-360363">
              <a:spcBef>
                <a:spcPts val="600"/>
              </a:spcBef>
              <a:spcAft>
                <a:spcPts val="600"/>
              </a:spcAft>
              <a:buClr>
                <a:srgbClr val="A50034"/>
              </a:buClr>
              <a:buFont typeface="Wingdings" pitchFamily="2" charset="2"/>
              <a:buChar char=""/>
              <a:defRPr sz="2800" b="1" u="none" baseline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1pPr>
            <a:lvl2pPr marL="625475" indent="-265113" algn="l" rtl="0" eaLnBrk="1" fontAlgn="base" latinLnBrk="1" hangingPunct="1">
              <a:spcBef>
                <a:spcPts val="0"/>
              </a:spcBef>
              <a:spcAft>
                <a:spcPts val="600"/>
              </a:spcAft>
              <a:buClr>
                <a:srgbClr val="A50034"/>
              </a:buClr>
              <a:buFont typeface="Wingdings" panose="05000000000000000000" pitchFamily="2" charset="2"/>
              <a:buChar char="§"/>
              <a:defRPr kumimoji="1" lang="ko-KR" altLang="en-US" sz="2200" b="0" baseline="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2pPr>
            <a:lvl3pPr marL="809625" indent="-184150" algn="l" rtl="0" eaLnBrk="1" fontAlgn="base" latinLnBrk="1" hangingPunct="1">
              <a:spcBef>
                <a:spcPct val="20000"/>
              </a:spcBef>
              <a:spcAft>
                <a:spcPts val="600"/>
              </a:spcAft>
              <a:buClr>
                <a:srgbClr val="A50034"/>
              </a:buClr>
              <a:buFont typeface="Calibri" panose="020F0502020204030204" pitchFamily="34" charset="0"/>
              <a:buChar char="‐"/>
              <a:defRPr kumimoji="1" lang="ko-KR" altLang="en-US" sz="1800" baseline="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8239671" y="6589512"/>
            <a:ext cx="1600117" cy="246221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 rtl="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00" b="1" kern="120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LG Electronics </a:t>
            </a:r>
            <a:r>
              <a:rPr kumimoji="1" lang="en-US" altLang="ko-KR" sz="1000" b="0" kern="120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| page </a:t>
            </a:r>
            <a:fld id="{20D81975-5F40-40F7-A5DB-5814000A945F}" type="slidenum">
              <a:rPr kumimoji="1" lang="ko-KR" altLang="en-US" sz="1000" b="0" kern="120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pPr algn="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00" b="0" kern="1200" dirty="0" smtClean="0">
              <a:solidFill>
                <a:schemeClr val="bg1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2" name="직사각형 1"/>
          <p:cNvSpPr/>
          <p:nvPr userDrawn="1"/>
        </p:nvSpPr>
        <p:spPr>
          <a:xfrm>
            <a:off x="73967" y="6590192"/>
            <a:ext cx="82907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0" i="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RP-180829</a:t>
            </a:r>
            <a:endParaRPr lang="ko-KR" altLang="en-US" sz="1000">
              <a:solidFill>
                <a:schemeClr val="bg1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13" name="제목 7"/>
          <p:cNvSpPr>
            <a:spLocks noGrp="1"/>
          </p:cNvSpPr>
          <p:nvPr>
            <p:ph type="title" hasCustomPrompt="1"/>
          </p:nvPr>
        </p:nvSpPr>
        <p:spPr>
          <a:xfrm>
            <a:off x="1" y="445304"/>
            <a:ext cx="9905998" cy="463416"/>
          </a:xfrm>
          <a:prstGeom prst="rect">
            <a:avLst/>
          </a:prstGeom>
          <a:noFill/>
        </p:spPr>
        <p:txBody>
          <a:bodyPr anchor="ctr" anchorCtr="0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3200" b="1" baseline="0" dirty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7825"/>
            <a:ext cx="9906000" cy="650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77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33" r:id="rId3"/>
  </p:sldLayoutIdLst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848544" y="3065468"/>
            <a:ext cx="8208912" cy="1299636"/>
          </a:xfrm>
        </p:spPr>
        <p:txBody>
          <a:bodyPr/>
          <a:lstStyle/>
          <a:p>
            <a:r>
              <a:rPr lang="en-US" altLang="ko-KR" sz="2400" dirty="0"/>
              <a:t>Motivation for New WI </a:t>
            </a:r>
            <a:r>
              <a:rPr lang="en-US" altLang="ko-KR" sz="2000" dirty="0"/>
              <a:t/>
            </a:r>
            <a:br>
              <a:rPr lang="en-US" altLang="ko-KR" sz="2000" dirty="0"/>
            </a:br>
            <a:r>
              <a:rPr lang="en-US" altLang="ko-KR" dirty="0"/>
              <a:t>RRC_INACTIVE enhancement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098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/>
              <a:t>RRC_INACTIVE provides better power saving compared to RRC_CONNECTED</a:t>
            </a:r>
          </a:p>
          <a:p>
            <a:pPr lvl="1"/>
            <a:r>
              <a:rPr lang="en-US" altLang="ko-KR" dirty="0" smtClean="0"/>
              <a:t>Less update of [tracking area]</a:t>
            </a:r>
          </a:p>
          <a:p>
            <a:pPr lvl="1"/>
            <a:r>
              <a:rPr lang="en-US" altLang="ko-KR" dirty="0" smtClean="0"/>
              <a:t>In Rel-15, data transmission in RRC_INACTIVE is not supported, i.e., no monitoring </a:t>
            </a:r>
            <a:r>
              <a:rPr lang="en-US" altLang="ko-KR" dirty="0"/>
              <a:t>of control </a:t>
            </a:r>
            <a:r>
              <a:rPr lang="en-US" altLang="ko-KR" dirty="0" smtClean="0"/>
              <a:t>channel for scheduling</a:t>
            </a:r>
            <a:endParaRPr lang="en-US" altLang="ko-KR" dirty="0"/>
          </a:p>
          <a:p>
            <a:pPr lvl="2"/>
            <a:endParaRPr lang="en-US" altLang="ko-KR" dirty="0"/>
          </a:p>
          <a:p>
            <a:r>
              <a:rPr lang="en-US" altLang="ko-KR" dirty="0"/>
              <a:t>RRC_INACTIVE allows light transition to RRC_CONNECTED compared to RRC_IDLE</a:t>
            </a:r>
          </a:p>
          <a:p>
            <a:pPr lvl="1"/>
            <a:r>
              <a:rPr lang="en-US" altLang="ko-KR" dirty="0"/>
              <a:t>Reduced signaling overhead compared to transition </a:t>
            </a:r>
            <a:r>
              <a:rPr lang="en-US" altLang="ko-KR" dirty="0" smtClean="0"/>
              <a:t>from RRC_IDLE to </a:t>
            </a:r>
            <a:r>
              <a:rPr lang="en-US" altLang="ko-KR" dirty="0"/>
              <a:t>RRC_CONNECTED</a:t>
            </a:r>
          </a:p>
          <a:p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Benefit of RRC_INACTIVE in NR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639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/>
              <a:t>In NR, the UE is likely to stay in RRC_INACTIVE.</a:t>
            </a:r>
          </a:p>
          <a:p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Better use of RRC_INACTIVE in Rel-16</a:t>
            </a:r>
            <a:endParaRPr lang="ko-KR" altLang="en-US"/>
          </a:p>
        </p:txBody>
      </p:sp>
      <p:sp>
        <p:nvSpPr>
          <p:cNvPr id="4" name="타원 3"/>
          <p:cNvSpPr/>
          <p:nvPr/>
        </p:nvSpPr>
        <p:spPr bwMode="auto">
          <a:xfrm>
            <a:off x="1034474" y="2276872"/>
            <a:ext cx="1224136" cy="1224136"/>
          </a:xfrm>
          <a:prstGeom prst="ellipse">
            <a:avLst/>
          </a:prstGeom>
          <a:noFill/>
          <a:ln w="76200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5" name="타원 4"/>
          <p:cNvSpPr/>
          <p:nvPr/>
        </p:nvSpPr>
        <p:spPr bwMode="auto">
          <a:xfrm>
            <a:off x="4274834" y="2276872"/>
            <a:ext cx="1224136" cy="1224136"/>
          </a:xfrm>
          <a:prstGeom prst="ellipse">
            <a:avLst/>
          </a:prstGeom>
          <a:noFill/>
          <a:ln w="76200">
            <a:solidFill>
              <a:srgbClr val="A5FB34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6" name="타원 5"/>
          <p:cNvSpPr/>
          <p:nvPr/>
        </p:nvSpPr>
        <p:spPr bwMode="auto">
          <a:xfrm>
            <a:off x="7545288" y="2276872"/>
            <a:ext cx="1224136" cy="1224136"/>
          </a:xfrm>
          <a:prstGeom prst="ellipse">
            <a:avLst/>
          </a:prstGeom>
          <a:noFill/>
          <a:ln w="76200">
            <a:solidFill>
              <a:srgbClr val="A50034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4183" y="3848935"/>
            <a:ext cx="1443024" cy="400110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RRC_IDLE</a:t>
            </a:r>
            <a:endParaRPr lang="ko-KR" altLang="en-US" sz="2000" b="1" dirty="0" smtClean="0">
              <a:solidFill>
                <a:schemeClr val="bg1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48425" y="3848935"/>
            <a:ext cx="2501006" cy="400110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RRC_CONNECTED</a:t>
            </a:r>
            <a:endParaRPr lang="ko-KR" altLang="en-US" sz="2000" b="1" dirty="0" smtClean="0">
              <a:solidFill>
                <a:schemeClr val="bg1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57615" y="3848935"/>
            <a:ext cx="2058577" cy="400110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RRC_INACTIVE</a:t>
            </a:r>
            <a:endParaRPr lang="ko-KR" altLang="en-US" sz="2000" b="1" dirty="0" smtClean="0">
              <a:solidFill>
                <a:schemeClr val="bg1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grpSp>
        <p:nvGrpSpPr>
          <p:cNvPr id="17" name="그룹 16"/>
          <p:cNvGrpSpPr/>
          <p:nvPr/>
        </p:nvGrpSpPr>
        <p:grpSpPr>
          <a:xfrm flipH="1">
            <a:off x="2720752" y="2561818"/>
            <a:ext cx="1080000" cy="540000"/>
            <a:chOff x="3152800" y="4337022"/>
            <a:chExt cx="1104827" cy="635835"/>
          </a:xfrm>
        </p:grpSpPr>
        <p:sp>
          <p:nvSpPr>
            <p:cNvPr id="11" name="갈매기형 수장 10"/>
            <p:cNvSpPr/>
            <p:nvPr/>
          </p:nvSpPr>
          <p:spPr bwMode="auto">
            <a:xfrm>
              <a:off x="3152800" y="4337022"/>
              <a:ext cx="432048" cy="635835"/>
            </a:xfrm>
            <a:prstGeom prst="chevron">
              <a:avLst/>
            </a:prstGeom>
            <a:solidFill>
              <a:srgbClr val="68002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marL="90488" indent="-90488" algn="l">
                <a:buFontTx/>
                <a:buChar char="•"/>
              </a:pPr>
              <a:endParaRPr lang="ko-KR" altLang="en-US" sz="1200" dirty="0" smtClean="0">
                <a:solidFill>
                  <a:srgbClr val="00000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  <p:sp>
          <p:nvSpPr>
            <p:cNvPr id="12" name="갈매기형 수장 11"/>
            <p:cNvSpPr/>
            <p:nvPr/>
          </p:nvSpPr>
          <p:spPr bwMode="auto">
            <a:xfrm>
              <a:off x="3489190" y="4337022"/>
              <a:ext cx="432048" cy="635835"/>
            </a:xfrm>
            <a:prstGeom prst="chevron">
              <a:avLst/>
            </a:prstGeom>
            <a:solidFill>
              <a:srgbClr val="68002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marL="90488" indent="-90488" algn="l">
                <a:buFontTx/>
                <a:buChar char="•"/>
              </a:pPr>
              <a:endParaRPr lang="ko-KR" altLang="en-US" sz="1200" dirty="0" smtClean="0">
                <a:solidFill>
                  <a:srgbClr val="00000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  <p:sp>
          <p:nvSpPr>
            <p:cNvPr id="13" name="갈매기형 수장 12"/>
            <p:cNvSpPr/>
            <p:nvPr/>
          </p:nvSpPr>
          <p:spPr bwMode="auto">
            <a:xfrm>
              <a:off x="3825579" y="4337022"/>
              <a:ext cx="432048" cy="635835"/>
            </a:xfrm>
            <a:prstGeom prst="chevron">
              <a:avLst/>
            </a:prstGeom>
            <a:solidFill>
              <a:srgbClr val="68002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marL="90488" indent="-90488" algn="l">
                <a:buFontTx/>
                <a:buChar char="•"/>
              </a:pPr>
              <a:endParaRPr lang="ko-KR" altLang="en-US" sz="1200" dirty="0" smtClean="0">
                <a:solidFill>
                  <a:srgbClr val="00000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5961232" y="2571022"/>
            <a:ext cx="1080000" cy="540000"/>
            <a:chOff x="3152800" y="4337022"/>
            <a:chExt cx="1104827" cy="635835"/>
          </a:xfrm>
          <a:solidFill>
            <a:srgbClr val="A50034"/>
          </a:solidFill>
        </p:grpSpPr>
        <p:sp>
          <p:nvSpPr>
            <p:cNvPr id="19" name="갈매기형 수장 18"/>
            <p:cNvSpPr/>
            <p:nvPr/>
          </p:nvSpPr>
          <p:spPr bwMode="auto">
            <a:xfrm>
              <a:off x="3152800" y="4337022"/>
              <a:ext cx="432048" cy="635835"/>
            </a:xfrm>
            <a:prstGeom prst="chevron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marL="90488" indent="-90488" algn="l">
                <a:buFontTx/>
                <a:buChar char="•"/>
              </a:pPr>
              <a:endParaRPr lang="ko-KR" altLang="en-US" sz="1200" dirty="0" smtClean="0">
                <a:solidFill>
                  <a:srgbClr val="00000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  <p:sp>
          <p:nvSpPr>
            <p:cNvPr id="20" name="갈매기형 수장 19"/>
            <p:cNvSpPr/>
            <p:nvPr/>
          </p:nvSpPr>
          <p:spPr bwMode="auto">
            <a:xfrm>
              <a:off x="3489190" y="4337022"/>
              <a:ext cx="432048" cy="635835"/>
            </a:xfrm>
            <a:prstGeom prst="chevron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marL="90488" indent="-90488" algn="l">
                <a:buFontTx/>
                <a:buChar char="•"/>
              </a:pPr>
              <a:endParaRPr lang="ko-KR" altLang="en-US" sz="1200" dirty="0" smtClean="0">
                <a:solidFill>
                  <a:srgbClr val="00000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  <p:sp>
          <p:nvSpPr>
            <p:cNvPr id="21" name="갈매기형 수장 20"/>
            <p:cNvSpPr/>
            <p:nvPr/>
          </p:nvSpPr>
          <p:spPr bwMode="auto">
            <a:xfrm>
              <a:off x="3825579" y="4337022"/>
              <a:ext cx="432048" cy="635835"/>
            </a:xfrm>
            <a:prstGeom prst="chevron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marL="90488" indent="-90488" algn="l">
                <a:buFontTx/>
                <a:buChar char="•"/>
              </a:pPr>
              <a:endParaRPr lang="ko-KR" altLang="en-US" sz="1200" dirty="0" smtClean="0">
                <a:solidFill>
                  <a:srgbClr val="00000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488504" y="4509240"/>
            <a:ext cx="2556000" cy="1080000"/>
          </a:xfrm>
          <a:prstGeom prst="rect">
            <a:avLst/>
          </a:prstGeom>
          <a:solidFill>
            <a:schemeClr val="tx1"/>
          </a:solidFill>
          <a:ln>
            <a:solidFill>
              <a:schemeClr val="tx2">
                <a:lumMod val="65000"/>
                <a:lumOff val="35000"/>
              </a:schemeClr>
            </a:solidFill>
            <a:prstDash val="sysDash"/>
          </a:ln>
        </p:spPr>
        <p:txBody>
          <a:bodyPr wrap="square" rtlCol="0" anchor="t" anchorCtr="0">
            <a:spAutoFit/>
          </a:bodyPr>
          <a:lstStyle/>
          <a:p>
            <a:pPr marL="180975" indent="-180975" algn="l">
              <a:buClr>
                <a:srgbClr val="A50034"/>
              </a:buClr>
              <a:buFont typeface="Wingdings" panose="05000000000000000000" pitchFamily="2" charset="2"/>
              <a:buChar char="§"/>
            </a:pPr>
            <a:r>
              <a:rPr lang="en-US" altLang="ko-KR" sz="140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No RRC Connection</a:t>
            </a:r>
          </a:p>
          <a:p>
            <a:pPr marL="180975" indent="-180975" algn="l">
              <a:buClr>
                <a:srgbClr val="A50034"/>
              </a:buClr>
              <a:buFont typeface="Wingdings" panose="05000000000000000000" pitchFamily="2" charset="2"/>
              <a:buChar char="§"/>
            </a:pPr>
            <a:r>
              <a:rPr lang="en-US" altLang="ko-KR" sz="140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No data transmission</a:t>
            </a:r>
            <a:endParaRPr lang="ko-KR" altLang="en-US" sz="1400" b="1" dirty="0" smtClean="0">
              <a:solidFill>
                <a:schemeClr val="bg1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663050" y="4496885"/>
            <a:ext cx="2556000" cy="1080000"/>
          </a:xfrm>
          <a:prstGeom prst="rect">
            <a:avLst/>
          </a:prstGeom>
          <a:solidFill>
            <a:schemeClr val="tx1"/>
          </a:solidFill>
          <a:ln>
            <a:solidFill>
              <a:schemeClr val="tx2">
                <a:lumMod val="65000"/>
                <a:lumOff val="35000"/>
              </a:schemeClr>
            </a:solidFill>
            <a:prstDash val="sysDash"/>
          </a:ln>
        </p:spPr>
        <p:txBody>
          <a:bodyPr wrap="square" rtlCol="0" anchor="t" anchorCtr="0">
            <a:spAutoFit/>
          </a:bodyPr>
          <a:lstStyle/>
          <a:p>
            <a:pPr marL="180975" indent="-180975" algn="l">
              <a:buClr>
                <a:srgbClr val="A50034"/>
              </a:buClr>
              <a:buFont typeface="Wingdings" panose="05000000000000000000" pitchFamily="2" charset="2"/>
              <a:buChar char="§"/>
            </a:pPr>
            <a:r>
              <a:rPr lang="en-US" altLang="ko-KR" sz="140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Low power consumption</a:t>
            </a:r>
          </a:p>
          <a:p>
            <a:pPr marL="180975" indent="-180975" algn="l">
              <a:buClr>
                <a:srgbClr val="A50034"/>
              </a:buClr>
              <a:buFont typeface="Wingdings" panose="05000000000000000000" pitchFamily="2" charset="2"/>
              <a:buChar char="§"/>
            </a:pPr>
            <a:r>
              <a:rPr lang="en-US" altLang="ko-KR" sz="140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Small size &amp; short time data transmission</a:t>
            </a:r>
          </a:p>
          <a:p>
            <a:pPr marL="180975" indent="-180975" algn="l">
              <a:buClr>
                <a:srgbClr val="A50034"/>
              </a:buClr>
              <a:buFont typeface="Wingdings" panose="05000000000000000000" pitchFamily="2" charset="2"/>
              <a:buChar char="§"/>
            </a:pPr>
            <a:r>
              <a:rPr lang="en-US" altLang="ko-KR" sz="140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Best-effort transmission</a:t>
            </a:r>
          </a:p>
          <a:p>
            <a:pPr marL="180975" indent="-180975" algn="l">
              <a:buClr>
                <a:srgbClr val="A50034"/>
              </a:buClr>
              <a:buFont typeface="Wingdings" panose="05000000000000000000" pitchFamily="2" charset="2"/>
              <a:buChar char="§"/>
            </a:pPr>
            <a:endParaRPr lang="ko-KR" altLang="en-US" sz="1400" b="1" dirty="0" smtClean="0">
              <a:solidFill>
                <a:schemeClr val="bg1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933504" y="4496885"/>
            <a:ext cx="2556000" cy="1080000"/>
          </a:xfrm>
          <a:prstGeom prst="rect">
            <a:avLst/>
          </a:prstGeom>
          <a:solidFill>
            <a:schemeClr val="tx1"/>
          </a:solidFill>
          <a:ln>
            <a:solidFill>
              <a:schemeClr val="tx2">
                <a:lumMod val="65000"/>
                <a:lumOff val="35000"/>
              </a:schemeClr>
            </a:solidFill>
            <a:prstDash val="sysDash"/>
          </a:ln>
        </p:spPr>
        <p:txBody>
          <a:bodyPr wrap="square" rtlCol="0" anchor="t" anchorCtr="0">
            <a:spAutoFit/>
          </a:bodyPr>
          <a:lstStyle/>
          <a:p>
            <a:pPr marL="180975" indent="-180975" algn="l">
              <a:buClr>
                <a:srgbClr val="A50034"/>
              </a:buClr>
              <a:buFont typeface="Wingdings" panose="05000000000000000000" pitchFamily="2" charset="2"/>
              <a:buChar char="§"/>
            </a:pPr>
            <a:r>
              <a:rPr lang="en-US" altLang="ko-KR" sz="140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High data</a:t>
            </a:r>
            <a:r>
              <a:rPr lang="ko-KR" altLang="en-US" sz="140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en-US" altLang="ko-KR" sz="140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throughput</a:t>
            </a:r>
          </a:p>
          <a:p>
            <a:pPr marL="180975" indent="-180975" algn="l">
              <a:buClr>
                <a:srgbClr val="A50034"/>
              </a:buClr>
              <a:buFont typeface="Wingdings" panose="05000000000000000000" pitchFamily="2" charset="2"/>
              <a:buChar char="§"/>
            </a:pPr>
            <a:r>
              <a:rPr lang="en-US" altLang="ko-KR" sz="140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Large size &amp; long time data transmission</a:t>
            </a:r>
          </a:p>
          <a:p>
            <a:pPr marL="180975" indent="-180975" algn="l">
              <a:buClr>
                <a:srgbClr val="A50034"/>
              </a:buClr>
              <a:buFont typeface="Wingdings" panose="05000000000000000000" pitchFamily="2" charset="2"/>
              <a:buChar char="§"/>
            </a:pPr>
            <a:r>
              <a:rPr lang="en-US" altLang="ko-KR" sz="1400" b="1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Robust transmission</a:t>
            </a:r>
          </a:p>
          <a:p>
            <a:pPr marL="180975" indent="-180975" algn="l">
              <a:buClr>
                <a:srgbClr val="A50034"/>
              </a:buClr>
              <a:buFont typeface="Wingdings" panose="05000000000000000000" pitchFamily="2" charset="2"/>
              <a:buChar char="§"/>
            </a:pPr>
            <a:endParaRPr lang="ko-KR" altLang="en-US" sz="1400" b="1" dirty="0" smtClean="0">
              <a:solidFill>
                <a:schemeClr val="bg1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pic>
        <p:nvPicPr>
          <p:cNvPr id="44" name="그림 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0" t="4640" r="39416" b="6153"/>
          <a:stretch/>
        </p:blipFill>
        <p:spPr>
          <a:xfrm>
            <a:off x="1431726" y="2420888"/>
            <a:ext cx="441582" cy="898393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0" t="4640" r="39416" b="6153"/>
          <a:stretch/>
        </p:blipFill>
        <p:spPr>
          <a:xfrm>
            <a:off x="4656138" y="2439743"/>
            <a:ext cx="441582" cy="898393"/>
          </a:xfrm>
          <a:prstGeom prst="rect">
            <a:avLst/>
          </a:prstGeom>
        </p:spPr>
      </p:pic>
      <p:pic>
        <p:nvPicPr>
          <p:cNvPr id="46" name="그림 4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200" b="974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660" t="4640" r="39416" b="6153"/>
          <a:stretch/>
        </p:blipFill>
        <p:spPr>
          <a:xfrm>
            <a:off x="7921276" y="2439743"/>
            <a:ext cx="441582" cy="89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52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 smtClean="0"/>
              <a:t>Data </a:t>
            </a:r>
            <a:r>
              <a:rPr lang="en-US" altLang="ko-KR" dirty="0" smtClean="0"/>
              <a:t>transmission in RRC_INACTIVE (RAN2, RAN1)</a:t>
            </a:r>
          </a:p>
          <a:p>
            <a:pPr lvl="1"/>
            <a:r>
              <a:rPr lang="en-US" altLang="ko-KR" dirty="0" smtClean="0"/>
              <a:t>To avoid unnecessary transition from RRC_INACTIVE to </a:t>
            </a:r>
            <a:r>
              <a:rPr lang="en-US" altLang="ko-KR" dirty="0" smtClean="0"/>
              <a:t>RRC_CONNECTED</a:t>
            </a:r>
          </a:p>
          <a:p>
            <a:pPr lvl="2"/>
            <a:r>
              <a:rPr lang="en-US" altLang="ko-KR" dirty="0" smtClean="0"/>
              <a:t>Especially for </a:t>
            </a:r>
            <a:r>
              <a:rPr lang="en-US" altLang="ko-KR" dirty="0"/>
              <a:t>small/short UL/DL data transmission</a:t>
            </a:r>
          </a:p>
          <a:p>
            <a:pPr lvl="2"/>
            <a:endParaRPr lang="en-US" altLang="ko-KR" dirty="0" smtClean="0"/>
          </a:p>
          <a:p>
            <a:pPr lvl="1"/>
            <a:r>
              <a:rPr lang="en-US" altLang="ko-KR" dirty="0" smtClean="0"/>
              <a:t>Objectives include, 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Pre-allocation </a:t>
            </a:r>
            <a:r>
              <a:rPr lang="en-US" altLang="ko-KR" dirty="0" smtClean="0"/>
              <a:t>of UL resource for RRC_INACTIVE</a:t>
            </a:r>
          </a:p>
          <a:p>
            <a:pPr lvl="2"/>
            <a:r>
              <a:rPr lang="en-US" altLang="ko-KR" dirty="0" smtClean="0"/>
              <a:t>Contention-based </a:t>
            </a:r>
            <a:r>
              <a:rPr lang="en-US" altLang="ko-KR" dirty="0" smtClean="0"/>
              <a:t>UL transmission </a:t>
            </a:r>
            <a:r>
              <a:rPr lang="en-US" altLang="ko-KR" dirty="0" smtClean="0"/>
              <a:t>in </a:t>
            </a:r>
            <a:r>
              <a:rPr lang="en-US" altLang="ko-KR" dirty="0" smtClean="0"/>
              <a:t>RRC_INACTIVE</a:t>
            </a:r>
          </a:p>
          <a:p>
            <a:pPr lvl="2"/>
            <a:r>
              <a:rPr lang="en-US" altLang="ko-KR" dirty="0"/>
              <a:t>RAN paging </a:t>
            </a:r>
            <a:r>
              <a:rPr lang="en-US" altLang="ko-KR" dirty="0" smtClean="0"/>
              <a:t>enhancement for DL data transfer in RRC_INACTIVE</a:t>
            </a:r>
            <a:endParaRPr lang="en-US" altLang="ko-KR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Potential enhancement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447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 smtClean="0"/>
              <a:t>Fast </a:t>
            </a:r>
            <a:r>
              <a:rPr lang="en-US" altLang="ko-KR" dirty="0"/>
              <a:t>go-to-sleep (RAN2)</a:t>
            </a:r>
          </a:p>
          <a:p>
            <a:pPr lvl="1"/>
            <a:r>
              <a:rPr lang="en-US" altLang="ko-KR" dirty="0"/>
              <a:t>To achieve more power saving gain by minimizing the stay time in </a:t>
            </a:r>
            <a:r>
              <a:rPr lang="en-US" altLang="ko-KR" dirty="0" smtClean="0"/>
              <a:t>RRC_CONNECTED</a:t>
            </a:r>
          </a:p>
          <a:p>
            <a:pPr lvl="1"/>
            <a:endParaRPr lang="en-US" altLang="ko-KR" dirty="0"/>
          </a:p>
          <a:p>
            <a:pPr lvl="1"/>
            <a:r>
              <a:rPr lang="en-US" altLang="ko-KR" dirty="0" smtClean="0"/>
              <a:t>Objective includes, </a:t>
            </a:r>
          </a:p>
          <a:p>
            <a:pPr lvl="2"/>
            <a:r>
              <a:rPr lang="en-US" altLang="ko-KR" dirty="0" smtClean="0"/>
              <a:t>UE </a:t>
            </a:r>
            <a:r>
              <a:rPr lang="en-US" altLang="ko-KR" dirty="0"/>
              <a:t>assisted RRC_INACTIVE transition at the end of data burst in RRC_CONNECTED</a:t>
            </a:r>
          </a:p>
          <a:p>
            <a:pPr lvl="1"/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Potential enhancement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306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6694115"/>
      </p:ext>
    </p:extLst>
  </p:cSld>
  <p:clrMapOvr>
    <a:masterClrMapping/>
  </p:clrMapOvr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18467</TotalTime>
  <Words>197</Words>
  <Application>Microsoft Office PowerPoint</Application>
  <PresentationFormat>A4 용지(210x297mm)</PresentationFormat>
  <Paragraphs>36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Arial Unicode MS</vt:lpstr>
      <vt:lpstr>굴림</vt:lpstr>
      <vt:lpstr>돋움</vt:lpstr>
      <vt:lpstr>맑은 고딕</vt:lpstr>
      <vt:lpstr>Arial</vt:lpstr>
      <vt:lpstr>Calibri</vt:lpstr>
      <vt:lpstr>Wingdings</vt:lpstr>
      <vt:lpstr>2014_WTS_PPT양식_Beta_r1</vt:lpstr>
      <vt:lpstr>Motivation for New WI  RRC_INACTIVE enhancement</vt:lpstr>
      <vt:lpstr>Benefit of RRC_INACTIVE in NR</vt:lpstr>
      <vt:lpstr>Better use of RRC_INACTIVE in Rel-16</vt:lpstr>
      <vt:lpstr>Potential enhancement</vt:lpstr>
      <vt:lpstr>Potential enhancement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RP-180829</dc:title>
  <dc:creator>ssunyoung.lee@lge.com</dc:creator>
  <cp:lastModifiedBy>SunYoung, LEE</cp:lastModifiedBy>
  <cp:revision>427</cp:revision>
  <dcterms:created xsi:type="dcterms:W3CDTF">2014-06-23T02:51:18Z</dcterms:created>
  <dcterms:modified xsi:type="dcterms:W3CDTF">2018-06-04T09:16:29Z</dcterms:modified>
</cp:coreProperties>
</file>