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301" r:id="rId3"/>
    <p:sldId id="263" r:id="rId4"/>
    <p:sldId id="302" r:id="rId5"/>
    <p:sldId id="308" r:id="rId6"/>
    <p:sldId id="304" r:id="rId7"/>
    <p:sldId id="306" r:id="rId8"/>
    <p:sldId id="307" r:id="rId9"/>
    <p:sldId id="300" r:id="rId10"/>
    <p:sldId id="297" r:id="rId11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A6BFC381-9DBC-9B47-9D16-E651729A1C82}">
          <p14:sldIdLst>
            <p14:sldId id="256"/>
            <p14:sldId id="301"/>
            <p14:sldId id="263"/>
            <p14:sldId id="302"/>
            <p14:sldId id="308"/>
            <p14:sldId id="304"/>
            <p14:sldId id="306"/>
            <p14:sldId id="307"/>
            <p14:sldId id="300"/>
            <p14:sldId id="297"/>
          </p14:sldIdLst>
        </p14:section>
        <p14:section name="Titles and Dividers" id="{1E7DD9E6-8846-8448-AF36-6CA7C36D3FBC}">
          <p14:sldIdLst/>
        </p14:section>
        <p14:section name="Content" id="{380C3243-BEFC-A549-B533-A4F0BFEA40A1}">
          <p14:sldIdLst/>
        </p14:section>
        <p14:section name="Example slides" id="{6F4BDC45-F9AA-BE40-B27C-BCB372411A4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96">
          <p15:clr>
            <a:srgbClr val="A4A3A4"/>
          </p15:clr>
        </p15:guide>
        <p15:guide id="3" orient="horz" pos="3688">
          <p15:clr>
            <a:srgbClr val="A4A3A4"/>
          </p15:clr>
        </p15:guide>
        <p15:guide id="4" orient="horz" pos="760">
          <p15:clr>
            <a:srgbClr val="A4A3A4"/>
          </p15:clr>
        </p15:guide>
        <p15:guide id="5" orient="horz" pos="488">
          <p15:clr>
            <a:srgbClr val="A4A3A4"/>
          </p15:clr>
        </p15:guide>
        <p15:guide id="6" pos="309">
          <p15:clr>
            <a:srgbClr val="A4A3A4"/>
          </p15:clr>
        </p15:guide>
        <p15:guide id="7" pos="7371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CF2A2A"/>
    <a:srgbClr val="0C2577"/>
    <a:srgbClr val="007A3E"/>
    <a:srgbClr val="009FDB"/>
    <a:srgbClr val="F2F2F2"/>
    <a:srgbClr val="191919"/>
    <a:srgbClr val="EFEFEF"/>
    <a:srgbClr val="4CA90C"/>
    <a:srgbClr val="FFB81C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5" autoAdjust="0"/>
    <p:restoredTop sz="98929" autoAdjust="0"/>
  </p:normalViewPr>
  <p:slideViewPr>
    <p:cSldViewPr snapToGrid="0">
      <p:cViewPr varScale="1">
        <p:scale>
          <a:sx n="70" d="100"/>
          <a:sy n="70" d="100"/>
        </p:scale>
        <p:origin x="592" y="68"/>
      </p:cViewPr>
      <p:guideLst>
        <p:guide orient="horz" pos="232"/>
        <p:guide orient="horz" pos="4096"/>
        <p:guide orient="horz" pos="3688"/>
        <p:guide orient="horz" pos="760"/>
        <p:guide orient="horz" pos="488"/>
        <p:guide pos="309"/>
        <p:guide pos="7371"/>
        <p:guide pos="3839"/>
      </p:guideLst>
    </p:cSldViewPr>
  </p:slideViewPr>
  <p:outlineViewPr>
    <p:cViewPr>
      <p:scale>
        <a:sx n="33" d="100"/>
        <a:sy n="33" d="100"/>
      </p:scale>
      <p:origin x="0" y="55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5829C-7C6A-DF41-92FC-FE30E34D6DBD}" type="datetimeFigureOut">
              <a:rPr lang="en-US" smtClean="0"/>
              <a:t>6/3/2018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0A37F-B7DA-9E4D-A068-4D61982E80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657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7A9F4-9AF1-BE4F-A500-2756F8488435}" type="datetimeFigureOut">
              <a:rPr lang="en-US" smtClean="0"/>
              <a:t>6/3/2018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D9196-B747-C840-B910-EBFFFCF75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62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1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914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494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448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63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Drag picture to placeholder or click icon to add. Globe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54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2222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09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228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5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61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73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2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09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689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577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73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28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80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Drag picture to placeholder or click icon to add. </a:t>
            </a:r>
            <a:endParaRPr lang="en-US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784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66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2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71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26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1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270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537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157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659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48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819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2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498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326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60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93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2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 smtClean="0">
                <a:solidFill>
                  <a:schemeClr val="tx2"/>
                </a:solidFill>
              </a:rPr>
              <a:t> </a:t>
            </a:r>
            <a:r>
              <a:rPr lang="en-US" sz="600" dirty="0" smtClean="0">
                <a:solidFill>
                  <a:schemeClr val="tx2"/>
                </a:solidFill>
              </a:rPr>
              <a:t>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>type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78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040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98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071100" y="6078714"/>
            <a:ext cx="2117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92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287000" y="6078714"/>
            <a:ext cx="1901825" cy="7792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82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579100" y="6078714"/>
            <a:ext cx="1609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74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2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863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1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710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 smtClean="0">
                <a:solidFill>
                  <a:schemeClr val="tx1"/>
                </a:solidFill>
              </a:rPr>
              <a:t> Property. All rights reserved.</a:t>
            </a:r>
            <a:r>
              <a:rPr lang="en-US" sz="600" dirty="0" smtClean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4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Drag picture to placeholder or click icon to add. Globe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98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0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tt_hz_lkp_rgb_pos.png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tx2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0939" y="226831"/>
            <a:ext cx="11209064" cy="1827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100" dirty="0" smtClean="0">
                <a:solidFill>
                  <a:schemeClr val="tx2"/>
                </a:solidFill>
              </a:rPr>
              <a:t>Motivation for Integrated Access and Backhaul WI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86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5" r:id="rId2"/>
    <p:sldLayoutId id="2147483724" r:id="rId3"/>
    <p:sldLayoutId id="2147483721" r:id="rId4"/>
    <p:sldLayoutId id="2147483717" r:id="rId5"/>
    <p:sldLayoutId id="2147483729" r:id="rId6"/>
    <p:sldLayoutId id="2147483730" r:id="rId7"/>
    <p:sldLayoutId id="2147483722" r:id="rId8"/>
    <p:sldLayoutId id="2147483718" r:id="rId9"/>
    <p:sldLayoutId id="2147483720" r:id="rId10"/>
    <p:sldLayoutId id="2147483727" r:id="rId11"/>
    <p:sldLayoutId id="2147483728" r:id="rId12"/>
    <p:sldLayoutId id="2147483719" r:id="rId13"/>
    <p:sldLayoutId id="2147483650" r:id="rId14"/>
    <p:sldLayoutId id="2147483701" r:id="rId15"/>
    <p:sldLayoutId id="2147483691" r:id="rId16"/>
    <p:sldLayoutId id="2147483731" r:id="rId17"/>
    <p:sldLayoutId id="2147483698" r:id="rId18"/>
    <p:sldLayoutId id="2147483695" r:id="rId19"/>
    <p:sldLayoutId id="2147483732" r:id="rId20"/>
    <p:sldLayoutId id="2147483699" r:id="rId21"/>
    <p:sldLayoutId id="2147483700" r:id="rId22"/>
    <p:sldLayoutId id="2147483702" r:id="rId23"/>
    <p:sldLayoutId id="2147483679" r:id="rId24"/>
    <p:sldLayoutId id="2147483697" r:id="rId25"/>
    <p:sldLayoutId id="2147483689" r:id="rId26"/>
    <p:sldLayoutId id="2147483703" r:id="rId27"/>
    <p:sldLayoutId id="2147483707" r:id="rId28"/>
    <p:sldLayoutId id="2147483713" r:id="rId29"/>
    <p:sldLayoutId id="2147483714" r:id="rId30"/>
    <p:sldLayoutId id="2147483704" r:id="rId31"/>
    <p:sldLayoutId id="2147483705" r:id="rId32"/>
    <p:sldLayoutId id="2147483706" r:id="rId33"/>
    <p:sldLayoutId id="2147483712" r:id="rId34"/>
    <p:sldLayoutId id="2147483710" r:id="rId35"/>
    <p:sldLayoutId id="2147483711" r:id="rId36"/>
    <p:sldLayoutId id="2147483723" r:id="rId37"/>
    <p:sldLayoutId id="2147483733" r:id="rId38"/>
    <p:sldLayoutId id="2147483696" r:id="rId39"/>
    <p:sldLayoutId id="2147483654" r:id="rId40"/>
    <p:sldLayoutId id="2147483655" r:id="rId41"/>
    <p:sldLayoutId id="2147483660" r:id="rId42"/>
    <p:sldLayoutId id="2147483734" r:id="rId43"/>
    <p:sldLayoutId id="2147483736" r:id="rId4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1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–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–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»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5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73" userDrawn="1">
          <p15:clr>
            <a:srgbClr val="F26B43"/>
          </p15:clr>
        </p15:guide>
        <p15:guide id="4" orient="horz" pos="743" userDrawn="1">
          <p15:clr>
            <a:srgbClr val="F26B43"/>
          </p15:clr>
        </p15:guide>
        <p15:guide id="5" orient="horz" pos="3696" userDrawn="1">
          <p15:clr>
            <a:srgbClr val="F26B43"/>
          </p15:clr>
        </p15:guide>
        <p15:guide id="6" orient="horz" pos="4091" userDrawn="1">
          <p15:clr>
            <a:srgbClr val="F26B43"/>
          </p15:clr>
        </p15:guide>
        <p15:guide id="7" pos="231" userDrawn="1">
          <p15:clr>
            <a:srgbClr val="F26B43"/>
          </p15:clr>
        </p15:guide>
        <p15:guide id="8" pos="553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6272704" cy="244486"/>
          </a:xfrm>
        </p:spPr>
        <p:txBody>
          <a:bodyPr/>
          <a:lstStyle/>
          <a:p>
            <a:r>
              <a:rPr lang="en-US" sz="2400" dirty="0" smtClean="0"/>
              <a:t>RAN#80, LA JOLLA, USA, JUNE 11-14, 2018</a:t>
            </a:r>
          </a:p>
          <a:p>
            <a:r>
              <a:rPr lang="en-US" sz="2400" dirty="0" smtClean="0"/>
              <a:t>AI 9.4.5</a:t>
            </a:r>
          </a:p>
          <a:p>
            <a:r>
              <a:rPr lang="en-US" sz="2400" dirty="0"/>
              <a:t>RP-180789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8799" y="1600564"/>
            <a:ext cx="11209064" cy="1523098"/>
          </a:xfrm>
        </p:spPr>
        <p:txBody>
          <a:bodyPr/>
          <a:lstStyle/>
          <a:p>
            <a:r>
              <a:rPr lang="en-US" sz="3200" dirty="0"/>
              <a:t>Motivation for </a:t>
            </a:r>
            <a:r>
              <a:rPr lang="en-US" sz="3200" dirty="0" smtClean="0"/>
              <a:t>Integrated </a:t>
            </a:r>
            <a:r>
              <a:rPr lang="en-US" sz="3200" dirty="0"/>
              <a:t>Access </a:t>
            </a:r>
            <a:r>
              <a:rPr lang="en-US" sz="3200" dirty="0" smtClean="0"/>
              <a:t>and </a:t>
            </a:r>
            <a:r>
              <a:rPr lang="en-US" sz="3200" dirty="0"/>
              <a:t>Backhaul WI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498799" y="3522417"/>
            <a:ext cx="11213719" cy="914400"/>
          </a:xfrm>
        </p:spPr>
        <p:txBody>
          <a:bodyPr/>
          <a:lstStyle/>
          <a:p>
            <a:r>
              <a:rPr lang="en-US" sz="3200" dirty="0" smtClean="0"/>
              <a:t>AT&amp;T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1017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40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2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0939" y="522778"/>
            <a:ext cx="11209064" cy="501349"/>
          </a:xfrm>
        </p:spPr>
        <p:txBody>
          <a:bodyPr/>
          <a:lstStyle/>
          <a:p>
            <a:r>
              <a:rPr lang="en-US" sz="2800" dirty="0"/>
              <a:t>Key Objectives of IAB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60396" y="1442791"/>
            <a:ext cx="6440213" cy="4482789"/>
          </a:xfrm>
          <a:solidFill>
            <a:schemeClr val="bg1">
              <a:lumMod val="95000"/>
            </a:schemeClr>
          </a:solidFill>
          <a:ln w="28575">
            <a:noFill/>
          </a:ln>
        </p:spPr>
        <p:txBody>
          <a:bodyPr lIns="91440" tIns="91440" rIns="91440" bIns="9144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Deploy small cells without fiber at every site (multi-hop)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additional radio equipment (use of same hardware and spectrum)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Topology </a:t>
            </a:r>
            <a:r>
              <a:rPr lang="en-US" dirty="0" smtClean="0"/>
              <a:t>management and node integration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Fast route adaptation and route </a:t>
            </a:r>
            <a:r>
              <a:rPr lang="en-US" dirty="0" smtClean="0"/>
              <a:t>switching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Simple upgrade from IAB-node to wired donor</a:t>
            </a:r>
            <a:endParaRPr lang="en-US" dirty="0"/>
          </a:p>
        </p:txBody>
      </p:sp>
      <p:grpSp>
        <p:nvGrpSpPr>
          <p:cNvPr id="85" name="Group 84"/>
          <p:cNvGrpSpPr/>
          <p:nvPr/>
        </p:nvGrpSpPr>
        <p:grpSpPr>
          <a:xfrm>
            <a:off x="7586579" y="2523920"/>
            <a:ext cx="3687971" cy="2888616"/>
            <a:chOff x="488897" y="2363331"/>
            <a:chExt cx="5876544" cy="4602822"/>
          </a:xfrm>
        </p:grpSpPr>
        <p:sp>
          <p:nvSpPr>
            <p:cNvPr id="96" name="Rectangle 95"/>
            <p:cNvSpPr/>
            <p:nvPr/>
          </p:nvSpPr>
          <p:spPr>
            <a:xfrm>
              <a:off x="488897" y="2363331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1729433" y="2363331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2969969" y="2363331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4210505" y="2363331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5451041" y="2363331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488897" y="3592805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1729433" y="3592805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2969969" y="3592805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4210505" y="3592805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5451041" y="3592805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488897" y="4822279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1729433" y="4822279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2969969" y="4822279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4210505" y="4822279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5451041" y="4822279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488897" y="6051753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1729433" y="6051753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969969" y="6051753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4210505" y="6051753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5451041" y="6051753"/>
              <a:ext cx="9144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Oval 85"/>
          <p:cNvSpPr/>
          <p:nvPr/>
        </p:nvSpPr>
        <p:spPr>
          <a:xfrm>
            <a:off x="8102756" y="4723328"/>
            <a:ext cx="115353" cy="115353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8131681" y="2425054"/>
            <a:ext cx="115353" cy="115353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10477753" y="2425054"/>
            <a:ext cx="115353" cy="115353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10465816" y="4723328"/>
            <a:ext cx="115353" cy="115353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7586579" y="1752332"/>
            <a:ext cx="3687971" cy="573854"/>
            <a:chOff x="518159" y="4359378"/>
            <a:chExt cx="3439361" cy="535170"/>
          </a:xfrm>
        </p:grpSpPr>
        <p:sp>
          <p:nvSpPr>
            <p:cNvPr id="91" name="Rectangle 90"/>
            <p:cNvSpPr/>
            <p:nvPr/>
          </p:nvSpPr>
          <p:spPr>
            <a:xfrm>
              <a:off x="518159" y="4359378"/>
              <a:ext cx="535170" cy="53517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1244207" y="4359378"/>
              <a:ext cx="535170" cy="53517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1970254" y="4359378"/>
              <a:ext cx="535170" cy="53517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2696302" y="4359378"/>
              <a:ext cx="535170" cy="53517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3422350" y="4359378"/>
              <a:ext cx="535170" cy="53517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Oval 70"/>
          <p:cNvSpPr/>
          <p:nvPr/>
        </p:nvSpPr>
        <p:spPr>
          <a:xfrm>
            <a:off x="8123452" y="3968227"/>
            <a:ext cx="115354" cy="115354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8881288" y="3188905"/>
            <a:ext cx="115354" cy="115354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8885067" y="3980317"/>
            <a:ext cx="115354" cy="115354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8910873" y="4729492"/>
            <a:ext cx="115354" cy="115354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9704482" y="3980317"/>
            <a:ext cx="115354" cy="115354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9704482" y="3208729"/>
            <a:ext cx="115354" cy="115354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9659822" y="2455168"/>
            <a:ext cx="115354" cy="115354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10465841" y="3188908"/>
            <a:ext cx="115354" cy="115354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8114533" y="2442736"/>
            <a:ext cx="2422416" cy="2395945"/>
            <a:chOff x="8114533" y="2442736"/>
            <a:chExt cx="2422416" cy="2395945"/>
          </a:xfrm>
          <a:solidFill>
            <a:srgbClr val="FFC000"/>
          </a:solidFill>
        </p:grpSpPr>
        <p:sp>
          <p:nvSpPr>
            <p:cNvPr id="72" name="Oval 71"/>
            <p:cNvSpPr/>
            <p:nvPr/>
          </p:nvSpPr>
          <p:spPr>
            <a:xfrm>
              <a:off x="8114533" y="3178956"/>
              <a:ext cx="115354" cy="11535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8907163" y="2442736"/>
              <a:ext cx="115354" cy="11535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9666852" y="4723327"/>
              <a:ext cx="115354" cy="11535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10421595" y="3980334"/>
              <a:ext cx="115354" cy="11535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TextBox 115"/>
          <p:cNvSpPr txBox="1"/>
          <p:nvPr/>
        </p:nvSpPr>
        <p:spPr>
          <a:xfrm>
            <a:off x="8480384" y="5561968"/>
            <a:ext cx="968902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Urban Grid Deployment</a:t>
            </a:r>
          </a:p>
        </p:txBody>
      </p:sp>
      <p:grpSp>
        <p:nvGrpSpPr>
          <p:cNvPr id="119" name="Group 118"/>
          <p:cNvGrpSpPr/>
          <p:nvPr/>
        </p:nvGrpSpPr>
        <p:grpSpPr>
          <a:xfrm>
            <a:off x="8137307" y="588257"/>
            <a:ext cx="1151346" cy="914400"/>
            <a:chOff x="8128163" y="551681"/>
            <a:chExt cx="1151346" cy="914400"/>
          </a:xfrm>
        </p:grpSpPr>
        <p:sp>
          <p:nvSpPr>
            <p:cNvPr id="117" name="Oval 116"/>
            <p:cNvSpPr/>
            <p:nvPr/>
          </p:nvSpPr>
          <p:spPr>
            <a:xfrm flipH="1">
              <a:off x="8128163" y="603504"/>
              <a:ext cx="118872" cy="11887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8365109" y="551681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Sites with fiber</a:t>
              </a: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8131682" y="839894"/>
            <a:ext cx="1151346" cy="914400"/>
            <a:chOff x="8128163" y="551681"/>
            <a:chExt cx="1151346" cy="914400"/>
          </a:xfrm>
        </p:grpSpPr>
        <p:sp>
          <p:nvSpPr>
            <p:cNvPr id="121" name="Oval 120"/>
            <p:cNvSpPr/>
            <p:nvPr/>
          </p:nvSpPr>
          <p:spPr>
            <a:xfrm flipH="1">
              <a:off x="8128163" y="603504"/>
              <a:ext cx="118872" cy="11887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8365109" y="551681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Sites 1 hop away</a:t>
              </a: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8134259" y="1088129"/>
            <a:ext cx="1151346" cy="914400"/>
            <a:chOff x="8128163" y="551681"/>
            <a:chExt cx="1151346" cy="914400"/>
          </a:xfrm>
        </p:grpSpPr>
        <p:sp>
          <p:nvSpPr>
            <p:cNvPr id="125" name="Oval 124"/>
            <p:cNvSpPr/>
            <p:nvPr/>
          </p:nvSpPr>
          <p:spPr>
            <a:xfrm flipH="1">
              <a:off x="8128163" y="603504"/>
              <a:ext cx="118872" cy="11887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8365109" y="551681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Sites 2 hops away</a:t>
              </a:r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8149499" y="1331969"/>
            <a:ext cx="1151346" cy="914400"/>
            <a:chOff x="8128163" y="551681"/>
            <a:chExt cx="1151346" cy="914400"/>
          </a:xfrm>
        </p:grpSpPr>
        <p:sp>
          <p:nvSpPr>
            <p:cNvPr id="128" name="Oval 127"/>
            <p:cNvSpPr/>
            <p:nvPr/>
          </p:nvSpPr>
          <p:spPr>
            <a:xfrm flipH="1">
              <a:off x="8128163" y="603504"/>
              <a:ext cx="118872" cy="11887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8365109" y="551681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Sites 3 hops away</a:t>
              </a:r>
            </a:p>
          </p:txBody>
        </p:sp>
      </p:grpSp>
      <p:sp>
        <p:nvSpPr>
          <p:cNvPr id="130" name="Arc 129"/>
          <p:cNvSpPr/>
          <p:nvPr/>
        </p:nvSpPr>
        <p:spPr>
          <a:xfrm flipH="1">
            <a:off x="7817903" y="2471416"/>
            <a:ext cx="662481" cy="786113"/>
          </a:xfrm>
          <a:prstGeom prst="arc">
            <a:avLst>
              <a:gd name="adj1" fmla="val 16200000"/>
              <a:gd name="adj2" fmla="val 5298919"/>
            </a:avLst>
          </a:prstGeom>
          <a:ln w="57150" cmpd="sng">
            <a:solidFill>
              <a:srgbClr val="FFFF00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Arc 130"/>
          <p:cNvSpPr/>
          <p:nvPr/>
        </p:nvSpPr>
        <p:spPr>
          <a:xfrm flipH="1">
            <a:off x="7759991" y="3245608"/>
            <a:ext cx="662481" cy="786113"/>
          </a:xfrm>
          <a:prstGeom prst="arc">
            <a:avLst>
              <a:gd name="adj1" fmla="val 16200000"/>
              <a:gd name="adj2" fmla="val 5298919"/>
            </a:avLst>
          </a:prstGeom>
          <a:ln w="57150" cmpd="sng">
            <a:solidFill>
              <a:srgbClr val="FFC000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Arc 131"/>
          <p:cNvSpPr/>
          <p:nvPr/>
        </p:nvSpPr>
        <p:spPr>
          <a:xfrm flipH="1">
            <a:off x="7747799" y="4038088"/>
            <a:ext cx="662481" cy="786113"/>
          </a:xfrm>
          <a:prstGeom prst="arc">
            <a:avLst>
              <a:gd name="adj1" fmla="val 16200000"/>
              <a:gd name="adj2" fmla="val 5298919"/>
            </a:avLst>
          </a:prstGeom>
          <a:ln w="57150" cmpd="sng">
            <a:solidFill>
              <a:srgbClr val="FF0000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368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3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Key Requirement: Topology and Route Management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5329037" y="1393370"/>
            <a:ext cx="11209064" cy="5332681"/>
          </a:xfrm>
        </p:spPr>
        <p:txBody>
          <a:bodyPr/>
          <a:lstStyle/>
          <a:p>
            <a:endParaRPr lang="en-US" sz="2000" dirty="0"/>
          </a:p>
          <a:p>
            <a:pPr marL="457200" indent="-457200">
              <a:buAutoNum type="arabicParenR"/>
            </a:pPr>
            <a:endParaRPr lang="en-US" sz="2000" dirty="0" smtClean="0"/>
          </a:p>
          <a:p>
            <a:pPr marL="457200" indent="-457200">
              <a:buAutoNum type="arabicParenR"/>
            </a:pPr>
            <a:endParaRPr lang="en-US" sz="2000" dirty="0"/>
          </a:p>
          <a:p>
            <a:endParaRPr lang="en-US" sz="2000" dirty="0" smtClean="0"/>
          </a:p>
          <a:p>
            <a:pPr marL="457200" indent="-457200">
              <a:buAutoNum type="arabicParenR"/>
            </a:pPr>
            <a:endParaRPr lang="en-US" sz="2000" dirty="0"/>
          </a:p>
          <a:p>
            <a:pPr marL="457200" indent="-457200">
              <a:buAutoNum type="arabicParenR"/>
            </a:pPr>
            <a:endParaRPr lang="en-US" sz="2000" dirty="0" smtClean="0"/>
          </a:p>
          <a:p>
            <a:endParaRPr lang="en-US" sz="2000" dirty="0" smtClean="0"/>
          </a:p>
          <a:p>
            <a:pPr marL="457200" indent="-457200">
              <a:buAutoNum type="arabicParenR"/>
            </a:pPr>
            <a:endParaRPr lang="en-US" sz="2000" dirty="0"/>
          </a:p>
          <a:p>
            <a:endParaRPr lang="en-US" sz="2000" dirty="0"/>
          </a:p>
        </p:txBody>
      </p:sp>
      <p:grpSp>
        <p:nvGrpSpPr>
          <p:cNvPr id="60" name="Group 59"/>
          <p:cNvGrpSpPr/>
          <p:nvPr/>
        </p:nvGrpSpPr>
        <p:grpSpPr>
          <a:xfrm>
            <a:off x="2893345" y="3848553"/>
            <a:ext cx="2962144" cy="2306073"/>
            <a:chOff x="5985853" y="1325399"/>
            <a:chExt cx="2463313" cy="1917738"/>
          </a:xfrm>
        </p:grpSpPr>
        <p:sp>
          <p:nvSpPr>
            <p:cNvPr id="61" name="Oval 60"/>
            <p:cNvSpPr/>
            <p:nvPr/>
          </p:nvSpPr>
          <p:spPr>
            <a:xfrm>
              <a:off x="7112365" y="1325399"/>
              <a:ext cx="215636" cy="21563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6550766" y="1898764"/>
              <a:ext cx="215636" cy="21563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7690986" y="1899689"/>
              <a:ext cx="215636" cy="21563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5985853" y="2482110"/>
              <a:ext cx="215636" cy="21563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7146397" y="2479936"/>
              <a:ext cx="215636" cy="21563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8233530" y="2474849"/>
              <a:ext cx="215636" cy="21563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6611942" y="3026883"/>
              <a:ext cx="215636" cy="21563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7703140" y="3027501"/>
              <a:ext cx="215636" cy="21563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cxnSp>
          <p:nvCxnSpPr>
            <p:cNvPr id="69" name="Straight Arrow Connector 68"/>
            <p:cNvCxnSpPr>
              <a:stCxn id="61" idx="3"/>
              <a:endCxn id="62" idx="7"/>
            </p:cNvCxnSpPr>
            <p:nvPr/>
          </p:nvCxnSpPr>
          <p:spPr>
            <a:xfrm flipH="1">
              <a:off x="6734823" y="1509456"/>
              <a:ext cx="409121" cy="420887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>
              <a:stCxn id="61" idx="5"/>
              <a:endCxn id="63" idx="1"/>
            </p:cNvCxnSpPr>
            <p:nvPr/>
          </p:nvCxnSpPr>
          <p:spPr>
            <a:xfrm>
              <a:off x="7296422" y="1509456"/>
              <a:ext cx="426143" cy="421812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>
              <a:stCxn id="62" idx="3"/>
              <a:endCxn id="64" idx="7"/>
            </p:cNvCxnSpPr>
            <p:nvPr/>
          </p:nvCxnSpPr>
          <p:spPr>
            <a:xfrm flipH="1">
              <a:off x="6169910" y="2082821"/>
              <a:ext cx="412435" cy="430868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>
              <a:stCxn id="63" idx="5"/>
              <a:endCxn id="66" idx="1"/>
            </p:cNvCxnSpPr>
            <p:nvPr/>
          </p:nvCxnSpPr>
          <p:spPr>
            <a:xfrm>
              <a:off x="7875043" y="2083746"/>
              <a:ext cx="390066" cy="422682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>
              <a:stCxn id="63" idx="3"/>
              <a:endCxn id="65" idx="7"/>
            </p:cNvCxnSpPr>
            <p:nvPr/>
          </p:nvCxnSpPr>
          <p:spPr>
            <a:xfrm flipH="1">
              <a:off x="7330454" y="2083746"/>
              <a:ext cx="392111" cy="427770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>
              <a:stCxn id="66" idx="3"/>
              <a:endCxn id="68" idx="7"/>
            </p:cNvCxnSpPr>
            <p:nvPr/>
          </p:nvCxnSpPr>
          <p:spPr>
            <a:xfrm flipH="1">
              <a:off x="7887197" y="2658906"/>
              <a:ext cx="377912" cy="400174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>
              <a:stCxn id="65" idx="3"/>
              <a:endCxn id="67" idx="7"/>
            </p:cNvCxnSpPr>
            <p:nvPr/>
          </p:nvCxnSpPr>
          <p:spPr>
            <a:xfrm flipH="1">
              <a:off x="6795999" y="2663993"/>
              <a:ext cx="381977" cy="394469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675913" y="3854649"/>
            <a:ext cx="2962144" cy="2306073"/>
            <a:chOff x="5985853" y="1325399"/>
            <a:chExt cx="2463313" cy="1917738"/>
          </a:xfrm>
        </p:grpSpPr>
        <p:sp>
          <p:nvSpPr>
            <p:cNvPr id="77" name="Oval 76"/>
            <p:cNvSpPr/>
            <p:nvPr/>
          </p:nvSpPr>
          <p:spPr>
            <a:xfrm>
              <a:off x="7112365" y="1325399"/>
              <a:ext cx="215636" cy="21563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6550766" y="1898764"/>
              <a:ext cx="215636" cy="21563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7690986" y="1899689"/>
              <a:ext cx="215636" cy="21563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5985853" y="2482110"/>
              <a:ext cx="215636" cy="21563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7146397" y="2479936"/>
              <a:ext cx="215636" cy="21563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8233530" y="2474849"/>
              <a:ext cx="215636" cy="21563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6611942" y="3026883"/>
              <a:ext cx="215636" cy="21563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>
              <a:off x="7703140" y="3027501"/>
              <a:ext cx="215636" cy="21563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Arrow Connector 84"/>
            <p:cNvCxnSpPr>
              <a:stCxn id="77" idx="3"/>
              <a:endCxn id="78" idx="7"/>
            </p:cNvCxnSpPr>
            <p:nvPr/>
          </p:nvCxnSpPr>
          <p:spPr>
            <a:xfrm flipH="1">
              <a:off x="6734823" y="1509456"/>
              <a:ext cx="409121" cy="420887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>
              <a:stCxn id="77" idx="5"/>
              <a:endCxn id="79" idx="1"/>
            </p:cNvCxnSpPr>
            <p:nvPr/>
          </p:nvCxnSpPr>
          <p:spPr>
            <a:xfrm>
              <a:off x="7296422" y="1509456"/>
              <a:ext cx="426143" cy="421812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Arrow Connector 86"/>
            <p:cNvCxnSpPr>
              <a:stCxn id="78" idx="3"/>
              <a:endCxn id="80" idx="7"/>
            </p:cNvCxnSpPr>
            <p:nvPr/>
          </p:nvCxnSpPr>
          <p:spPr>
            <a:xfrm flipH="1">
              <a:off x="6169910" y="2082821"/>
              <a:ext cx="412435" cy="430868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Arrow Connector 87"/>
            <p:cNvCxnSpPr>
              <a:stCxn id="79" idx="5"/>
              <a:endCxn id="82" idx="1"/>
            </p:cNvCxnSpPr>
            <p:nvPr/>
          </p:nvCxnSpPr>
          <p:spPr>
            <a:xfrm>
              <a:off x="7875043" y="2083746"/>
              <a:ext cx="390066" cy="422682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Arrow Connector 88"/>
            <p:cNvCxnSpPr>
              <a:stCxn id="79" idx="3"/>
              <a:endCxn id="81" idx="7"/>
            </p:cNvCxnSpPr>
            <p:nvPr/>
          </p:nvCxnSpPr>
          <p:spPr>
            <a:xfrm flipH="1">
              <a:off x="7330454" y="2083746"/>
              <a:ext cx="392111" cy="427770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89"/>
            <p:cNvCxnSpPr>
              <a:stCxn id="82" idx="3"/>
              <a:endCxn id="84" idx="7"/>
            </p:cNvCxnSpPr>
            <p:nvPr/>
          </p:nvCxnSpPr>
          <p:spPr>
            <a:xfrm flipH="1">
              <a:off x="7887197" y="2658906"/>
              <a:ext cx="377912" cy="400174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/>
            <p:cNvCxnSpPr>
              <a:stCxn id="81" idx="3"/>
              <a:endCxn id="83" idx="7"/>
            </p:cNvCxnSpPr>
            <p:nvPr/>
          </p:nvCxnSpPr>
          <p:spPr>
            <a:xfrm flipH="1">
              <a:off x="6795999" y="2663993"/>
              <a:ext cx="381977" cy="394469"/>
            </a:xfrm>
            <a:prstGeom prst="straightConnector1">
              <a:avLst/>
            </a:prstGeom>
            <a:ln w="28575" cmpd="sng">
              <a:solidFill>
                <a:schemeClr val="accent4">
                  <a:lumMod val="7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3114674" y="4759350"/>
            <a:ext cx="5664258" cy="1180044"/>
            <a:chOff x="5387805" y="3426160"/>
            <a:chExt cx="5664258" cy="1180044"/>
          </a:xfrm>
        </p:grpSpPr>
        <p:cxnSp>
          <p:nvCxnSpPr>
            <p:cNvPr id="93" name="Straight Arrow Connector 92"/>
            <p:cNvCxnSpPr>
              <a:stCxn id="64" idx="5"/>
              <a:endCxn id="67" idx="1"/>
            </p:cNvCxnSpPr>
            <p:nvPr/>
          </p:nvCxnSpPr>
          <p:spPr>
            <a:xfrm>
              <a:off x="5387805" y="4127632"/>
              <a:ext cx="569520" cy="471733"/>
            </a:xfrm>
            <a:prstGeom prst="straightConnector1">
              <a:avLst/>
            </a:prstGeom>
            <a:ln w="19050" cmpd="sng">
              <a:solidFill>
                <a:schemeClr val="accent6"/>
              </a:solidFill>
              <a:prstDash val="dash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Arrow Connector 93"/>
            <p:cNvCxnSpPr>
              <a:stCxn id="62" idx="5"/>
              <a:endCxn id="65" idx="1"/>
            </p:cNvCxnSpPr>
            <p:nvPr/>
          </p:nvCxnSpPr>
          <p:spPr>
            <a:xfrm>
              <a:off x="6067115" y="3426160"/>
              <a:ext cx="532894" cy="515504"/>
            </a:xfrm>
            <a:prstGeom prst="straightConnector1">
              <a:avLst/>
            </a:prstGeom>
            <a:ln w="19050" cmpd="sng">
              <a:solidFill>
                <a:schemeClr val="accent6"/>
              </a:solidFill>
              <a:prstDash val="dash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Arrow Connector 94"/>
            <p:cNvCxnSpPr/>
            <p:nvPr/>
          </p:nvCxnSpPr>
          <p:spPr>
            <a:xfrm>
              <a:off x="6794281" y="3916739"/>
              <a:ext cx="532894" cy="515504"/>
            </a:xfrm>
            <a:prstGeom prst="straightConnector1">
              <a:avLst/>
            </a:prstGeom>
            <a:ln w="19050" cmpd="sng">
              <a:solidFill>
                <a:schemeClr val="accent6"/>
              </a:solidFill>
              <a:prstDash val="dash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Arrow Connector 95"/>
            <p:cNvCxnSpPr>
              <a:stCxn id="78" idx="5"/>
              <a:endCxn id="81" idx="1"/>
            </p:cNvCxnSpPr>
            <p:nvPr/>
          </p:nvCxnSpPr>
          <p:spPr>
            <a:xfrm>
              <a:off x="9849683" y="3432256"/>
              <a:ext cx="532894" cy="515504"/>
            </a:xfrm>
            <a:prstGeom prst="straightConnector1">
              <a:avLst/>
            </a:prstGeom>
            <a:ln w="19050" cmpd="sng">
              <a:solidFill>
                <a:schemeClr val="accent6"/>
              </a:solidFill>
              <a:prstDash val="dash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/>
            <p:cNvCxnSpPr>
              <a:stCxn id="80" idx="5"/>
              <a:endCxn id="83" idx="1"/>
            </p:cNvCxnSpPr>
            <p:nvPr/>
          </p:nvCxnSpPr>
          <p:spPr>
            <a:xfrm>
              <a:off x="9170373" y="4133728"/>
              <a:ext cx="569520" cy="471733"/>
            </a:xfrm>
            <a:prstGeom prst="straightConnector1">
              <a:avLst/>
            </a:prstGeom>
            <a:ln w="19050" cmpd="sng">
              <a:solidFill>
                <a:schemeClr val="accent6"/>
              </a:solidFill>
              <a:prstDash val="dash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Arrow Connector 97"/>
            <p:cNvCxnSpPr>
              <a:stCxn id="81" idx="5"/>
              <a:endCxn id="84" idx="1"/>
            </p:cNvCxnSpPr>
            <p:nvPr/>
          </p:nvCxnSpPr>
          <p:spPr>
            <a:xfrm>
              <a:off x="10565932" y="4131114"/>
              <a:ext cx="486131" cy="475090"/>
            </a:xfrm>
            <a:prstGeom prst="straightConnector1">
              <a:avLst/>
            </a:prstGeom>
            <a:ln w="19050" cmpd="sng">
              <a:solidFill>
                <a:schemeClr val="accent6"/>
              </a:solidFill>
              <a:prstDash val="dash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TextBox 98"/>
          <p:cNvSpPr txBox="1"/>
          <p:nvPr/>
        </p:nvSpPr>
        <p:spPr>
          <a:xfrm>
            <a:off x="4548207" y="3640792"/>
            <a:ext cx="914400" cy="32578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Donor node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393974" y="4530731"/>
            <a:ext cx="914400" cy="32578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Relay Node</a:t>
            </a:r>
          </a:p>
        </p:txBody>
      </p:sp>
      <p:cxnSp>
        <p:nvCxnSpPr>
          <p:cNvPr id="101" name="Straight Arrow Connector 100"/>
          <p:cNvCxnSpPr>
            <a:stCxn id="64" idx="6"/>
            <a:endCxn id="65" idx="2"/>
          </p:cNvCxnSpPr>
          <p:nvPr/>
        </p:nvCxnSpPr>
        <p:spPr>
          <a:xfrm flipV="1">
            <a:off x="3152648" y="5366531"/>
            <a:ext cx="1136256" cy="2614"/>
          </a:xfrm>
          <a:prstGeom prst="straightConnector1">
            <a:avLst/>
          </a:prstGeom>
          <a:ln w="6350" cmpd="sng">
            <a:solidFill>
              <a:schemeClr val="accent6"/>
            </a:solidFill>
            <a:prstDash val="lg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" name="Picture 10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263" y="5145927"/>
            <a:ext cx="479816" cy="479816"/>
          </a:xfrm>
          <a:prstGeom prst="rect">
            <a:avLst/>
          </a:prstGeom>
        </p:spPr>
      </p:pic>
      <p:grpSp>
        <p:nvGrpSpPr>
          <p:cNvPr id="103" name="Group 102"/>
          <p:cNvGrpSpPr/>
          <p:nvPr/>
        </p:nvGrpSpPr>
        <p:grpSpPr>
          <a:xfrm>
            <a:off x="1956251" y="3855124"/>
            <a:ext cx="2129263" cy="2312149"/>
            <a:chOff x="4429244" y="278069"/>
            <a:chExt cx="2129263" cy="2312149"/>
          </a:xfrm>
        </p:grpSpPr>
        <p:sp>
          <p:nvSpPr>
            <p:cNvPr id="104" name="TextBox 103"/>
            <p:cNvSpPr txBox="1"/>
            <p:nvPr/>
          </p:nvSpPr>
          <p:spPr>
            <a:xfrm>
              <a:off x="5644107" y="278069"/>
              <a:ext cx="914400" cy="2593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Hop order 0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5092747" y="960967"/>
              <a:ext cx="914400" cy="2593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Hop order 1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429244" y="1691682"/>
              <a:ext cx="914400" cy="2593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Hop order 2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5119595" y="2330916"/>
              <a:ext cx="914400" cy="2593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Hop order 3</a:t>
              </a:r>
            </a:p>
          </p:txBody>
        </p:sp>
      </p:grpSp>
      <p:sp>
        <p:nvSpPr>
          <p:cNvPr id="109" name="Content Placeholder 3"/>
          <p:cNvSpPr txBox="1">
            <a:spLocks/>
          </p:cNvSpPr>
          <p:nvPr/>
        </p:nvSpPr>
        <p:spPr>
          <a:xfrm>
            <a:off x="488897" y="1170491"/>
            <a:ext cx="11354760" cy="208737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txBody>
          <a:bodyPr vert="horz" lIns="91440" tIns="91440" rIns="91440" bIns="91440" rtlCol="0" anchor="ctr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Tx/>
              <a:buNone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57200" indent="-23177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685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17575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»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143000" indent="-22542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 hierarchical topology </a:t>
            </a:r>
            <a:r>
              <a:rPr lang="en-US" dirty="0" smtClean="0"/>
              <a:t>for IAB has multiple advantages: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9FDB"/>
                </a:solidFill>
              </a:rPr>
              <a:t>Greatly reduced specification impact since NR </a:t>
            </a:r>
            <a:r>
              <a:rPr lang="en-US" sz="2000" dirty="0">
                <a:solidFill>
                  <a:srgbClr val="009FDB"/>
                </a:solidFill>
              </a:rPr>
              <a:t>DL and UL physical channel design, signaling and procedures from </a:t>
            </a:r>
            <a:r>
              <a:rPr lang="en-US" sz="2000" dirty="0" smtClean="0">
                <a:solidFill>
                  <a:srgbClr val="009FDB"/>
                </a:solidFill>
              </a:rPr>
              <a:t>Rel. </a:t>
            </a:r>
            <a:r>
              <a:rPr lang="en-US" sz="2000" dirty="0">
                <a:solidFill>
                  <a:srgbClr val="009FDB"/>
                </a:solidFill>
              </a:rPr>
              <a:t>15 </a:t>
            </a:r>
            <a:r>
              <a:rPr lang="en-US" sz="2000" dirty="0" smtClean="0">
                <a:solidFill>
                  <a:srgbClr val="009FDB"/>
                </a:solidFill>
              </a:rPr>
              <a:t>can </a:t>
            </a:r>
            <a:r>
              <a:rPr lang="en-US" sz="2000" dirty="0">
                <a:solidFill>
                  <a:srgbClr val="009FDB"/>
                </a:solidFill>
              </a:rPr>
              <a:t>be </a:t>
            </a:r>
            <a:r>
              <a:rPr lang="en-US" sz="2000" dirty="0" smtClean="0">
                <a:solidFill>
                  <a:srgbClr val="009FDB"/>
                </a:solidFill>
              </a:rPr>
              <a:t>reused with minimal required enhancements </a:t>
            </a:r>
            <a:endParaRPr lang="en-US" sz="2000" dirty="0">
              <a:solidFill>
                <a:srgbClr val="009FD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Architecture </a:t>
            </a:r>
            <a:r>
              <a:rPr lang="en-US" sz="2000" dirty="0"/>
              <a:t>options which support multi-hop and multi-link connectivity between IAB-nodes enable dense deployments in a scalable manner while also remaining robust to short-term blocking </a:t>
            </a:r>
            <a:r>
              <a:rPr lang="en-US" sz="2000" dirty="0" smtClean="0"/>
              <a:t>events (especially when operating in mmWave spectrum)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5120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ontent Placeholder 3"/>
          <p:cNvSpPr txBox="1">
            <a:spLocks/>
          </p:cNvSpPr>
          <p:nvPr/>
        </p:nvSpPr>
        <p:spPr>
          <a:xfrm>
            <a:off x="486203" y="994645"/>
            <a:ext cx="11354760" cy="1636116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txBody>
          <a:bodyPr vert="horz" lIns="91440" tIns="91440" rIns="91440" bIns="91440" rtlCol="0" anchor="ctr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Tx/>
              <a:buNone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57200" indent="-23177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685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17575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»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143000" indent="-22542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4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Key </a:t>
            </a:r>
            <a:r>
              <a:rPr lang="en-US" sz="2800" dirty="0"/>
              <a:t>R</a:t>
            </a:r>
            <a:r>
              <a:rPr lang="en-US" sz="2800" dirty="0" smtClean="0"/>
              <a:t>equirement: Protocol Stack and RAN Architecture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1"/>
            <a:ext cx="11209064" cy="1540034"/>
          </a:xfrm>
        </p:spPr>
        <p:txBody>
          <a:bodyPr/>
          <a:lstStyle/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9FDB"/>
                </a:solidFill>
              </a:rPr>
              <a:t>To a lower order a higher order node </a:t>
            </a:r>
            <a:r>
              <a:rPr lang="en-US" sz="2400" dirty="0" smtClean="0">
                <a:solidFill>
                  <a:srgbClr val="009FDB"/>
                </a:solidFill>
              </a:rPr>
              <a:t>looks a like UE (MT)</a:t>
            </a:r>
            <a:endParaRPr lang="en-US" sz="2400" dirty="0">
              <a:solidFill>
                <a:srgbClr val="009FDB"/>
              </a:solidFill>
            </a:endParaRP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9FDB"/>
                </a:solidFill>
              </a:rPr>
              <a:t>To a higher order a lower order node </a:t>
            </a:r>
            <a:r>
              <a:rPr lang="en-US" sz="2400" dirty="0" smtClean="0">
                <a:solidFill>
                  <a:srgbClr val="009FDB"/>
                </a:solidFill>
              </a:rPr>
              <a:t>looks like a </a:t>
            </a:r>
            <a:r>
              <a:rPr lang="en-US" sz="2400" dirty="0" err="1" smtClean="0">
                <a:solidFill>
                  <a:srgbClr val="009FDB"/>
                </a:solidFill>
              </a:rPr>
              <a:t>gNB</a:t>
            </a:r>
            <a:r>
              <a:rPr lang="en-US" sz="2400" dirty="0" smtClean="0">
                <a:solidFill>
                  <a:srgbClr val="009FDB"/>
                </a:solidFill>
              </a:rPr>
              <a:t>-DU</a:t>
            </a:r>
            <a:endParaRPr lang="en-US" sz="2400" dirty="0">
              <a:solidFill>
                <a:srgbClr val="009FDB"/>
              </a:solidFill>
            </a:endParaRP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9FDB"/>
                </a:solidFill>
              </a:rPr>
              <a:t>A multi-hop network </a:t>
            </a:r>
            <a:r>
              <a:rPr lang="en-US" sz="2400" dirty="0" smtClean="0">
                <a:solidFill>
                  <a:srgbClr val="009FDB"/>
                </a:solidFill>
              </a:rPr>
              <a:t>can still preserve the Option 2 CU-DU RAN architecture split</a:t>
            </a:r>
            <a:endParaRPr lang="en-US" sz="2800" dirty="0"/>
          </a:p>
        </p:txBody>
      </p:sp>
      <p:sp>
        <p:nvSpPr>
          <p:cNvPr id="22" name="Rounded Rectangle 21"/>
          <p:cNvSpPr/>
          <p:nvPr/>
        </p:nvSpPr>
        <p:spPr>
          <a:xfrm>
            <a:off x="204760" y="2953791"/>
            <a:ext cx="1339702" cy="239789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6231646" y="3773689"/>
            <a:ext cx="1515824" cy="1481409"/>
          </a:xfrm>
          <a:prstGeom prst="roundRect">
            <a:avLst/>
          </a:prstGeom>
          <a:solidFill>
            <a:srgbClr val="99CC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365978" y="3223025"/>
            <a:ext cx="1092346" cy="89498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659712" y="2923950"/>
            <a:ext cx="401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 CU</a:t>
            </a:r>
            <a:endParaRPr 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475349" y="3354660"/>
            <a:ext cx="887633" cy="292388"/>
          </a:xfrm>
          <a:prstGeom prst="rect">
            <a:avLst/>
          </a:prstGeom>
          <a:solidFill>
            <a:srgbClr val="33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RRC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6205" y="3752680"/>
            <a:ext cx="887633" cy="292388"/>
          </a:xfrm>
          <a:prstGeom prst="rect">
            <a:avLst/>
          </a:prstGeom>
          <a:solidFill>
            <a:srgbClr val="33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PDCP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995071" y="3985378"/>
            <a:ext cx="1092346" cy="1267498"/>
          </a:xfrm>
          <a:prstGeom prst="roundRect">
            <a:avLst/>
          </a:prstGeom>
          <a:solidFill>
            <a:srgbClr val="FFCC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097436" y="4127140"/>
            <a:ext cx="887633" cy="292388"/>
          </a:xfrm>
          <a:prstGeom prst="rect">
            <a:avLst/>
          </a:prstGeom>
          <a:solidFill>
            <a:srgbClr val="33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RLC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103388" y="4478588"/>
            <a:ext cx="887633" cy="292388"/>
          </a:xfrm>
          <a:prstGeom prst="rect">
            <a:avLst/>
          </a:prstGeom>
          <a:solidFill>
            <a:srgbClr val="33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MAC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097436" y="4850329"/>
            <a:ext cx="887633" cy="292388"/>
          </a:xfrm>
          <a:prstGeom prst="rect">
            <a:avLst/>
          </a:prstGeom>
          <a:solidFill>
            <a:srgbClr val="33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PHY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058579" y="3678849"/>
            <a:ext cx="965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Donor  </a:t>
            </a:r>
            <a:r>
              <a:rPr lang="en-US" sz="1200" dirty="0" smtClean="0"/>
              <a:t>node</a:t>
            </a:r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1500777" y="4011495"/>
            <a:ext cx="3690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 F1</a:t>
            </a:r>
            <a:endParaRPr lang="en-US" sz="1400" dirty="0"/>
          </a:p>
        </p:txBody>
      </p:sp>
      <p:sp>
        <p:nvSpPr>
          <p:cNvPr id="34" name="Left-Right Arrow 33"/>
          <p:cNvSpPr/>
          <p:nvPr/>
        </p:nvSpPr>
        <p:spPr>
          <a:xfrm>
            <a:off x="3114346" y="4939414"/>
            <a:ext cx="789627" cy="123203"/>
          </a:xfrm>
          <a:prstGeom prst="left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3360074" y="4631637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Uu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8973234" y="4765405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UE</a:t>
            </a:r>
            <a:endParaRPr lang="en-US" sz="1400" dirty="0"/>
          </a:p>
        </p:txBody>
      </p:sp>
      <p:grpSp>
        <p:nvGrpSpPr>
          <p:cNvPr id="37" name="Group 36"/>
          <p:cNvGrpSpPr/>
          <p:nvPr/>
        </p:nvGrpSpPr>
        <p:grpSpPr>
          <a:xfrm>
            <a:off x="8564027" y="3666692"/>
            <a:ext cx="1092346" cy="1586952"/>
            <a:chOff x="3863351" y="4949986"/>
            <a:chExt cx="1092346" cy="1586952"/>
          </a:xfrm>
        </p:grpSpPr>
        <p:sp>
          <p:nvSpPr>
            <p:cNvPr id="38" name="Rounded Rectangle 37"/>
            <p:cNvSpPr/>
            <p:nvPr/>
          </p:nvSpPr>
          <p:spPr>
            <a:xfrm>
              <a:off x="3863351" y="4949986"/>
              <a:ext cx="1092346" cy="1586952"/>
            </a:xfrm>
            <a:prstGeom prst="roundRect">
              <a:avLst/>
            </a:prstGeom>
            <a:solidFill>
              <a:srgbClr val="99FFCC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65716" y="5411202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RLC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971668" y="5762650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MAC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965716" y="6134391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PHY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958263" y="5049608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PDCP</a:t>
              </a:r>
            </a:p>
          </p:txBody>
        </p:sp>
      </p:grpSp>
      <p:sp>
        <p:nvSpPr>
          <p:cNvPr id="43" name="Rounded Rectangle 42"/>
          <p:cNvSpPr/>
          <p:nvPr/>
        </p:nvSpPr>
        <p:spPr>
          <a:xfrm>
            <a:off x="3903974" y="3766238"/>
            <a:ext cx="1515824" cy="1481409"/>
          </a:xfrm>
          <a:prstGeom prst="roundRect">
            <a:avLst/>
          </a:prstGeom>
          <a:solidFill>
            <a:srgbClr val="99CC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4756403" y="4131055"/>
            <a:ext cx="562605" cy="1015577"/>
            <a:chOff x="4602103" y="5305659"/>
            <a:chExt cx="893585" cy="1015577"/>
          </a:xfrm>
        </p:grpSpPr>
        <p:sp>
          <p:nvSpPr>
            <p:cNvPr id="45" name="TextBox 44"/>
            <p:cNvSpPr txBox="1"/>
            <p:nvPr/>
          </p:nvSpPr>
          <p:spPr>
            <a:xfrm>
              <a:off x="4602103" y="5305659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RLC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608055" y="5657107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MAC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602103" y="6028848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PHY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028260" y="4134137"/>
            <a:ext cx="600207" cy="1015577"/>
            <a:chOff x="5964567" y="4713573"/>
            <a:chExt cx="893585" cy="1015577"/>
          </a:xfrm>
        </p:grpSpPr>
        <p:sp>
          <p:nvSpPr>
            <p:cNvPr id="49" name="TextBox 48"/>
            <p:cNvSpPr txBox="1"/>
            <p:nvPr/>
          </p:nvSpPr>
          <p:spPr>
            <a:xfrm>
              <a:off x="5964567" y="4713573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RLC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970519" y="5065021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MAC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964567" y="5436762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PHY</a:t>
              </a:r>
            </a:p>
          </p:txBody>
        </p:sp>
      </p:grpSp>
      <p:sp>
        <p:nvSpPr>
          <p:cNvPr id="52" name="Rectangle 51"/>
          <p:cNvSpPr/>
          <p:nvPr/>
        </p:nvSpPr>
        <p:spPr>
          <a:xfrm>
            <a:off x="4029381" y="3868601"/>
            <a:ext cx="1285879" cy="17666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Adaptation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635084" y="4666336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Uu</a:t>
            </a:r>
            <a:endParaRPr lang="en-US" sz="1400" dirty="0"/>
          </a:p>
        </p:txBody>
      </p:sp>
      <p:grpSp>
        <p:nvGrpSpPr>
          <p:cNvPr id="54" name="Group 53"/>
          <p:cNvGrpSpPr/>
          <p:nvPr/>
        </p:nvGrpSpPr>
        <p:grpSpPr>
          <a:xfrm>
            <a:off x="7084075" y="4127873"/>
            <a:ext cx="562605" cy="1015577"/>
            <a:chOff x="4602103" y="5305659"/>
            <a:chExt cx="893585" cy="1015577"/>
          </a:xfrm>
        </p:grpSpPr>
        <p:sp>
          <p:nvSpPr>
            <p:cNvPr id="55" name="TextBox 54"/>
            <p:cNvSpPr txBox="1"/>
            <p:nvPr/>
          </p:nvSpPr>
          <p:spPr>
            <a:xfrm>
              <a:off x="4602103" y="5305659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RLC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608055" y="5657107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MAC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602103" y="6028848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PHY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355932" y="4130955"/>
            <a:ext cx="600207" cy="1015577"/>
            <a:chOff x="5964567" y="4713573"/>
            <a:chExt cx="893585" cy="1015577"/>
          </a:xfrm>
        </p:grpSpPr>
        <p:sp>
          <p:nvSpPr>
            <p:cNvPr id="59" name="TextBox 58"/>
            <p:cNvSpPr txBox="1"/>
            <p:nvPr/>
          </p:nvSpPr>
          <p:spPr>
            <a:xfrm>
              <a:off x="5964567" y="4713573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RLC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970519" y="5065021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MAC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964567" y="5436762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PHY</a:t>
              </a:r>
            </a:p>
          </p:txBody>
        </p:sp>
      </p:grpSp>
      <p:sp>
        <p:nvSpPr>
          <p:cNvPr id="62" name="Rectangle 61"/>
          <p:cNvSpPr/>
          <p:nvPr/>
        </p:nvSpPr>
        <p:spPr>
          <a:xfrm>
            <a:off x="6357053" y="3865419"/>
            <a:ext cx="1285879" cy="17666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Adaptation</a:t>
            </a:r>
          </a:p>
        </p:txBody>
      </p:sp>
      <p:sp>
        <p:nvSpPr>
          <p:cNvPr id="63" name="Left-Right Arrow 62"/>
          <p:cNvSpPr/>
          <p:nvPr/>
        </p:nvSpPr>
        <p:spPr>
          <a:xfrm>
            <a:off x="7771919" y="4924851"/>
            <a:ext cx="789627" cy="123203"/>
          </a:xfrm>
          <a:prstGeom prst="left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7983081" y="4658876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Uu</a:t>
            </a:r>
            <a:endParaRPr lang="en-US" sz="1400" dirty="0"/>
          </a:p>
        </p:txBody>
      </p:sp>
      <p:sp>
        <p:nvSpPr>
          <p:cNvPr id="65" name="Left-Right Arrow 64"/>
          <p:cNvSpPr/>
          <p:nvPr/>
        </p:nvSpPr>
        <p:spPr>
          <a:xfrm>
            <a:off x="5438839" y="4934217"/>
            <a:ext cx="789627" cy="123203"/>
          </a:xfrm>
          <a:prstGeom prst="left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6" name="TextBox 65"/>
          <p:cNvSpPr txBox="1"/>
          <p:nvPr/>
        </p:nvSpPr>
        <p:spPr>
          <a:xfrm>
            <a:off x="4285885" y="3427000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 </a:t>
            </a:r>
            <a:r>
              <a:rPr lang="en-US" sz="1200" dirty="0" smtClean="0"/>
              <a:t>IAB-node</a:t>
            </a:r>
            <a:endParaRPr lang="en-US" sz="1400" dirty="0"/>
          </a:p>
        </p:txBody>
      </p:sp>
      <p:sp>
        <p:nvSpPr>
          <p:cNvPr id="67" name="Bent Arrow 66"/>
          <p:cNvSpPr/>
          <p:nvPr/>
        </p:nvSpPr>
        <p:spPr>
          <a:xfrm flipV="1">
            <a:off x="893518" y="3985376"/>
            <a:ext cx="1095546" cy="361405"/>
          </a:xfrm>
          <a:prstGeom prst="bentArrow">
            <a:avLst>
              <a:gd name="adj1" fmla="val 17990"/>
              <a:gd name="adj2" fmla="val 18219"/>
              <a:gd name="adj3" fmla="val 15899"/>
              <a:gd name="adj4" fmla="val 43750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613557" y="3423155"/>
            <a:ext cx="761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IAB-node</a:t>
            </a:r>
            <a:endParaRPr lang="en-US" sz="1400" dirty="0"/>
          </a:p>
        </p:txBody>
      </p:sp>
      <p:sp>
        <p:nvSpPr>
          <p:cNvPr id="69" name="TextBox 68"/>
          <p:cNvSpPr txBox="1"/>
          <p:nvPr/>
        </p:nvSpPr>
        <p:spPr>
          <a:xfrm>
            <a:off x="8840747" y="3427000"/>
            <a:ext cx="394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 UE</a:t>
            </a:r>
            <a:endParaRPr lang="en-US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3465681" y="5456255"/>
            <a:ext cx="801694" cy="22073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200" dirty="0" smtClean="0">
                <a:solidFill>
                  <a:schemeClr val="tx2"/>
                </a:solidFill>
              </a:rPr>
              <a:t>MT </a:t>
            </a:r>
            <a:r>
              <a:rPr lang="en-US" sz="1200" dirty="0">
                <a:solidFill>
                  <a:schemeClr val="tx2"/>
                </a:solidFill>
              </a:rPr>
              <a:t>function</a:t>
            </a:r>
          </a:p>
        </p:txBody>
      </p:sp>
      <p:cxnSp>
        <p:nvCxnSpPr>
          <p:cNvPr id="71" name="Straight Arrow Connector 70"/>
          <p:cNvCxnSpPr>
            <a:stCxn id="70" idx="0"/>
            <a:endCxn id="51" idx="2"/>
          </p:cNvCxnSpPr>
          <p:nvPr/>
        </p:nvCxnSpPr>
        <p:spPr>
          <a:xfrm flipV="1">
            <a:off x="3866528" y="5149714"/>
            <a:ext cx="459837" cy="306541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5183665" y="5390140"/>
            <a:ext cx="801694" cy="22073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200" dirty="0" smtClean="0">
                <a:solidFill>
                  <a:schemeClr val="tx2"/>
                </a:solidFill>
              </a:rPr>
              <a:t>DU function</a:t>
            </a:r>
            <a:endParaRPr lang="en-US" sz="1200" dirty="0">
              <a:solidFill>
                <a:schemeClr val="tx2"/>
              </a:solidFill>
            </a:endParaRPr>
          </a:p>
        </p:txBody>
      </p:sp>
      <p:cxnSp>
        <p:nvCxnSpPr>
          <p:cNvPr id="73" name="Straight Arrow Connector 72"/>
          <p:cNvCxnSpPr>
            <a:stCxn id="72" idx="0"/>
          </p:cNvCxnSpPr>
          <p:nvPr/>
        </p:nvCxnSpPr>
        <p:spPr>
          <a:xfrm flipH="1" flipV="1">
            <a:off x="5183665" y="5149714"/>
            <a:ext cx="400847" cy="240426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9751285" y="3798724"/>
            <a:ext cx="2359026" cy="1322888"/>
          </a:xfrm>
          <a:prstGeom prst="rect">
            <a:avLst/>
          </a:prstGeom>
          <a:solidFill>
            <a:srgbClr val="FFCCFF">
              <a:alpha val="86000"/>
            </a:srgbClr>
          </a:solidFill>
          <a:ln>
            <a:noFill/>
          </a:ln>
        </p:spPr>
        <p:txBody>
          <a:bodyPr wrap="square" lIns="91440" tIns="91440" rIns="91440" bIns="91440" rtlCol="0" anchor="ctr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9FDB"/>
                </a:solidFill>
              </a:rPr>
              <a:t>Adaptation layer above RLC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009FDB"/>
                </a:solidFill>
              </a:rPr>
              <a:t>Supports ARQ and </a:t>
            </a:r>
            <a:r>
              <a:rPr lang="en-US" sz="1200" dirty="0" err="1" smtClean="0">
                <a:solidFill>
                  <a:srgbClr val="009FDB"/>
                </a:solidFill>
              </a:rPr>
              <a:t>QoS</a:t>
            </a:r>
            <a:endParaRPr lang="en-US" sz="1200" dirty="0">
              <a:solidFill>
                <a:srgbClr val="009FD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009FDB"/>
                </a:solidFill>
              </a:rPr>
              <a:t>IAB nodes are </a:t>
            </a:r>
            <a:r>
              <a:rPr lang="en-US" sz="1200" dirty="0">
                <a:solidFill>
                  <a:srgbClr val="009FDB"/>
                </a:solidFill>
              </a:rPr>
              <a:t>essentially </a:t>
            </a:r>
            <a:r>
              <a:rPr lang="en-US" sz="1200" dirty="0" smtClean="0">
                <a:solidFill>
                  <a:srgbClr val="009FDB"/>
                </a:solidFill>
              </a:rPr>
              <a:t>DUs</a:t>
            </a:r>
            <a:endParaRPr lang="en-US" sz="1200" dirty="0">
              <a:solidFill>
                <a:srgbClr val="009FD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9FDB"/>
                </a:solidFill>
              </a:rPr>
              <a:t>No modification to RLC protocol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9FDB"/>
                </a:solidFill>
              </a:rPr>
              <a:t>Easy upgrade to </a:t>
            </a:r>
            <a:r>
              <a:rPr lang="en-US" sz="1200" dirty="0" smtClean="0">
                <a:solidFill>
                  <a:srgbClr val="009FDB"/>
                </a:solidFill>
              </a:rPr>
              <a:t>fiber-fed </a:t>
            </a:r>
            <a:r>
              <a:rPr lang="en-US" sz="1200" dirty="0">
                <a:solidFill>
                  <a:srgbClr val="009FDB"/>
                </a:solidFill>
              </a:rPr>
              <a:t>DU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866528" y="6051517"/>
            <a:ext cx="368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IAB architecture example with 2 hops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02360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Content Placeholder 3"/>
          <p:cNvSpPr txBox="1">
            <a:spLocks/>
          </p:cNvSpPr>
          <p:nvPr/>
        </p:nvSpPr>
        <p:spPr>
          <a:xfrm>
            <a:off x="433288" y="1052761"/>
            <a:ext cx="11335379" cy="19498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txBody>
          <a:bodyPr vert="horz" lIns="91440" tIns="91440" rIns="91440" bIns="91440" rtlCol="0" anchor="ctr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Tx/>
              <a:buNone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57200" indent="-23177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685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17575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»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143000" indent="-22542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1" name="Left-Right Arrow 60"/>
          <p:cNvSpPr/>
          <p:nvPr/>
        </p:nvSpPr>
        <p:spPr>
          <a:xfrm>
            <a:off x="3194760" y="3869800"/>
            <a:ext cx="3101439" cy="131635"/>
          </a:xfrm>
          <a:prstGeom prst="leftRightArrow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5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Key Requirement: NSA Support 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1"/>
            <a:ext cx="11209064" cy="1576398"/>
          </a:xfrm>
        </p:spPr>
        <p:txBody>
          <a:bodyPr/>
          <a:lstStyle/>
          <a:p>
            <a:r>
              <a:rPr lang="en-US" dirty="0" smtClean="0"/>
              <a:t>Early NR deployments </a:t>
            </a:r>
            <a:r>
              <a:rPr lang="en-US" dirty="0"/>
              <a:t>will </a:t>
            </a:r>
            <a:r>
              <a:rPr lang="en-US" dirty="0" smtClean="0"/>
              <a:t>utilize NSA with LTE </a:t>
            </a:r>
            <a:r>
              <a:rPr lang="en-US" dirty="0"/>
              <a:t>as </a:t>
            </a:r>
            <a:r>
              <a:rPr lang="en-US" dirty="0" smtClean="0"/>
              <a:t>the </a:t>
            </a:r>
            <a:r>
              <a:rPr lang="en-US" dirty="0"/>
              <a:t>anchor for the </a:t>
            </a:r>
            <a:r>
              <a:rPr lang="en-US" dirty="0" smtClean="0"/>
              <a:t>UEs and IAB nodes: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Separate the control plane and data plane for the </a:t>
            </a:r>
            <a:r>
              <a:rPr lang="en-US" sz="2000" dirty="0" smtClean="0"/>
              <a:t>MT </a:t>
            </a:r>
            <a:r>
              <a:rPr lang="en-US" sz="2000" dirty="0"/>
              <a:t>function of each DU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Control plane uses a single hop to LTE </a:t>
            </a:r>
            <a:r>
              <a:rPr lang="en-US" sz="2000" dirty="0" err="1"/>
              <a:t>gNB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Data plane retains the multi-hop architecture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Topology and route management can happen over the control plane, basic functionality for mobile relays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72493" y="3600566"/>
            <a:ext cx="1339702" cy="239789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299379" y="3664382"/>
            <a:ext cx="1515824" cy="2237492"/>
          </a:xfrm>
          <a:prstGeom prst="roundRect">
            <a:avLst/>
          </a:prstGeom>
          <a:solidFill>
            <a:srgbClr val="99CC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33711" y="3869800"/>
            <a:ext cx="1092346" cy="89498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27445" y="3570725"/>
            <a:ext cx="401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 CU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43082" y="4001435"/>
            <a:ext cx="887633" cy="292388"/>
          </a:xfrm>
          <a:prstGeom prst="rect">
            <a:avLst/>
          </a:prstGeom>
          <a:solidFill>
            <a:srgbClr val="33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RRC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938" y="4399455"/>
            <a:ext cx="887633" cy="292388"/>
          </a:xfrm>
          <a:prstGeom prst="rect">
            <a:avLst/>
          </a:prstGeom>
          <a:solidFill>
            <a:srgbClr val="33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PDCP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062804" y="4632153"/>
            <a:ext cx="1092346" cy="1267498"/>
          </a:xfrm>
          <a:prstGeom prst="roundRect">
            <a:avLst/>
          </a:prstGeom>
          <a:solidFill>
            <a:srgbClr val="FFCC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165169" y="4773915"/>
            <a:ext cx="887633" cy="292388"/>
          </a:xfrm>
          <a:prstGeom prst="rect">
            <a:avLst/>
          </a:prstGeom>
          <a:solidFill>
            <a:srgbClr val="33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RLC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71121" y="5125363"/>
            <a:ext cx="887633" cy="292388"/>
          </a:xfrm>
          <a:prstGeom prst="rect">
            <a:avLst/>
          </a:prstGeom>
          <a:solidFill>
            <a:srgbClr val="33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MAC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65169" y="5497104"/>
            <a:ext cx="887633" cy="292388"/>
          </a:xfrm>
          <a:prstGeom prst="rect">
            <a:avLst/>
          </a:prstGeom>
          <a:solidFill>
            <a:srgbClr val="33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PHY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65169" y="5998464"/>
            <a:ext cx="9492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Donor Node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568510" y="4658270"/>
            <a:ext cx="3690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 F1</a:t>
            </a:r>
            <a:endParaRPr lang="en-US" sz="1400" dirty="0"/>
          </a:p>
        </p:txBody>
      </p:sp>
      <p:sp>
        <p:nvSpPr>
          <p:cNvPr id="17" name="Left-Right Arrow 16"/>
          <p:cNvSpPr/>
          <p:nvPr/>
        </p:nvSpPr>
        <p:spPr>
          <a:xfrm>
            <a:off x="3182079" y="5586189"/>
            <a:ext cx="789627" cy="123203"/>
          </a:xfrm>
          <a:prstGeom prst="left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427807" y="5278412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Uu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9040967" y="5412180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UE</a:t>
            </a:r>
            <a:endParaRPr lang="en-US" sz="1400" dirty="0"/>
          </a:p>
        </p:txBody>
      </p:sp>
      <p:grpSp>
        <p:nvGrpSpPr>
          <p:cNvPr id="20" name="Group 19"/>
          <p:cNvGrpSpPr/>
          <p:nvPr/>
        </p:nvGrpSpPr>
        <p:grpSpPr>
          <a:xfrm>
            <a:off x="8631760" y="4313467"/>
            <a:ext cx="1092346" cy="1586952"/>
            <a:chOff x="3863351" y="4949986"/>
            <a:chExt cx="1092346" cy="1586952"/>
          </a:xfrm>
        </p:grpSpPr>
        <p:sp>
          <p:nvSpPr>
            <p:cNvPr id="21" name="Rounded Rectangle 20"/>
            <p:cNvSpPr/>
            <p:nvPr/>
          </p:nvSpPr>
          <p:spPr>
            <a:xfrm>
              <a:off x="3863351" y="4949986"/>
              <a:ext cx="1092346" cy="1586952"/>
            </a:xfrm>
            <a:prstGeom prst="roundRect">
              <a:avLst/>
            </a:prstGeom>
            <a:solidFill>
              <a:srgbClr val="99FFCC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65716" y="5411202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RLC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71668" y="5762650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MAC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965716" y="6134391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PHY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958263" y="5049608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PDCP</a:t>
              </a:r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3971707" y="3664381"/>
            <a:ext cx="1515824" cy="2230041"/>
          </a:xfrm>
          <a:prstGeom prst="roundRect">
            <a:avLst/>
          </a:prstGeom>
          <a:solidFill>
            <a:srgbClr val="99CC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824136" y="4777830"/>
            <a:ext cx="562605" cy="1015577"/>
            <a:chOff x="4602103" y="5305659"/>
            <a:chExt cx="893585" cy="1015577"/>
          </a:xfrm>
        </p:grpSpPr>
        <p:sp>
          <p:nvSpPr>
            <p:cNvPr id="28" name="TextBox 27"/>
            <p:cNvSpPr txBox="1"/>
            <p:nvPr/>
          </p:nvSpPr>
          <p:spPr>
            <a:xfrm>
              <a:off x="4602103" y="5305659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RLC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08055" y="5657107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MAC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602103" y="6028848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PHY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095993" y="4780912"/>
            <a:ext cx="600207" cy="1015577"/>
            <a:chOff x="5964567" y="4713573"/>
            <a:chExt cx="893585" cy="1015577"/>
          </a:xfrm>
        </p:grpSpPr>
        <p:sp>
          <p:nvSpPr>
            <p:cNvPr id="32" name="TextBox 31"/>
            <p:cNvSpPr txBox="1"/>
            <p:nvPr/>
          </p:nvSpPr>
          <p:spPr>
            <a:xfrm>
              <a:off x="5964567" y="4713573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RLC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970519" y="5065021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MAC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964567" y="5436762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PHY</a:t>
              </a:r>
            </a:p>
          </p:txBody>
        </p:sp>
      </p:grpSp>
      <p:sp>
        <p:nvSpPr>
          <p:cNvPr id="35" name="Rectangle 34"/>
          <p:cNvSpPr/>
          <p:nvPr/>
        </p:nvSpPr>
        <p:spPr>
          <a:xfrm>
            <a:off x="4097114" y="4515376"/>
            <a:ext cx="1285879" cy="17666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Adaptation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702817" y="5313111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Uu</a:t>
            </a:r>
            <a:endParaRPr lang="en-US" sz="1400" dirty="0"/>
          </a:p>
        </p:txBody>
      </p:sp>
      <p:grpSp>
        <p:nvGrpSpPr>
          <p:cNvPr id="37" name="Group 36"/>
          <p:cNvGrpSpPr/>
          <p:nvPr/>
        </p:nvGrpSpPr>
        <p:grpSpPr>
          <a:xfrm>
            <a:off x="7151808" y="4774648"/>
            <a:ext cx="562605" cy="1015577"/>
            <a:chOff x="4602103" y="5305659"/>
            <a:chExt cx="893585" cy="1015577"/>
          </a:xfrm>
        </p:grpSpPr>
        <p:sp>
          <p:nvSpPr>
            <p:cNvPr id="38" name="TextBox 37"/>
            <p:cNvSpPr txBox="1"/>
            <p:nvPr/>
          </p:nvSpPr>
          <p:spPr>
            <a:xfrm>
              <a:off x="4602103" y="5305659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RLC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608055" y="5657107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MAC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602103" y="6028848"/>
              <a:ext cx="887633" cy="292388"/>
            </a:xfrm>
            <a:prstGeom prst="rect">
              <a:avLst/>
            </a:prstGeom>
            <a:solidFill>
              <a:srgbClr val="3399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PHY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423665" y="4777730"/>
            <a:ext cx="600207" cy="1015577"/>
            <a:chOff x="5964567" y="4713573"/>
            <a:chExt cx="893585" cy="1015577"/>
          </a:xfrm>
        </p:grpSpPr>
        <p:sp>
          <p:nvSpPr>
            <p:cNvPr id="42" name="TextBox 41"/>
            <p:cNvSpPr txBox="1"/>
            <p:nvPr/>
          </p:nvSpPr>
          <p:spPr>
            <a:xfrm>
              <a:off x="5964567" y="4713573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RLC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970519" y="5065021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MAC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64567" y="5436762"/>
              <a:ext cx="887633" cy="292388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</a:rPr>
                <a:t>PHY</a:t>
              </a:r>
            </a:p>
          </p:txBody>
        </p:sp>
      </p:grpSp>
      <p:sp>
        <p:nvSpPr>
          <p:cNvPr id="45" name="Rectangle 44"/>
          <p:cNvSpPr/>
          <p:nvPr/>
        </p:nvSpPr>
        <p:spPr>
          <a:xfrm>
            <a:off x="6424786" y="4512194"/>
            <a:ext cx="1285879" cy="17666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/>
              <a:t>Adaptation</a:t>
            </a:r>
          </a:p>
        </p:txBody>
      </p:sp>
      <p:sp>
        <p:nvSpPr>
          <p:cNvPr id="46" name="Left-Right Arrow 45"/>
          <p:cNvSpPr/>
          <p:nvPr/>
        </p:nvSpPr>
        <p:spPr>
          <a:xfrm>
            <a:off x="7839652" y="5571626"/>
            <a:ext cx="789627" cy="123203"/>
          </a:xfrm>
          <a:prstGeom prst="left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8050814" y="5305651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Uu</a:t>
            </a:r>
            <a:endParaRPr lang="en-US" sz="1400" dirty="0"/>
          </a:p>
        </p:txBody>
      </p:sp>
      <p:sp>
        <p:nvSpPr>
          <p:cNvPr id="48" name="Left-Right Arrow 47"/>
          <p:cNvSpPr/>
          <p:nvPr/>
        </p:nvSpPr>
        <p:spPr>
          <a:xfrm>
            <a:off x="5506572" y="5580992"/>
            <a:ext cx="789627" cy="123203"/>
          </a:xfrm>
          <a:prstGeom prst="left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4316201" y="6021912"/>
            <a:ext cx="769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IAB Node</a:t>
            </a:r>
            <a:endParaRPr lang="en-US" sz="1400" dirty="0"/>
          </a:p>
        </p:txBody>
      </p:sp>
      <p:sp>
        <p:nvSpPr>
          <p:cNvPr id="50" name="Bent Arrow 49"/>
          <p:cNvSpPr/>
          <p:nvPr/>
        </p:nvSpPr>
        <p:spPr>
          <a:xfrm flipV="1">
            <a:off x="961251" y="4632151"/>
            <a:ext cx="1095546" cy="361405"/>
          </a:xfrm>
          <a:prstGeom prst="bentArrow">
            <a:avLst>
              <a:gd name="adj1" fmla="val 17990"/>
              <a:gd name="adj2" fmla="val 18219"/>
              <a:gd name="adj3" fmla="val 15899"/>
              <a:gd name="adj4" fmla="val 43750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679236" y="5990833"/>
            <a:ext cx="769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IAB Node</a:t>
            </a:r>
            <a:endParaRPr lang="en-US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8908480" y="4073775"/>
            <a:ext cx="394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 UE</a:t>
            </a:r>
            <a:endParaRPr lang="en-US" sz="1400" dirty="0"/>
          </a:p>
        </p:txBody>
      </p:sp>
      <p:sp>
        <p:nvSpPr>
          <p:cNvPr id="56" name="Rounded Rectangle 55"/>
          <p:cNvSpPr/>
          <p:nvPr/>
        </p:nvSpPr>
        <p:spPr>
          <a:xfrm>
            <a:off x="2076103" y="3600565"/>
            <a:ext cx="1092346" cy="810937"/>
          </a:xfrm>
          <a:prstGeom prst="roundRect">
            <a:avLst/>
          </a:prstGeom>
          <a:solidFill>
            <a:srgbClr val="FFFF00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2191615" y="3718321"/>
            <a:ext cx="887633" cy="595145"/>
          </a:xfrm>
          <a:prstGeom prst="rect">
            <a:avLst/>
          </a:prstGeom>
          <a:solidFill>
            <a:srgbClr val="FF9999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LTE </a:t>
            </a:r>
            <a:r>
              <a:rPr lang="en-US" sz="1300" b="1" dirty="0" err="1">
                <a:solidFill>
                  <a:schemeClr val="bg1"/>
                </a:solidFill>
              </a:rPr>
              <a:t>gNB</a:t>
            </a:r>
            <a:r>
              <a:rPr lang="en-US" sz="1300" b="1" dirty="0">
                <a:solidFill>
                  <a:schemeClr val="bg1"/>
                </a:solidFill>
              </a:rPr>
              <a:t> stack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116035" y="3787002"/>
            <a:ext cx="576167" cy="595145"/>
          </a:xfrm>
          <a:prstGeom prst="rect">
            <a:avLst/>
          </a:prstGeom>
          <a:solidFill>
            <a:srgbClr val="FF9999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LTE UE stack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443707" y="3811621"/>
            <a:ext cx="576167" cy="595145"/>
          </a:xfrm>
          <a:prstGeom prst="rect">
            <a:avLst/>
          </a:prstGeom>
          <a:solidFill>
            <a:srgbClr val="FF9999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LTE UE stack</a:t>
            </a:r>
          </a:p>
        </p:txBody>
      </p:sp>
      <p:sp>
        <p:nvSpPr>
          <p:cNvPr id="60" name="Left-Right Arrow 59"/>
          <p:cNvSpPr/>
          <p:nvPr/>
        </p:nvSpPr>
        <p:spPr>
          <a:xfrm>
            <a:off x="3188048" y="4147629"/>
            <a:ext cx="789627" cy="123203"/>
          </a:xfrm>
          <a:prstGeom prst="leftRightArrow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3345625" y="3935275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C00000"/>
                </a:solidFill>
              </a:rPr>
              <a:t>Uu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614716" y="3929854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C00000"/>
                </a:solidFill>
              </a:rPr>
              <a:t>Uu</a:t>
            </a:r>
            <a:endParaRPr lang="en-US" sz="1400" dirty="0">
              <a:solidFill>
                <a:srgbClr val="C00000"/>
              </a:solidFill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1712779" y="4457330"/>
            <a:ext cx="6802821" cy="7575"/>
          </a:xfrm>
          <a:prstGeom prst="line">
            <a:avLst/>
          </a:prstGeom>
          <a:ln w="6350" cmpd="sng">
            <a:solidFill>
              <a:schemeClr val="accent6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7561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6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Key Requirement: Half </a:t>
            </a:r>
            <a:r>
              <a:rPr lang="en-US" sz="2800" dirty="0"/>
              <a:t>Duplex Requirement, </a:t>
            </a:r>
            <a:r>
              <a:rPr lang="en-US" sz="2800" dirty="0" smtClean="0"/>
              <a:t>Access/Backhaul Multiplexing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1"/>
            <a:ext cx="11209064" cy="2579189"/>
          </a:xfrm>
        </p:spPr>
        <p:txBody>
          <a:bodyPr/>
          <a:lstStyle/>
          <a:p>
            <a:r>
              <a:rPr lang="en-US" sz="2000" dirty="0" smtClean="0"/>
              <a:t>A fundamental assumption is that a given </a:t>
            </a:r>
            <a:r>
              <a:rPr lang="en-US" sz="2000" dirty="0"/>
              <a:t>IAB relay node cannot transmit and receive at the same </a:t>
            </a:r>
            <a:r>
              <a:rPr lang="en-US" sz="2000" dirty="0" smtClean="0"/>
              <a:t>time</a:t>
            </a:r>
          </a:p>
          <a:p>
            <a:r>
              <a:rPr lang="en-US" sz="2000" dirty="0" smtClean="0"/>
              <a:t>As a result, for efficient spectrum utilization and </a:t>
            </a:r>
            <a:r>
              <a:rPr lang="en-US" sz="2000" dirty="0"/>
              <a:t>latency </a:t>
            </a:r>
            <a:r>
              <a:rPr lang="en-US" sz="2000" dirty="0" smtClean="0"/>
              <a:t>reduction, dynamic </a:t>
            </a:r>
            <a:r>
              <a:rPr lang="en-US" sz="2000" dirty="0"/>
              <a:t>resource sharing (e.g. TDM/FDM/SDM) needs to be supported (subject to half-duplex constraints at the relay nodes</a:t>
            </a:r>
            <a:r>
              <a:rPr lang="en-US" sz="2000" dirty="0" smtClean="0"/>
              <a:t>)</a:t>
            </a:r>
            <a:endParaRPr lang="en-US" sz="2000" dirty="0"/>
          </a:p>
          <a:p>
            <a:pPr lvl="1"/>
            <a:r>
              <a:rPr lang="en-US" sz="2000" dirty="0" smtClean="0">
                <a:solidFill>
                  <a:srgbClr val="009FDB"/>
                </a:solidFill>
              </a:rPr>
              <a:t>An </a:t>
            </a:r>
            <a:r>
              <a:rPr lang="en-US" sz="2000" dirty="0">
                <a:solidFill>
                  <a:srgbClr val="009FDB"/>
                </a:solidFill>
              </a:rPr>
              <a:t>IAB node is one of these modes (but not both) at a given time: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9FDB"/>
                </a:solidFill>
              </a:rPr>
              <a:t>Tx</a:t>
            </a:r>
            <a:r>
              <a:rPr lang="en-US" sz="1800" dirty="0">
                <a:solidFill>
                  <a:srgbClr val="009FDB"/>
                </a:solidFill>
              </a:rPr>
              <a:t>: Transmit DL to higher hop orders and UE, and transmit UL to lower hop orders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9FDB"/>
                </a:solidFill>
              </a:rPr>
              <a:t>Rx: Receive UL from higher hop order and UE and receive DL from lower hop orders</a:t>
            </a:r>
          </a:p>
          <a:p>
            <a:r>
              <a:rPr lang="en-US" sz="2000" dirty="0" smtClean="0"/>
              <a:t>This also impacts the mechanisms for IAB node discovery/measurement, initial access, and link management</a:t>
            </a:r>
            <a:endParaRPr lang="en-US" sz="1800" dirty="0"/>
          </a:p>
          <a:p>
            <a:pPr marL="571500" lvl="2" indent="-342900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009FDB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298" y="3804003"/>
            <a:ext cx="4190476" cy="2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460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2B4FC7DF-B44B-47D9-9A8C-EDE6898163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7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AC84EB23-7FAA-4D04-897F-EE11B0D7D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Performance Evaluation of </a:t>
            </a:r>
            <a:r>
              <a:rPr lang="en-US" sz="2800" dirty="0" smtClean="0"/>
              <a:t>IAB</a:t>
            </a:r>
            <a:endParaRPr lang="en-US" sz="2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BE50C79-4778-441B-8A7C-C54673078F3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0939" y="1197865"/>
            <a:ext cx="11209064" cy="768096"/>
          </a:xfrm>
        </p:spPr>
        <p:txBody>
          <a:bodyPr/>
          <a:lstStyle/>
          <a:p>
            <a:r>
              <a:rPr lang="en-US" dirty="0"/>
              <a:t>Understanding improvements in outage and user experienced data rate is critical in order to determine and plan the deployment of IAB</a:t>
            </a:r>
          </a:p>
        </p:txBody>
      </p:sp>
      <p:grpSp>
        <p:nvGrpSpPr>
          <p:cNvPr id="113" name="Group 112">
            <a:extLst>
              <a:ext uri="{FF2B5EF4-FFF2-40B4-BE49-F238E27FC236}">
                <a16:creationId xmlns="" xmlns:a16="http://schemas.microsoft.com/office/drawing/2014/main" id="{EDEFB5E1-4345-483D-AA06-847FD6032266}"/>
              </a:ext>
            </a:extLst>
          </p:cNvPr>
          <p:cNvGrpSpPr/>
          <p:nvPr/>
        </p:nvGrpSpPr>
        <p:grpSpPr>
          <a:xfrm>
            <a:off x="461708" y="2807208"/>
            <a:ext cx="3106034" cy="3218688"/>
            <a:chOff x="425132" y="2551176"/>
            <a:chExt cx="3670767" cy="3803904"/>
          </a:xfrm>
        </p:grpSpPr>
        <p:grpSp>
          <p:nvGrpSpPr>
            <p:cNvPr id="41" name="Group 40">
              <a:extLst>
                <a:ext uri="{FF2B5EF4-FFF2-40B4-BE49-F238E27FC236}">
                  <a16:creationId xmlns="" xmlns:a16="http://schemas.microsoft.com/office/drawing/2014/main" id="{51705462-35D4-4FEC-9E96-92F494238C62}"/>
                </a:ext>
              </a:extLst>
            </p:cNvPr>
            <p:cNvGrpSpPr/>
            <p:nvPr/>
          </p:nvGrpSpPr>
          <p:grpSpPr>
            <a:xfrm>
              <a:off x="425132" y="2551176"/>
              <a:ext cx="3670767" cy="3803904"/>
              <a:chOff x="425132" y="2551176"/>
              <a:chExt cx="3670767" cy="3803904"/>
            </a:xfrm>
          </p:grpSpPr>
          <p:sp>
            <p:nvSpPr>
              <p:cNvPr id="5" name="Hexagon 4">
                <a:extLst>
                  <a:ext uri="{FF2B5EF4-FFF2-40B4-BE49-F238E27FC236}">
                    <a16:creationId xmlns="" xmlns:a16="http://schemas.microsoft.com/office/drawing/2014/main" id="{07DA8A89-1F05-4064-B495-972E83A9D739}"/>
                  </a:ext>
                </a:extLst>
              </p:cNvPr>
              <p:cNvSpPr/>
              <p:nvPr/>
            </p:nvSpPr>
            <p:spPr>
              <a:xfrm>
                <a:off x="1120076" y="2916936"/>
                <a:ext cx="890991" cy="768096"/>
              </a:xfrm>
              <a:prstGeom prst="hexagon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="" xmlns:a16="http://schemas.microsoft.com/office/drawing/2014/main" id="{5C0CEAB4-6462-4FA2-ABC5-FDD1CBF3E99C}"/>
                  </a:ext>
                </a:extLst>
              </p:cNvPr>
              <p:cNvSpPr/>
              <p:nvPr/>
            </p:nvSpPr>
            <p:spPr>
              <a:xfrm>
                <a:off x="1815020" y="3319272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="" xmlns:a16="http://schemas.microsoft.com/office/drawing/2014/main" id="{9421F494-CF69-42ED-B2E7-0513622C710E}"/>
                  </a:ext>
                </a:extLst>
              </p:cNvPr>
              <p:cNvSpPr/>
              <p:nvPr/>
            </p:nvSpPr>
            <p:spPr>
              <a:xfrm>
                <a:off x="1120076" y="3685032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="" xmlns:a16="http://schemas.microsoft.com/office/drawing/2014/main" id="{3C093DDE-BBAC-42B1-807B-201360419268}"/>
                  </a:ext>
                </a:extLst>
              </p:cNvPr>
              <p:cNvSpPr/>
              <p:nvPr/>
            </p:nvSpPr>
            <p:spPr>
              <a:xfrm>
                <a:off x="1815020" y="4050792"/>
                <a:ext cx="890991" cy="768096"/>
              </a:xfrm>
              <a:prstGeom prst="hexagon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Hexagon 10">
                <a:extLst>
                  <a:ext uri="{FF2B5EF4-FFF2-40B4-BE49-F238E27FC236}">
                    <a16:creationId xmlns="" xmlns:a16="http://schemas.microsoft.com/office/drawing/2014/main" id="{4C0056B4-D206-4DE0-8B24-3C8C05151CFF}"/>
                  </a:ext>
                </a:extLst>
              </p:cNvPr>
              <p:cNvSpPr/>
              <p:nvPr/>
            </p:nvSpPr>
            <p:spPr>
              <a:xfrm>
                <a:off x="2509964" y="4453128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Hexagon 11">
                <a:extLst>
                  <a:ext uri="{FF2B5EF4-FFF2-40B4-BE49-F238E27FC236}">
                    <a16:creationId xmlns="" xmlns:a16="http://schemas.microsoft.com/office/drawing/2014/main" id="{2AD8606F-0691-4610-8475-4E34371A1BED}"/>
                  </a:ext>
                </a:extLst>
              </p:cNvPr>
              <p:cNvSpPr/>
              <p:nvPr/>
            </p:nvSpPr>
            <p:spPr>
              <a:xfrm>
                <a:off x="1815020" y="4818888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="" xmlns:a16="http://schemas.microsoft.com/office/drawing/2014/main" id="{594ACE6F-61A9-444B-B87B-C9DCFF27FDF6}"/>
                  </a:ext>
                </a:extLst>
              </p:cNvPr>
              <p:cNvSpPr/>
              <p:nvPr/>
            </p:nvSpPr>
            <p:spPr>
              <a:xfrm>
                <a:off x="2509964" y="2916936"/>
                <a:ext cx="890991" cy="768096"/>
              </a:xfrm>
              <a:prstGeom prst="hexagon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="" xmlns:a16="http://schemas.microsoft.com/office/drawing/2014/main" id="{049068D3-426E-4171-AC80-05CD6F3C3264}"/>
                  </a:ext>
                </a:extLst>
              </p:cNvPr>
              <p:cNvSpPr/>
              <p:nvPr/>
            </p:nvSpPr>
            <p:spPr>
              <a:xfrm>
                <a:off x="3204908" y="3319272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="" xmlns:a16="http://schemas.microsoft.com/office/drawing/2014/main" id="{71080E3A-0C4C-4CA2-B386-F9C587C1E614}"/>
                  </a:ext>
                </a:extLst>
              </p:cNvPr>
              <p:cNvSpPr/>
              <p:nvPr/>
            </p:nvSpPr>
            <p:spPr>
              <a:xfrm>
                <a:off x="2509964" y="3685032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="" xmlns:a16="http://schemas.microsoft.com/office/drawing/2014/main" id="{302030ED-9C6D-48AE-A972-015BC1654AA6}"/>
                  </a:ext>
                </a:extLst>
              </p:cNvPr>
              <p:cNvSpPr/>
              <p:nvPr/>
            </p:nvSpPr>
            <p:spPr>
              <a:xfrm>
                <a:off x="3204908" y="4087368"/>
                <a:ext cx="890991" cy="768096"/>
              </a:xfrm>
              <a:prstGeom prst="hexagon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Hexagon 19">
                <a:extLst>
                  <a:ext uri="{FF2B5EF4-FFF2-40B4-BE49-F238E27FC236}">
                    <a16:creationId xmlns="" xmlns:a16="http://schemas.microsoft.com/office/drawing/2014/main" id="{57CCBFD1-DD37-4EF4-B8C6-5F4014AD6BFA}"/>
                  </a:ext>
                </a:extLst>
              </p:cNvPr>
              <p:cNvSpPr/>
              <p:nvPr/>
            </p:nvSpPr>
            <p:spPr>
              <a:xfrm>
                <a:off x="3204908" y="4855464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Hexagon 21">
                <a:extLst>
                  <a:ext uri="{FF2B5EF4-FFF2-40B4-BE49-F238E27FC236}">
                    <a16:creationId xmlns="" xmlns:a16="http://schemas.microsoft.com/office/drawing/2014/main" id="{10E3EC58-B014-442A-A64F-AD2536AAD6A6}"/>
                  </a:ext>
                </a:extLst>
              </p:cNvPr>
              <p:cNvSpPr/>
              <p:nvPr/>
            </p:nvSpPr>
            <p:spPr>
              <a:xfrm>
                <a:off x="2509964" y="5184648"/>
                <a:ext cx="890991" cy="768096"/>
              </a:xfrm>
              <a:prstGeom prst="hexagon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Hexagon 25">
                <a:extLst>
                  <a:ext uri="{FF2B5EF4-FFF2-40B4-BE49-F238E27FC236}">
                    <a16:creationId xmlns="" xmlns:a16="http://schemas.microsoft.com/office/drawing/2014/main" id="{C8D19FC8-A8B1-48EE-93A0-C2073E91CBE5}"/>
                  </a:ext>
                </a:extLst>
              </p:cNvPr>
              <p:cNvSpPr/>
              <p:nvPr/>
            </p:nvSpPr>
            <p:spPr>
              <a:xfrm>
                <a:off x="425132" y="4050792"/>
                <a:ext cx="890991" cy="768096"/>
              </a:xfrm>
              <a:prstGeom prst="hexagon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Hexagon 26">
                <a:extLst>
                  <a:ext uri="{FF2B5EF4-FFF2-40B4-BE49-F238E27FC236}">
                    <a16:creationId xmlns="" xmlns:a16="http://schemas.microsoft.com/office/drawing/2014/main" id="{69F11C86-EB6A-4273-9462-4088999C5279}"/>
                  </a:ext>
                </a:extLst>
              </p:cNvPr>
              <p:cNvSpPr/>
              <p:nvPr/>
            </p:nvSpPr>
            <p:spPr>
              <a:xfrm>
                <a:off x="1120076" y="4453128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Hexagon 27">
                <a:extLst>
                  <a:ext uri="{FF2B5EF4-FFF2-40B4-BE49-F238E27FC236}">
                    <a16:creationId xmlns="" xmlns:a16="http://schemas.microsoft.com/office/drawing/2014/main" id="{A64E1C37-7116-4454-89BA-6464A1AD6B0A}"/>
                  </a:ext>
                </a:extLst>
              </p:cNvPr>
              <p:cNvSpPr/>
              <p:nvPr/>
            </p:nvSpPr>
            <p:spPr>
              <a:xfrm>
                <a:off x="425132" y="4818888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="" xmlns:a16="http://schemas.microsoft.com/office/drawing/2014/main" id="{2E135AFD-5497-4ADA-A1BE-F56C338B3959}"/>
                  </a:ext>
                </a:extLst>
              </p:cNvPr>
              <p:cNvSpPr/>
              <p:nvPr/>
            </p:nvSpPr>
            <p:spPr>
              <a:xfrm>
                <a:off x="1120076" y="5184648"/>
                <a:ext cx="890991" cy="768096"/>
              </a:xfrm>
              <a:prstGeom prst="hexagon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="" xmlns:a16="http://schemas.microsoft.com/office/drawing/2014/main" id="{A04F4464-1973-4B6C-9FAB-8927FDEDEA60}"/>
                  </a:ext>
                </a:extLst>
              </p:cNvPr>
              <p:cNvSpPr/>
              <p:nvPr/>
            </p:nvSpPr>
            <p:spPr>
              <a:xfrm>
                <a:off x="1815020" y="5586984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Hexagon 35">
                <a:extLst>
                  <a:ext uri="{FF2B5EF4-FFF2-40B4-BE49-F238E27FC236}">
                    <a16:creationId xmlns="" xmlns:a16="http://schemas.microsoft.com/office/drawing/2014/main" id="{92E65412-BA02-4EA7-8F42-98112704944E}"/>
                  </a:ext>
                </a:extLst>
              </p:cNvPr>
              <p:cNvSpPr/>
              <p:nvPr/>
            </p:nvSpPr>
            <p:spPr>
              <a:xfrm>
                <a:off x="1815020" y="2551176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="" xmlns:a16="http://schemas.microsoft.com/office/drawing/2014/main" id="{303C2B78-94D3-4F52-9875-DF876516F21B}"/>
                  </a:ext>
                </a:extLst>
              </p:cNvPr>
              <p:cNvSpPr/>
              <p:nvPr/>
            </p:nvSpPr>
            <p:spPr>
              <a:xfrm>
                <a:off x="425132" y="3282696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8" name="Picture 47" descr="A picture containing object&#10;&#10;Description generated with high confidence">
              <a:extLst>
                <a:ext uri="{FF2B5EF4-FFF2-40B4-BE49-F238E27FC236}">
                  <a16:creationId xmlns="" xmlns:a16="http://schemas.microsoft.com/office/drawing/2014/main" id="{A34B1FB3-2F8F-4D06-B5EA-3571E4DC1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4476" y="4191720"/>
              <a:ext cx="460999" cy="444288"/>
            </a:xfrm>
            <a:prstGeom prst="rect">
              <a:avLst/>
            </a:prstGeom>
          </p:spPr>
        </p:pic>
        <p:pic>
          <p:nvPicPr>
            <p:cNvPr id="49" name="Picture 48" descr="A picture containing object&#10;&#10;Description generated with high confidence">
              <a:extLst>
                <a:ext uri="{FF2B5EF4-FFF2-40B4-BE49-F238E27FC236}">
                  <a16:creationId xmlns="" xmlns:a16="http://schemas.microsoft.com/office/drawing/2014/main" id="{422AB0EF-6814-40A8-B946-3527CA0E3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4021" y="3063240"/>
              <a:ext cx="460999" cy="444288"/>
            </a:xfrm>
            <a:prstGeom prst="rect">
              <a:avLst/>
            </a:prstGeom>
          </p:spPr>
        </p:pic>
        <p:pic>
          <p:nvPicPr>
            <p:cNvPr id="50" name="Picture 49" descr="A picture containing object&#10;&#10;Description generated with high confidence">
              <a:extLst>
                <a:ext uri="{FF2B5EF4-FFF2-40B4-BE49-F238E27FC236}">
                  <a16:creationId xmlns="" xmlns:a16="http://schemas.microsoft.com/office/drawing/2014/main" id="{7F5FCBE8-DCEC-4261-B30C-9071922FE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8853" y="4191720"/>
              <a:ext cx="460999" cy="444288"/>
            </a:xfrm>
            <a:prstGeom prst="rect">
              <a:avLst/>
            </a:prstGeom>
          </p:spPr>
        </p:pic>
        <p:pic>
          <p:nvPicPr>
            <p:cNvPr id="51" name="Picture 50" descr="A picture containing object&#10;&#10;Description generated with high confidence">
              <a:extLst>
                <a:ext uri="{FF2B5EF4-FFF2-40B4-BE49-F238E27FC236}">
                  <a16:creationId xmlns="" xmlns:a16="http://schemas.microsoft.com/office/drawing/2014/main" id="{96A381A1-09B9-4CF2-8316-89E6DD8E08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43909" y="3057864"/>
              <a:ext cx="460999" cy="444288"/>
            </a:xfrm>
            <a:prstGeom prst="rect">
              <a:avLst/>
            </a:prstGeom>
          </p:spPr>
        </p:pic>
        <p:pic>
          <p:nvPicPr>
            <p:cNvPr id="52" name="Picture 51" descr="A picture containing object&#10;&#10;Description generated with high confidence">
              <a:extLst>
                <a:ext uri="{FF2B5EF4-FFF2-40B4-BE49-F238E27FC236}">
                  <a16:creationId xmlns="" xmlns:a16="http://schemas.microsoft.com/office/drawing/2014/main" id="{3F21C2DC-133B-4DC8-B240-AE973D5C26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2501" y="4191720"/>
              <a:ext cx="460999" cy="444288"/>
            </a:xfrm>
            <a:prstGeom prst="rect">
              <a:avLst/>
            </a:prstGeom>
          </p:spPr>
        </p:pic>
        <p:pic>
          <p:nvPicPr>
            <p:cNvPr id="53" name="Picture 52" descr="A picture containing object&#10;&#10;Description generated with high confidence">
              <a:extLst>
                <a:ext uri="{FF2B5EF4-FFF2-40B4-BE49-F238E27FC236}">
                  <a16:creationId xmlns="" xmlns:a16="http://schemas.microsoft.com/office/drawing/2014/main" id="{FE83912A-D495-4061-99E3-C24EF0597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9420" y="5289000"/>
              <a:ext cx="460999" cy="444288"/>
            </a:xfrm>
            <a:prstGeom prst="rect">
              <a:avLst/>
            </a:prstGeom>
          </p:spPr>
        </p:pic>
        <p:pic>
          <p:nvPicPr>
            <p:cNvPr id="54" name="Picture 53" descr="A picture containing object&#10;&#10;Description generated with high confidence">
              <a:extLst>
                <a:ext uri="{FF2B5EF4-FFF2-40B4-BE49-F238E27FC236}">
                  <a16:creationId xmlns="" xmlns:a16="http://schemas.microsoft.com/office/drawing/2014/main" id="{05A98C20-A0B3-4734-849B-007791892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9532" y="5289000"/>
              <a:ext cx="460999" cy="444288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="" xmlns:a16="http://schemas.microsoft.com/office/drawing/2014/main" id="{43F1FF5C-22D3-4433-B24C-DC6230344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47938" y="2660904"/>
              <a:ext cx="388874" cy="482740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="" xmlns:a16="http://schemas.microsoft.com/office/drawing/2014/main" id="{1983236F-95E2-4617-B585-E9661843C3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47938" y="3421748"/>
              <a:ext cx="388874" cy="482740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="" xmlns:a16="http://schemas.microsoft.com/office/drawing/2014/main" id="{FEC6D600-A253-4EA2-8497-D65191017D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5996" y="3824084"/>
              <a:ext cx="388874" cy="482740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="" xmlns:a16="http://schemas.microsoft.com/office/drawing/2014/main" id="{DF0FC513-E233-470B-A466-5F832B2DDB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37826" y="3458324"/>
              <a:ext cx="388874" cy="482740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="" xmlns:a16="http://schemas.microsoft.com/office/drawing/2014/main" id="{F66C54D3-530D-4157-83F7-DE5BC3218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0940" y="4965192"/>
              <a:ext cx="388874" cy="482740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="" xmlns:a16="http://schemas.microsoft.com/office/drawing/2014/main" id="{E7F8BD8E-3888-4E6F-8337-16527BD36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5996" y="4562856"/>
              <a:ext cx="388874" cy="482740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="" xmlns:a16="http://schemas.microsoft.com/office/drawing/2014/main" id="{139DC3E7-8690-48E2-9FCB-BB878EE9F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1052" y="4928616"/>
              <a:ext cx="388874" cy="482740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="" xmlns:a16="http://schemas.microsoft.com/office/drawing/2014/main" id="{95A2B661-DD82-498F-A7A0-5F7EAE165D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84514" y="5726036"/>
              <a:ext cx="388874" cy="482740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="" xmlns:a16="http://schemas.microsoft.com/office/drawing/2014/main" id="{7F71F5CE-6337-48C2-8F07-4BC8289B4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6108" y="4592180"/>
              <a:ext cx="388874" cy="48274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="" xmlns:a16="http://schemas.microsoft.com/office/drawing/2014/main" id="{F7A2D61A-3601-4FB8-97D2-2A6F1C461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050" y="4928616"/>
              <a:ext cx="388874" cy="482740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="" xmlns:a16="http://schemas.microsoft.com/office/drawing/2014/main" id="{10B4A2B3-28BD-4849-A156-5D262C961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6108" y="3787508"/>
              <a:ext cx="388874" cy="482740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="" xmlns:a16="http://schemas.microsoft.com/office/drawing/2014/main" id="{2930F72F-052F-4DE1-8A54-067065D31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1164" y="3385172"/>
              <a:ext cx="388874" cy="482740"/>
            </a:xfrm>
            <a:prstGeom prst="rect">
              <a:avLst/>
            </a:prstGeom>
          </p:spPr>
        </p:pic>
      </p:grp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616F31EF-7FD3-4B66-B8FF-4F6BF09B9C3E}"/>
              </a:ext>
            </a:extLst>
          </p:cNvPr>
          <p:cNvSpPr txBox="1"/>
          <p:nvPr/>
        </p:nvSpPr>
        <p:spPr>
          <a:xfrm>
            <a:off x="900620" y="6172200"/>
            <a:ext cx="2450592" cy="3657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1 out of every 3 sites is fiber fed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A977B4A4-E949-4308-A07B-EE2772DCD845}"/>
              </a:ext>
            </a:extLst>
          </p:cNvPr>
          <p:cNvSpPr txBox="1"/>
          <p:nvPr/>
        </p:nvSpPr>
        <p:spPr>
          <a:xfrm>
            <a:off x="5106860" y="6172200"/>
            <a:ext cx="2450592" cy="3657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1 out of every 7 sites is fiber fed</a:t>
            </a:r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="" xmlns:a16="http://schemas.microsoft.com/office/drawing/2014/main" id="{663C3AD3-2472-44E1-9E2E-91F8AFA673E6}"/>
              </a:ext>
            </a:extLst>
          </p:cNvPr>
          <p:cNvCxnSpPr/>
          <p:nvPr/>
        </p:nvCxnSpPr>
        <p:spPr>
          <a:xfrm flipV="1">
            <a:off x="827468" y="3575304"/>
            <a:ext cx="621792" cy="329184"/>
          </a:xfrm>
          <a:prstGeom prst="straightConnector1">
            <a:avLst/>
          </a:prstGeom>
          <a:ln w="38100" cmpd="sng">
            <a:solidFill>
              <a:srgbClr val="9933FF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5A15587D-0A78-45D9-9404-3457E351795F}"/>
              </a:ext>
            </a:extLst>
          </p:cNvPr>
          <p:cNvSpPr txBox="1"/>
          <p:nvPr/>
        </p:nvSpPr>
        <p:spPr>
          <a:xfrm>
            <a:off x="278828" y="2331720"/>
            <a:ext cx="2121408" cy="29260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Site to site distance of 200m</a:t>
            </a:r>
          </a:p>
        </p:txBody>
      </p:sp>
      <p:cxnSp>
        <p:nvCxnSpPr>
          <p:cNvPr id="122" name="Straight Arrow Connector 121">
            <a:extLst>
              <a:ext uri="{FF2B5EF4-FFF2-40B4-BE49-F238E27FC236}">
                <a16:creationId xmlns="" xmlns:a16="http://schemas.microsoft.com/office/drawing/2014/main" id="{6EB7AA2D-C181-4441-A315-6662F83B43B1}"/>
              </a:ext>
            </a:extLst>
          </p:cNvPr>
          <p:cNvCxnSpPr>
            <a:cxnSpLocks/>
          </p:cNvCxnSpPr>
          <p:nvPr/>
        </p:nvCxnSpPr>
        <p:spPr>
          <a:xfrm>
            <a:off x="1046924" y="2514600"/>
            <a:ext cx="146304" cy="1133856"/>
          </a:xfrm>
          <a:prstGeom prst="straightConnector1">
            <a:avLst/>
          </a:prstGeom>
          <a:ln w="19050" cmpd="sng">
            <a:solidFill>
              <a:schemeClr val="accent6"/>
            </a:solidFill>
            <a:prstDash val="sys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TextBox 125">
            <a:extLst>
              <a:ext uri="{FF2B5EF4-FFF2-40B4-BE49-F238E27FC236}">
                <a16:creationId xmlns="" xmlns:a16="http://schemas.microsoft.com/office/drawing/2014/main" id="{E5C3371E-0CB0-43D2-A8B0-2A874415B781}"/>
              </a:ext>
            </a:extLst>
          </p:cNvPr>
          <p:cNvSpPr txBox="1"/>
          <p:nvPr/>
        </p:nvSpPr>
        <p:spPr>
          <a:xfrm>
            <a:off x="8398700" y="3575304"/>
            <a:ext cx="3584448" cy="164592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wrap="square" lIns="91440" tIns="91440" rIns="91440" bIns="91440" rtlCol="0">
            <a:no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For homogeneous scenario the donor sites and relay sites are deployed on a homogenous grid. </a:t>
            </a:r>
          </a:p>
          <a:p>
            <a:r>
              <a:rPr lang="en-US" dirty="0">
                <a:solidFill>
                  <a:schemeClr val="tx2"/>
                </a:solidFill>
              </a:rPr>
              <a:t>Only certain percentage of sites are fiber fed, e.g. 1 in 3 or 1 in 7</a:t>
            </a:r>
          </a:p>
        </p:txBody>
      </p:sp>
      <p:pic>
        <p:nvPicPr>
          <p:cNvPr id="127" name="Picture 126" descr="A picture containing object&#10;&#10;Description generated with high confidence">
            <a:extLst>
              <a:ext uri="{FF2B5EF4-FFF2-40B4-BE49-F238E27FC236}">
                <a16:creationId xmlns="" xmlns:a16="http://schemas.microsoft.com/office/drawing/2014/main" id="{6C00762E-86F0-4E4C-BDA6-1580E8AA78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580" y="1819656"/>
            <a:ext cx="390076" cy="375936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="" xmlns:a16="http://schemas.microsoft.com/office/drawing/2014/main" id="{0D21A97E-44F7-4A57-9869-0E809DE30F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8156" y="2441448"/>
            <a:ext cx="329047" cy="408472"/>
          </a:xfrm>
          <a:prstGeom prst="rect">
            <a:avLst/>
          </a:prstGeom>
        </p:spPr>
      </p:pic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B3093C0E-A457-4520-BF07-BA044430B668}"/>
              </a:ext>
            </a:extLst>
          </p:cNvPr>
          <p:cNvSpPr txBox="1"/>
          <p:nvPr/>
        </p:nvSpPr>
        <p:spPr>
          <a:xfrm>
            <a:off x="9093644" y="1929384"/>
            <a:ext cx="1243584" cy="32918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IAB Donor Node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="" xmlns:a16="http://schemas.microsoft.com/office/drawing/2014/main" id="{474DBDEA-722B-4E09-AF82-B75EB97A3C2F}"/>
              </a:ext>
            </a:extLst>
          </p:cNvPr>
          <p:cNvSpPr txBox="1"/>
          <p:nvPr/>
        </p:nvSpPr>
        <p:spPr>
          <a:xfrm>
            <a:off x="9093644" y="2441448"/>
            <a:ext cx="1243584" cy="32918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IAB Relay Node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xmlns="" id="{C32490E9-BBCC-48CB-9AEE-73626AEA8613}"/>
              </a:ext>
            </a:extLst>
          </p:cNvPr>
          <p:cNvGrpSpPr/>
          <p:nvPr/>
        </p:nvGrpSpPr>
        <p:grpSpPr>
          <a:xfrm>
            <a:off x="4485068" y="2807208"/>
            <a:ext cx="3141329" cy="3255264"/>
            <a:chOff x="4801085" y="2551176"/>
            <a:chExt cx="3670767" cy="3803904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xmlns="" id="{36D92D30-D77E-4A37-B8E4-754B366C79B6}"/>
                </a:ext>
              </a:extLst>
            </p:cNvPr>
            <p:cNvGrpSpPr/>
            <p:nvPr/>
          </p:nvGrpSpPr>
          <p:grpSpPr>
            <a:xfrm>
              <a:off x="4801085" y="2551176"/>
              <a:ext cx="3670767" cy="3803904"/>
              <a:chOff x="425132" y="2551176"/>
              <a:chExt cx="3670767" cy="3803904"/>
            </a:xfrm>
          </p:grpSpPr>
          <p:sp>
            <p:nvSpPr>
              <p:cNvPr id="145" name="Hexagon 144">
                <a:extLst>
                  <a:ext uri="{FF2B5EF4-FFF2-40B4-BE49-F238E27FC236}">
                    <a16:creationId xmlns:a16="http://schemas.microsoft.com/office/drawing/2014/main" xmlns="" id="{E8270C49-8AA5-446F-9F05-8B5FC8320A54}"/>
                  </a:ext>
                </a:extLst>
              </p:cNvPr>
              <p:cNvSpPr/>
              <p:nvPr/>
            </p:nvSpPr>
            <p:spPr>
              <a:xfrm>
                <a:off x="1120076" y="2916936"/>
                <a:ext cx="890991" cy="768096"/>
              </a:xfrm>
              <a:prstGeom prst="hexagon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Hexagon 145">
                <a:extLst>
                  <a:ext uri="{FF2B5EF4-FFF2-40B4-BE49-F238E27FC236}">
                    <a16:creationId xmlns:a16="http://schemas.microsoft.com/office/drawing/2014/main" xmlns="" id="{93C8434C-8AFD-424B-B37E-33F8EB957122}"/>
                  </a:ext>
                </a:extLst>
              </p:cNvPr>
              <p:cNvSpPr/>
              <p:nvPr/>
            </p:nvSpPr>
            <p:spPr>
              <a:xfrm>
                <a:off x="1815020" y="3319272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Hexagon 146">
                <a:extLst>
                  <a:ext uri="{FF2B5EF4-FFF2-40B4-BE49-F238E27FC236}">
                    <a16:creationId xmlns:a16="http://schemas.microsoft.com/office/drawing/2014/main" xmlns="" id="{3D3DF31C-95C1-4676-9586-04A9BB74C7BA}"/>
                  </a:ext>
                </a:extLst>
              </p:cNvPr>
              <p:cNvSpPr/>
              <p:nvPr/>
            </p:nvSpPr>
            <p:spPr>
              <a:xfrm>
                <a:off x="1120076" y="3685032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Hexagon 147">
                <a:extLst>
                  <a:ext uri="{FF2B5EF4-FFF2-40B4-BE49-F238E27FC236}">
                    <a16:creationId xmlns:a16="http://schemas.microsoft.com/office/drawing/2014/main" xmlns="" id="{9674E7C9-0DF3-4F28-8E5E-C0A8DE544E30}"/>
                  </a:ext>
                </a:extLst>
              </p:cNvPr>
              <p:cNvSpPr/>
              <p:nvPr/>
            </p:nvSpPr>
            <p:spPr>
              <a:xfrm>
                <a:off x="1815020" y="4050792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Hexagon 148">
                <a:extLst>
                  <a:ext uri="{FF2B5EF4-FFF2-40B4-BE49-F238E27FC236}">
                    <a16:creationId xmlns:a16="http://schemas.microsoft.com/office/drawing/2014/main" xmlns="" id="{12D3BD06-3C08-41F2-B15E-77C25B2B166C}"/>
                  </a:ext>
                </a:extLst>
              </p:cNvPr>
              <p:cNvSpPr/>
              <p:nvPr/>
            </p:nvSpPr>
            <p:spPr>
              <a:xfrm>
                <a:off x="2509964" y="4453128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Hexagon 149">
                <a:extLst>
                  <a:ext uri="{FF2B5EF4-FFF2-40B4-BE49-F238E27FC236}">
                    <a16:creationId xmlns:a16="http://schemas.microsoft.com/office/drawing/2014/main" xmlns="" id="{FAD37B25-8A39-4143-8DE2-25475F4FC01E}"/>
                  </a:ext>
                </a:extLst>
              </p:cNvPr>
              <p:cNvSpPr/>
              <p:nvPr/>
            </p:nvSpPr>
            <p:spPr>
              <a:xfrm>
                <a:off x="1815020" y="4818888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Hexagon 150">
                <a:extLst>
                  <a:ext uri="{FF2B5EF4-FFF2-40B4-BE49-F238E27FC236}">
                    <a16:creationId xmlns:a16="http://schemas.microsoft.com/office/drawing/2014/main" xmlns="" id="{BEDAC139-3906-4F91-9CB6-BDEE035FD452}"/>
                  </a:ext>
                </a:extLst>
              </p:cNvPr>
              <p:cNvSpPr/>
              <p:nvPr/>
            </p:nvSpPr>
            <p:spPr>
              <a:xfrm>
                <a:off x="2509964" y="2916936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Hexagon 151">
                <a:extLst>
                  <a:ext uri="{FF2B5EF4-FFF2-40B4-BE49-F238E27FC236}">
                    <a16:creationId xmlns:a16="http://schemas.microsoft.com/office/drawing/2014/main" xmlns="" id="{F53DA640-3968-42F4-AC45-1389B7A61278}"/>
                  </a:ext>
                </a:extLst>
              </p:cNvPr>
              <p:cNvSpPr/>
              <p:nvPr/>
            </p:nvSpPr>
            <p:spPr>
              <a:xfrm>
                <a:off x="3204908" y="3319272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Hexagon 152">
                <a:extLst>
                  <a:ext uri="{FF2B5EF4-FFF2-40B4-BE49-F238E27FC236}">
                    <a16:creationId xmlns:a16="http://schemas.microsoft.com/office/drawing/2014/main" xmlns="" id="{6305A69E-F4E4-4A3B-8B77-D0F56F18F82F}"/>
                  </a:ext>
                </a:extLst>
              </p:cNvPr>
              <p:cNvSpPr/>
              <p:nvPr/>
            </p:nvSpPr>
            <p:spPr>
              <a:xfrm>
                <a:off x="2509964" y="3685032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Hexagon 153">
                <a:extLst>
                  <a:ext uri="{FF2B5EF4-FFF2-40B4-BE49-F238E27FC236}">
                    <a16:creationId xmlns:a16="http://schemas.microsoft.com/office/drawing/2014/main" xmlns="" id="{26DE935F-8DAE-4799-8518-84298A94FA2D}"/>
                  </a:ext>
                </a:extLst>
              </p:cNvPr>
              <p:cNvSpPr/>
              <p:nvPr/>
            </p:nvSpPr>
            <p:spPr>
              <a:xfrm>
                <a:off x="3204908" y="4087368"/>
                <a:ext cx="890991" cy="768096"/>
              </a:xfrm>
              <a:prstGeom prst="hexagon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Hexagon 154">
                <a:extLst>
                  <a:ext uri="{FF2B5EF4-FFF2-40B4-BE49-F238E27FC236}">
                    <a16:creationId xmlns:a16="http://schemas.microsoft.com/office/drawing/2014/main" xmlns="" id="{725E0334-3D42-4F80-A11A-707E300DF4A5}"/>
                  </a:ext>
                </a:extLst>
              </p:cNvPr>
              <p:cNvSpPr/>
              <p:nvPr/>
            </p:nvSpPr>
            <p:spPr>
              <a:xfrm>
                <a:off x="3204908" y="4855464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Hexagon 155">
                <a:extLst>
                  <a:ext uri="{FF2B5EF4-FFF2-40B4-BE49-F238E27FC236}">
                    <a16:creationId xmlns:a16="http://schemas.microsoft.com/office/drawing/2014/main" xmlns="" id="{41C81004-BE92-4544-8937-7B532A3D0FBB}"/>
                  </a:ext>
                </a:extLst>
              </p:cNvPr>
              <p:cNvSpPr/>
              <p:nvPr/>
            </p:nvSpPr>
            <p:spPr>
              <a:xfrm>
                <a:off x="2509964" y="5184648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Hexagon 156">
                <a:extLst>
                  <a:ext uri="{FF2B5EF4-FFF2-40B4-BE49-F238E27FC236}">
                    <a16:creationId xmlns:a16="http://schemas.microsoft.com/office/drawing/2014/main" xmlns="" id="{7CA4540D-3F1D-4E57-9A14-94BC051C63E3}"/>
                  </a:ext>
                </a:extLst>
              </p:cNvPr>
              <p:cNvSpPr/>
              <p:nvPr/>
            </p:nvSpPr>
            <p:spPr>
              <a:xfrm>
                <a:off x="425132" y="4050792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Hexagon 157">
                <a:extLst>
                  <a:ext uri="{FF2B5EF4-FFF2-40B4-BE49-F238E27FC236}">
                    <a16:creationId xmlns:a16="http://schemas.microsoft.com/office/drawing/2014/main" xmlns="" id="{D45B8D36-21C4-4FB2-8C06-CCBCF3CDBB1B}"/>
                  </a:ext>
                </a:extLst>
              </p:cNvPr>
              <p:cNvSpPr/>
              <p:nvPr/>
            </p:nvSpPr>
            <p:spPr>
              <a:xfrm>
                <a:off x="1120076" y="4453128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Hexagon 158">
                <a:extLst>
                  <a:ext uri="{FF2B5EF4-FFF2-40B4-BE49-F238E27FC236}">
                    <a16:creationId xmlns:a16="http://schemas.microsoft.com/office/drawing/2014/main" xmlns="" id="{C4224832-22CB-4FD4-B00F-AAB3062CD432}"/>
                  </a:ext>
                </a:extLst>
              </p:cNvPr>
              <p:cNvSpPr/>
              <p:nvPr/>
            </p:nvSpPr>
            <p:spPr>
              <a:xfrm>
                <a:off x="425132" y="4818888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Hexagon 159">
                <a:extLst>
                  <a:ext uri="{FF2B5EF4-FFF2-40B4-BE49-F238E27FC236}">
                    <a16:creationId xmlns:a16="http://schemas.microsoft.com/office/drawing/2014/main" xmlns="" id="{FDFEF8E4-49F3-4F7F-80F9-23AE8E32CCFA}"/>
                  </a:ext>
                </a:extLst>
              </p:cNvPr>
              <p:cNvSpPr/>
              <p:nvPr/>
            </p:nvSpPr>
            <p:spPr>
              <a:xfrm>
                <a:off x="1120076" y="5184648"/>
                <a:ext cx="890991" cy="768096"/>
              </a:xfrm>
              <a:prstGeom prst="hexagon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Hexagon 160">
                <a:extLst>
                  <a:ext uri="{FF2B5EF4-FFF2-40B4-BE49-F238E27FC236}">
                    <a16:creationId xmlns:a16="http://schemas.microsoft.com/office/drawing/2014/main" xmlns="" id="{E490E084-7CD4-4A39-BFB3-B367170C630A}"/>
                  </a:ext>
                </a:extLst>
              </p:cNvPr>
              <p:cNvSpPr/>
              <p:nvPr/>
            </p:nvSpPr>
            <p:spPr>
              <a:xfrm>
                <a:off x="1815020" y="5586984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Hexagon 161">
                <a:extLst>
                  <a:ext uri="{FF2B5EF4-FFF2-40B4-BE49-F238E27FC236}">
                    <a16:creationId xmlns:a16="http://schemas.microsoft.com/office/drawing/2014/main" xmlns="" id="{3F7FEE53-799A-48B8-83A7-71DB04B5D2E8}"/>
                  </a:ext>
                </a:extLst>
              </p:cNvPr>
              <p:cNvSpPr/>
              <p:nvPr/>
            </p:nvSpPr>
            <p:spPr>
              <a:xfrm>
                <a:off x="1815020" y="2551176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Hexagon 162">
                <a:extLst>
                  <a:ext uri="{FF2B5EF4-FFF2-40B4-BE49-F238E27FC236}">
                    <a16:creationId xmlns:a16="http://schemas.microsoft.com/office/drawing/2014/main" xmlns="" id="{58ED1544-6A75-40E4-A332-2E7C895A0A7E}"/>
                  </a:ext>
                </a:extLst>
              </p:cNvPr>
              <p:cNvSpPr/>
              <p:nvPr/>
            </p:nvSpPr>
            <p:spPr>
              <a:xfrm>
                <a:off x="425132" y="3282696"/>
                <a:ext cx="890991" cy="768096"/>
              </a:xfrm>
              <a:prstGeom prst="hexag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20" name="Picture 119" descr="A picture containing object&#10;&#10;Description generated with high confidence">
              <a:extLst>
                <a:ext uri="{FF2B5EF4-FFF2-40B4-BE49-F238E27FC236}">
                  <a16:creationId xmlns:a16="http://schemas.microsoft.com/office/drawing/2014/main" xmlns="" id="{A667B283-8605-4A58-A85C-BBC5DE2CA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8636" y="3064062"/>
              <a:ext cx="460999" cy="444288"/>
            </a:xfrm>
            <a:prstGeom prst="rect">
              <a:avLst/>
            </a:prstGeom>
          </p:spPr>
        </p:pic>
        <p:pic>
          <p:nvPicPr>
            <p:cNvPr id="121" name="Picture 120" descr="A picture containing object&#10;&#10;Description generated with high confidence">
              <a:extLst>
                <a:ext uri="{FF2B5EF4-FFF2-40B4-BE49-F238E27FC236}">
                  <a16:creationId xmlns:a16="http://schemas.microsoft.com/office/drawing/2014/main" xmlns="" id="{72002369-5D0D-4CCD-BFB3-826769E433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2920" y="4303536"/>
              <a:ext cx="460999" cy="444288"/>
            </a:xfrm>
            <a:prstGeom prst="rect">
              <a:avLst/>
            </a:prstGeom>
          </p:spPr>
        </p:pic>
        <p:pic>
          <p:nvPicPr>
            <p:cNvPr id="123" name="Picture 122" descr="A picture containing object&#10;&#10;Description generated with high confidence">
              <a:extLst>
                <a:ext uri="{FF2B5EF4-FFF2-40B4-BE49-F238E27FC236}">
                  <a16:creationId xmlns:a16="http://schemas.microsoft.com/office/drawing/2014/main" xmlns="" id="{7ECCA311-285A-452B-B85C-80F99CEEA2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485" y="5325576"/>
              <a:ext cx="460999" cy="444288"/>
            </a:xfrm>
            <a:prstGeom prst="rect">
              <a:avLst/>
            </a:prstGeom>
          </p:spPr>
        </p:pic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xmlns="" id="{6AAB4874-D5B8-49E2-A4BC-64A30205E0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3891" y="2660904"/>
              <a:ext cx="388874" cy="482740"/>
            </a:xfrm>
            <a:prstGeom prst="rect">
              <a:avLst/>
            </a:prstGeom>
          </p:spPr>
        </p:pic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xmlns="" id="{8B2ACB9E-19C3-4896-BC58-1F6ED796C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67965" y="3448726"/>
              <a:ext cx="388874" cy="482740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xmlns="" id="{0E462596-EF35-4232-A31E-D11058355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41949" y="3824084"/>
              <a:ext cx="388874" cy="482740"/>
            </a:xfrm>
            <a:prstGeom prst="rect">
              <a:avLst/>
            </a:prstGeom>
          </p:spPr>
        </p:pic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xmlns="" id="{0375DD11-CDF9-43BB-85BD-BB00F7A9D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3779" y="3458324"/>
              <a:ext cx="388874" cy="482740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xmlns="" id="{E97480D1-F2A1-47E5-BDD2-DF1B78CC5E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35661" y="5030125"/>
              <a:ext cx="388874" cy="482740"/>
            </a:xfrm>
            <a:prstGeom prst="rect">
              <a:avLst/>
            </a:prstGeom>
          </p:spPr>
        </p:pic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xmlns="" id="{DF86B12A-5BC1-4C29-B7AA-B64EE1ECFC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41949" y="4562856"/>
              <a:ext cx="388874" cy="482740"/>
            </a:xfrm>
            <a:prstGeom prst="rect">
              <a:avLst/>
            </a:prstGeom>
          </p:spPr>
        </p:pic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xmlns="" id="{2CA1A79F-6FCB-4A9C-8E42-CCC886A5F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47005" y="4928616"/>
              <a:ext cx="388874" cy="482740"/>
            </a:xfrm>
            <a:prstGeom prst="rect">
              <a:avLst/>
            </a:prstGeom>
          </p:spPr>
        </p:pic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xmlns="" id="{F65F5320-A178-471A-BE9E-71C8EF582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60467" y="5726036"/>
              <a:ext cx="388874" cy="482740"/>
            </a:xfrm>
            <a:prstGeom prst="rect">
              <a:avLst/>
            </a:prstGeom>
          </p:spPr>
        </p:pic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xmlns="" id="{A3D96FB4-C35E-43A5-B013-A760F73DC4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2061" y="4592180"/>
              <a:ext cx="388874" cy="482740"/>
            </a:xfrm>
            <a:prstGeom prst="rect">
              <a:avLst/>
            </a:prstGeom>
          </p:spPr>
        </p:pic>
        <p:pic>
          <p:nvPicPr>
            <p:cNvPr id="138" name="Picture 137">
              <a:extLst>
                <a:ext uri="{FF2B5EF4-FFF2-40B4-BE49-F238E27FC236}">
                  <a16:creationId xmlns:a16="http://schemas.microsoft.com/office/drawing/2014/main" xmlns="" id="{B4CB9E2E-BC01-4A89-9C40-33FA146C6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34003" y="4928616"/>
              <a:ext cx="388874" cy="482740"/>
            </a:xfrm>
            <a:prstGeom prst="rect">
              <a:avLst/>
            </a:prstGeom>
          </p:spPr>
        </p:pic>
        <p:pic>
          <p:nvPicPr>
            <p:cNvPr id="139" name="Picture 138">
              <a:extLst>
                <a:ext uri="{FF2B5EF4-FFF2-40B4-BE49-F238E27FC236}">
                  <a16:creationId xmlns:a16="http://schemas.microsoft.com/office/drawing/2014/main" xmlns="" id="{036F6F39-5EDB-4D84-AFAB-2B19E5F9E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2061" y="3787508"/>
              <a:ext cx="388874" cy="482740"/>
            </a:xfrm>
            <a:prstGeom prst="rect">
              <a:avLst/>
            </a:prstGeom>
          </p:spPr>
        </p:pic>
        <p:pic>
          <p:nvPicPr>
            <p:cNvPr id="140" name="Picture 139">
              <a:extLst>
                <a:ext uri="{FF2B5EF4-FFF2-40B4-BE49-F238E27FC236}">
                  <a16:creationId xmlns:a16="http://schemas.microsoft.com/office/drawing/2014/main" xmlns="" id="{F0BCC494-1BFA-4913-A97B-23BE27B0D4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57117" y="3385172"/>
              <a:ext cx="388874" cy="482740"/>
            </a:xfrm>
            <a:prstGeom prst="rect">
              <a:avLst/>
            </a:prstGeom>
          </p:spPr>
        </p:pic>
        <p:pic>
          <p:nvPicPr>
            <p:cNvPr id="141" name="Picture 140">
              <a:extLst>
                <a:ext uri="{FF2B5EF4-FFF2-40B4-BE49-F238E27FC236}">
                  <a16:creationId xmlns:a16="http://schemas.microsoft.com/office/drawing/2014/main" xmlns="" id="{6DB169B8-77F6-4134-A070-A5078D8B9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18540" y="3063240"/>
              <a:ext cx="388874" cy="482740"/>
            </a:xfrm>
            <a:prstGeom prst="rect">
              <a:avLst/>
            </a:prstGeom>
          </p:spPr>
        </p:pic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xmlns="" id="{8A6E5426-B109-40E5-A30E-ACACBAA57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18540" y="5330952"/>
              <a:ext cx="388874" cy="482740"/>
            </a:xfrm>
            <a:prstGeom prst="rect">
              <a:avLst/>
            </a:prstGeom>
          </p:spPr>
        </p:pic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xmlns="" id="{B5916A4F-BE73-4F0E-BA4C-7B52B0B5F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37058" y="4189844"/>
              <a:ext cx="388874" cy="482740"/>
            </a:xfrm>
            <a:prstGeom prst="rect">
              <a:avLst/>
            </a:prstGeom>
          </p:spPr>
        </p:pic>
        <p:pic>
          <p:nvPicPr>
            <p:cNvPr id="144" name="Picture 143">
              <a:extLst>
                <a:ext uri="{FF2B5EF4-FFF2-40B4-BE49-F238E27FC236}">
                  <a16:creationId xmlns:a16="http://schemas.microsoft.com/office/drawing/2014/main" xmlns="" id="{8C961D33-D2AE-4B17-89D7-9B70A5168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33708" y="4197096"/>
              <a:ext cx="388874" cy="4827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6070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8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AC84EB23-7FAA-4D04-897F-EE11B0D7D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897" y="497292"/>
            <a:ext cx="11209064" cy="342206"/>
          </a:xfrm>
        </p:spPr>
        <p:txBody>
          <a:bodyPr/>
          <a:lstStyle/>
          <a:p>
            <a:r>
              <a:rPr lang="en-US" sz="2800" dirty="0"/>
              <a:t>Performance Evaluation of </a:t>
            </a:r>
            <a:r>
              <a:rPr lang="en-US" sz="2800" dirty="0" smtClean="0"/>
              <a:t>IAB</a:t>
            </a:r>
            <a:endParaRPr lang="en-US" sz="2800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="" xmlns:a16="http://schemas.microsoft.com/office/drawing/2014/main" id="{1BE50C79-4778-441B-8A7C-C54673078F3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88897" y="1017462"/>
            <a:ext cx="11209064" cy="768096"/>
          </a:xfrm>
        </p:spPr>
        <p:txBody>
          <a:bodyPr/>
          <a:lstStyle/>
          <a:p>
            <a:r>
              <a:rPr lang="en-US" dirty="0" smtClean="0"/>
              <a:t>For Homogeneous and </a:t>
            </a:r>
            <a:r>
              <a:rPr lang="en-US" dirty="0" err="1" smtClean="0"/>
              <a:t>HetNet</a:t>
            </a:r>
            <a:r>
              <a:rPr lang="en-US" dirty="0" smtClean="0"/>
              <a:t> IAB scenarios, significant end user throughput is observed, despite half-duplex constraint at the IAB nodes and TDM of access and backhaul links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6660" y="1991083"/>
            <a:ext cx="6041419" cy="45332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987" y="2004806"/>
            <a:ext cx="6004843" cy="450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836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B6F532E5-E5A7-4B01-9FDA-A40A5B104BC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9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4BE95154-8F81-4F87-AE72-ABB42A014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Conclusions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2293065-F67B-44EE-B078-A1A28A1932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0939" y="1284224"/>
            <a:ext cx="11209064" cy="4387913"/>
          </a:xfrm>
        </p:spPr>
        <p:txBody>
          <a:bodyPr/>
          <a:lstStyle/>
          <a:p>
            <a:r>
              <a:rPr lang="en-US" dirty="0"/>
              <a:t>IAB is a very robust and powerful </a:t>
            </a:r>
            <a:r>
              <a:rPr lang="en-US" dirty="0" smtClean="0"/>
              <a:t>concept </a:t>
            </a:r>
            <a:r>
              <a:rPr lang="en-US" dirty="0"/>
              <a:t>that allows operators to deploy ultra dense network with 5G small cells </a:t>
            </a:r>
          </a:p>
          <a:p>
            <a:endParaRPr lang="en-US" dirty="0"/>
          </a:p>
          <a:p>
            <a:r>
              <a:rPr lang="en-US" dirty="0" smtClean="0"/>
              <a:t>The WI should allow </a:t>
            </a:r>
            <a:r>
              <a:rPr lang="en-US" dirty="0"/>
              <a:t>for the following features </a:t>
            </a:r>
            <a:r>
              <a:rPr lang="en-US" dirty="0" smtClean="0"/>
              <a:t>to be available from the first release of IAB:</a:t>
            </a:r>
            <a:endParaRPr lang="en-US" dirty="0"/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9FDB"/>
                </a:solidFill>
              </a:rPr>
              <a:t>Scalable upgrade to </a:t>
            </a:r>
            <a:r>
              <a:rPr lang="en-US" sz="2000" dirty="0" smtClean="0">
                <a:solidFill>
                  <a:srgbClr val="009FDB"/>
                </a:solidFill>
              </a:rPr>
              <a:t>multi-hop networks</a:t>
            </a:r>
            <a:endParaRPr lang="en-US" sz="2000" dirty="0">
              <a:solidFill>
                <a:srgbClr val="009FDB"/>
              </a:solidFill>
            </a:endParaRP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9FDB"/>
                </a:solidFill>
              </a:rPr>
              <a:t>Automatic topology and route management </a:t>
            </a:r>
            <a:r>
              <a:rPr lang="en-US" sz="2000" dirty="0" smtClean="0">
                <a:solidFill>
                  <a:srgbClr val="009FDB"/>
                </a:solidFill>
              </a:rPr>
              <a:t>built </a:t>
            </a:r>
            <a:r>
              <a:rPr lang="en-US" sz="2000" dirty="0">
                <a:solidFill>
                  <a:srgbClr val="009FDB"/>
                </a:solidFill>
              </a:rPr>
              <a:t>into the radio access protocol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9FDB"/>
                </a:solidFill>
              </a:rPr>
              <a:t>No need for additional radio equipment and spectrum (especially in mmWave)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9FDB"/>
                </a:solidFill>
              </a:rPr>
              <a:t>Has all the hooks to evolve to mobile relays in future </a:t>
            </a:r>
            <a:r>
              <a:rPr lang="en-US" sz="2000" dirty="0" smtClean="0">
                <a:solidFill>
                  <a:srgbClr val="009FDB"/>
                </a:solidFill>
              </a:rPr>
              <a:t>release</a:t>
            </a:r>
            <a:r>
              <a:rPr lang="en-US" sz="2000" dirty="0">
                <a:solidFill>
                  <a:srgbClr val="009FDB"/>
                </a:solidFill>
              </a:rPr>
              <a:t>s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9FDB"/>
              </a:solidFill>
            </a:endParaRPr>
          </a:p>
          <a:p>
            <a:r>
              <a:rPr lang="en-US" dirty="0">
                <a:solidFill>
                  <a:srgbClr val="009FDB"/>
                </a:solidFill>
              </a:rPr>
              <a:t>Initial evaluation </a:t>
            </a:r>
            <a:r>
              <a:rPr lang="en-US" dirty="0" smtClean="0">
                <a:solidFill>
                  <a:srgbClr val="009FDB"/>
                </a:solidFill>
              </a:rPr>
              <a:t>of IAB using </a:t>
            </a:r>
            <a:r>
              <a:rPr lang="en-US" dirty="0">
                <a:solidFill>
                  <a:srgbClr val="009FDB"/>
                </a:solidFill>
              </a:rPr>
              <a:t>simulation and early trials </a:t>
            </a:r>
            <a:r>
              <a:rPr lang="en-US" dirty="0" smtClean="0">
                <a:solidFill>
                  <a:srgbClr val="009FDB"/>
                </a:solidFill>
              </a:rPr>
              <a:t>shows </a:t>
            </a:r>
            <a:r>
              <a:rPr lang="en-US" dirty="0">
                <a:solidFill>
                  <a:srgbClr val="009FDB"/>
                </a:solidFill>
              </a:rPr>
              <a:t>promising </a:t>
            </a:r>
            <a:r>
              <a:rPr lang="en-US" dirty="0" smtClean="0">
                <a:solidFill>
                  <a:srgbClr val="009FDB"/>
                </a:solidFill>
              </a:rPr>
              <a:t>results</a:t>
            </a:r>
          </a:p>
          <a:p>
            <a:endParaRPr lang="en-US" dirty="0">
              <a:solidFill>
                <a:srgbClr val="009FDB"/>
              </a:solidFill>
            </a:endParaRPr>
          </a:p>
          <a:p>
            <a:r>
              <a:rPr lang="en-US" dirty="0" smtClean="0">
                <a:solidFill>
                  <a:srgbClr val="009FDB"/>
                </a:solidFill>
              </a:rPr>
              <a:t>A 1-year WI should be approved to start after the conclusion of the IAB SI in Dec. 2018</a:t>
            </a:r>
            <a:endParaRPr lang="en-US" dirty="0">
              <a:solidFill>
                <a:srgbClr val="009FD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236465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tt_template_151211" id="{3DC9FCFA-E59A-4634-A8A3-B6223C800DCC}" vid="{36104BAA-BFC8-4924-944E-77ACC76C30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4045</TotalTime>
  <Words>784</Words>
  <Application>Microsoft Office PowerPoint</Application>
  <PresentationFormat>Custom</PresentationFormat>
  <Paragraphs>164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Lucida Grande</vt:lpstr>
      <vt:lpstr>Blank</vt:lpstr>
      <vt:lpstr>Motivation for Integrated Access and Backhaul WI</vt:lpstr>
      <vt:lpstr>Key Objectives of IAB</vt:lpstr>
      <vt:lpstr>Key Requirement: Topology and Route Management</vt:lpstr>
      <vt:lpstr>Key Requirement: Protocol Stack and RAN Architecture</vt:lpstr>
      <vt:lpstr>Key Requirement: NSA Support </vt:lpstr>
      <vt:lpstr>Key Requirement: Half Duplex Requirement, Access/Backhaul Multiplexing</vt:lpstr>
      <vt:lpstr>Performance Evaluation of IAB</vt:lpstr>
      <vt:lpstr>Performance Evaluation of IAB</vt:lpstr>
      <vt:lpstr>Conclusions</vt:lpstr>
      <vt:lpstr>PowerPoint Presentation</vt:lpstr>
    </vt:vector>
  </TitlesOfParts>
  <Company>AT&amp;T Labs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of Multi-Hop Self Backhauling NR RAN</dc:title>
  <dc:creator>Ghosh, Arunabha</dc:creator>
  <cp:lastModifiedBy>Ghosh, Arunabha</cp:lastModifiedBy>
  <cp:revision>69</cp:revision>
  <dcterms:created xsi:type="dcterms:W3CDTF">2016-09-18T01:36:18Z</dcterms:created>
  <dcterms:modified xsi:type="dcterms:W3CDTF">2018-06-04T03:25:31Z</dcterms:modified>
</cp:coreProperties>
</file>