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6" r:id="rId3"/>
    <p:sldId id="268" r:id="rId4"/>
    <p:sldId id="269" r:id="rId5"/>
    <p:sldId id="276" r:id="rId6"/>
    <p:sldId id="271" r:id="rId7"/>
    <p:sldId id="265" r:id="rId8"/>
    <p:sldId id="258" r:id="rId9"/>
    <p:sldId id="275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BCBCBC"/>
    <a:srgbClr val="B4B4B4"/>
    <a:srgbClr val="B0B0B0"/>
    <a:srgbClr val="7F7F7F"/>
    <a:srgbClr val="EAEAEA"/>
    <a:srgbClr val="AEAEAE"/>
    <a:srgbClr val="B2B2B2"/>
    <a:srgbClr val="00277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250" autoAdjust="0"/>
    <p:restoredTop sz="94660"/>
  </p:normalViewPr>
  <p:slideViewPr>
    <p:cSldViewPr>
      <p:cViewPr varScale="1">
        <p:scale>
          <a:sx n="110" d="100"/>
          <a:sy n="110" d="100"/>
        </p:scale>
        <p:origin x="-15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34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work\&#26434;&#20081;\2018\3.6%20RAN1%20coverage\&#35206;&#30422;&#20998;&#26512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 altLang="en-US" dirty="0"/>
              <a:t>Coverage Distance(m</a:t>
            </a:r>
            <a:r>
              <a:rPr lang="en-US" altLang="en-US" dirty="0" smtClean="0"/>
              <a:t>), 3.5GHz,</a:t>
            </a:r>
            <a:r>
              <a:rPr lang="en-US" altLang="en-US" baseline="0" dirty="0" smtClean="0"/>
              <a:t> </a:t>
            </a:r>
            <a:r>
              <a:rPr lang="en-US" altLang="en-US" baseline="0" dirty="0" err="1" smtClean="0"/>
              <a:t>Uma</a:t>
            </a:r>
            <a:endParaRPr lang="en-US" altLang="en-US" dirty="0"/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Sheet1!$D$27</c:f>
              <c:strCache>
                <c:ptCount val="1"/>
                <c:pt idx="0">
                  <c:v>Coverage Distance(m)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Sheet1!$A$28:$B$33</c:f>
              <c:strCache>
                <c:ptCount val="6"/>
                <c:pt idx="0">
                  <c:v>PUSCH 2Mbps</c:v>
                </c:pt>
                <c:pt idx="1">
                  <c:v>PUCCH format 1</c:v>
                </c:pt>
                <c:pt idx="2">
                  <c:v>PRACH format B4</c:v>
                </c:pt>
                <c:pt idx="3">
                  <c:v>PDSCH 50Mbps</c:v>
                </c:pt>
                <c:pt idx="4">
                  <c:v>Common PDCCH</c:v>
                </c:pt>
                <c:pt idx="5">
                  <c:v>PBCH</c:v>
                </c:pt>
              </c:strCache>
            </c:strRef>
          </c:cat>
          <c:val>
            <c:numRef>
              <c:f>Sheet1!$D$28:$D$33</c:f>
              <c:numCache>
                <c:formatCode>General</c:formatCode>
                <c:ptCount val="6"/>
                <c:pt idx="0">
                  <c:v>137</c:v>
                </c:pt>
                <c:pt idx="1">
                  <c:v>419</c:v>
                </c:pt>
                <c:pt idx="2">
                  <c:v>330</c:v>
                </c:pt>
                <c:pt idx="3">
                  <c:v>279</c:v>
                </c:pt>
                <c:pt idx="4">
                  <c:v>390</c:v>
                </c:pt>
                <c:pt idx="5">
                  <c:v>470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DBA-44EE-BF87-98AC13D8CBEE}"/>
            </c:ext>
          </c:extLst>
        </c:ser>
        <c:gapWidth val="219"/>
        <c:overlap val="-27"/>
        <c:axId val="359831808"/>
        <c:axId val="361101184"/>
      </c:barChart>
      <c:catAx>
        <c:axId val="35983180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361101184"/>
        <c:crosses val="autoZero"/>
        <c:auto val="1"/>
        <c:lblAlgn val="ctr"/>
        <c:lblOffset val="100"/>
      </c:catAx>
      <c:valAx>
        <c:axId val="36110118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359831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sz="1400">
          <a:latin typeface="Times New Roman" panose="02020603050405020304" pitchFamily="18" charset="0"/>
          <a:cs typeface="Times New Roman" panose="02020603050405020304" pitchFamily="18" charset="0"/>
        </a:defRPr>
      </a:pPr>
      <a:endParaRPr lang="zh-CN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C3920-DF14-4066-8F94-485B9EAE25A6}" type="datetimeFigureOut">
              <a:rPr lang="zh-CN" altLang="en-US" smtClean="0"/>
              <a:pPr/>
              <a:t>2018/6/4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6274B-61EA-42D2-AF35-6C97C8EF9C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08746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4FD2E-C893-4D31-90F3-0ACF5CE94657}" type="datetimeFigureOut">
              <a:rPr lang="zh-CN" altLang="en-US" smtClean="0"/>
              <a:pPr/>
              <a:t>2018/6/4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FD05DB-7C04-4339-B15E-4CF1F8B324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6027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jpe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" descr="C:\Users\x230\AppData\Roaming\Tencent\Users\741791342\QQ\WinTemp\RichOle\OF0@PTWW(JTIHXQH3S@QL$5.jp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4690536" y="1720800"/>
            <a:ext cx="2833792" cy="16600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2" descr="C:\Users\x230\AppData\Roaming\Tencent\Users\741791342\QQ\WinTemp\RichOle\J_W%B`E%_YIOS%M7C$X[N`8.jpg"/>
          <p:cNvPicPr>
            <a:picLocks noChangeAspect="1" noChangeArrowheads="1"/>
          </p:cNvPicPr>
          <p:nvPr userDrawn="1"/>
        </p:nvPicPr>
        <p:blipFill>
          <a:blip r:embed="rId3" cstate="print"/>
          <a:srcRect r="11628"/>
          <a:stretch>
            <a:fillRect/>
          </a:stretch>
        </p:blipFill>
        <p:spPr bwMode="auto">
          <a:xfrm>
            <a:off x="2051720" y="1719196"/>
            <a:ext cx="2736304" cy="165618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3568" y="4191223"/>
            <a:ext cx="7772400" cy="893961"/>
          </a:xfrm>
        </p:spPr>
        <p:txBody>
          <a:bodyPr>
            <a:normAutofit/>
          </a:bodyPr>
          <a:lstStyle>
            <a:lvl1pPr algn="ctr">
              <a:defRPr sz="36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31640" y="5294040"/>
            <a:ext cx="6400800" cy="101528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3" name="梯形 12"/>
          <p:cNvSpPr/>
          <p:nvPr userDrawn="1"/>
        </p:nvSpPr>
        <p:spPr bwMode="auto">
          <a:xfrm rot="10800000">
            <a:off x="395537" y="1719196"/>
            <a:ext cx="2304256" cy="1656184"/>
          </a:xfrm>
          <a:prstGeom prst="trapezoid">
            <a:avLst/>
          </a:prstGeom>
          <a:gradFill flip="none" rotWithShape="1">
            <a:gsLst>
              <a:gs pos="0">
                <a:srgbClr val="262626"/>
              </a:gs>
              <a:gs pos="50000">
                <a:srgbClr val="595959"/>
              </a:gs>
              <a:gs pos="100000">
                <a:srgbClr val="E9E9E9">
                  <a:alpha val="76863"/>
                </a:srgbClr>
              </a:gs>
            </a:gsLst>
            <a:lin ang="0" scaled="1"/>
            <a:tileRect/>
          </a:gra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4" name="流程图: 手动输入 13"/>
          <p:cNvSpPr/>
          <p:nvPr userDrawn="1"/>
        </p:nvSpPr>
        <p:spPr bwMode="auto">
          <a:xfrm rot="5400000">
            <a:off x="701824" y="792000"/>
            <a:ext cx="1872208" cy="3275856"/>
          </a:xfrm>
          <a:prstGeom prst="flowChartManualInput">
            <a:avLst/>
          </a:prstGeom>
          <a:gradFill flip="none" rotWithShape="1">
            <a:gsLst>
              <a:gs pos="0">
                <a:srgbClr val="011C73">
                  <a:alpha val="84000"/>
                </a:srgbClr>
              </a:gs>
              <a:gs pos="50000">
                <a:srgbClr val="222268">
                  <a:alpha val="58824"/>
                </a:srgbClr>
              </a:gs>
              <a:gs pos="100000">
                <a:srgbClr val="1D1D6D">
                  <a:alpha val="41961"/>
                </a:srgbClr>
              </a:gs>
            </a:gsLst>
            <a:lin ang="16200000" scaled="1"/>
            <a:tileRect/>
          </a:gradFill>
          <a:ln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" name="流程图: 手动输入 14"/>
          <p:cNvSpPr/>
          <p:nvPr userDrawn="1"/>
        </p:nvSpPr>
        <p:spPr bwMode="auto">
          <a:xfrm rot="16200000">
            <a:off x="7074024" y="1305404"/>
            <a:ext cx="1656184" cy="2483768"/>
          </a:xfrm>
          <a:prstGeom prst="flowChartManualInput">
            <a:avLst/>
          </a:prstGeom>
          <a:solidFill>
            <a:srgbClr val="FF6600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7020272" y="188640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002774"/>
                </a:solidFill>
                <a:latin typeface="Microsoft YaHei UI" pitchFamily="34" charset="-122"/>
                <a:ea typeface="Microsoft YaHei UI" pitchFamily="34" charset="-122"/>
                <a:cs typeface="Arial" pitchFamily="34" charset="0"/>
              </a:rPr>
              <a:t>CHINA TELECOM</a:t>
            </a:r>
            <a:endParaRPr lang="zh-CN" altLang="en-US" sz="1400" b="1" dirty="0">
              <a:solidFill>
                <a:srgbClr val="002774"/>
              </a:solidFill>
              <a:latin typeface="Microsoft YaHei UI" pitchFamily="34" charset="-122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6732240" y="496997"/>
            <a:ext cx="20162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i="1" kern="1200" spc="300" dirty="0" smtClean="0">
                <a:solidFill>
                  <a:srgbClr val="002774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Connecting the World</a:t>
            </a:r>
            <a:endParaRPr lang="zh-CN" altLang="en-US" sz="800" b="1" i="1" kern="1200" spc="300" dirty="0">
              <a:solidFill>
                <a:srgbClr val="002774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6804248" y="496417"/>
            <a:ext cx="1800200" cy="0"/>
          </a:xfrm>
          <a:prstGeom prst="line">
            <a:avLst/>
          </a:prstGeom>
          <a:ln>
            <a:solidFill>
              <a:srgbClr val="002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" descr="C:\Users\x230\AppData\Roaming\Tencent\Users\741791342\QQ\WinTemp\RichOle\T~2RM5ZT%4L@N@6AC({]Y}4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FFC"/>
              </a:clrFrom>
              <a:clrTo>
                <a:srgbClr val="F6FF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159645"/>
            <a:ext cx="316362" cy="336772"/>
          </a:xfrm>
          <a:prstGeom prst="rect">
            <a:avLst/>
          </a:prstGeom>
          <a:noFill/>
        </p:spPr>
      </p:pic>
      <p:sp>
        <p:nvSpPr>
          <p:cNvPr id="25" name="平行四边形 24"/>
          <p:cNvSpPr/>
          <p:nvPr userDrawn="1"/>
        </p:nvSpPr>
        <p:spPr bwMode="auto">
          <a:xfrm rot="15369391">
            <a:off x="6359744" y="1776100"/>
            <a:ext cx="2490876" cy="1777587"/>
          </a:xfrm>
          <a:prstGeom prst="parallelogram">
            <a:avLst/>
          </a:prstGeom>
          <a:solidFill>
            <a:srgbClr val="B0B0B0">
              <a:alpha val="64706"/>
            </a:srgbClr>
          </a:solidFill>
          <a:ln>
            <a:headEnd/>
            <a:tailEnd/>
          </a:ln>
          <a:effectLst/>
          <a:scene3d>
            <a:camera prst="orthographicFront">
              <a:rot lat="600000" lon="2070000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电信创新中心-标准与仿真团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230\AppData\Roaming\Tencent\Users\741791342\QQ\WinTemp\RichOle\D)~G3(S91KNKMRK{}M057M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1" y="4202120"/>
            <a:ext cx="2485653" cy="2583871"/>
          </a:xfrm>
          <a:prstGeom prst="rect">
            <a:avLst/>
          </a:prstGeom>
          <a:noFill/>
        </p:spPr>
      </p:pic>
      <p:sp>
        <p:nvSpPr>
          <p:cNvPr id="8" name="矩形 7"/>
          <p:cNvSpPr/>
          <p:nvPr userDrawn="1"/>
        </p:nvSpPr>
        <p:spPr bwMode="auto">
          <a:xfrm>
            <a:off x="107504" y="6381328"/>
            <a:ext cx="6336704" cy="432048"/>
          </a:xfrm>
          <a:prstGeom prst="rec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856984" cy="692150"/>
          </a:xfrm>
        </p:spPr>
        <p:txBody>
          <a:bodyPr/>
          <a:lstStyle>
            <a:lvl1pPr algn="l">
              <a:defRPr sz="32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642350" cy="4896544"/>
          </a:xfrm>
        </p:spPr>
        <p:txBody>
          <a:bodyPr/>
          <a:lstStyle>
            <a:lvl1pPr>
              <a:buFont typeface="Wingdings" pitchFamily="2" charset="2"/>
              <a:buChar char="Ø"/>
              <a:defRPr/>
            </a:lvl1pPr>
            <a:lvl2pPr>
              <a:buFont typeface="Wingdings" pitchFamily="2" charset="2"/>
              <a:buChar char="l"/>
              <a:defRPr/>
            </a:lvl2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07504" y="764704"/>
            <a:ext cx="7560840" cy="72008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7668344" y="764704"/>
            <a:ext cx="1368152" cy="72008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defTabSz="914400" rtl="0" eaLnBrk="1" fontAlgn="base" latinLnBrk="0" hangingPunct="1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7" name="流程图: 手动输入 16"/>
          <p:cNvSpPr/>
          <p:nvPr userDrawn="1"/>
        </p:nvSpPr>
        <p:spPr bwMode="auto">
          <a:xfrm rot="5400000">
            <a:off x="6300192" y="5661248"/>
            <a:ext cx="432048" cy="1872208"/>
          </a:xfrm>
          <a:prstGeom prst="flowChartManualInpu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2" name="流程图: 手动输入 31"/>
          <p:cNvSpPr/>
          <p:nvPr userDrawn="1"/>
        </p:nvSpPr>
        <p:spPr bwMode="auto">
          <a:xfrm rot="16200000">
            <a:off x="7884368" y="5661248"/>
            <a:ext cx="432048" cy="1872208"/>
          </a:xfrm>
          <a:prstGeom prst="flowChartManualInput">
            <a:avLst/>
          </a:prstGeom>
          <a:solidFill>
            <a:srgbClr val="111B47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3" name="TextBox 32"/>
          <p:cNvSpPr txBox="1"/>
          <p:nvPr userDrawn="1"/>
        </p:nvSpPr>
        <p:spPr>
          <a:xfrm>
            <a:off x="7812360" y="6366520"/>
            <a:ext cx="122413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 smtClean="0">
                <a:solidFill>
                  <a:schemeClr val="bg1"/>
                </a:solidFill>
              </a:rPr>
              <a:t>CHINA TELECOME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 userDrawn="1"/>
        </p:nvSpPr>
        <p:spPr>
          <a:xfrm>
            <a:off x="7308304" y="6597352"/>
            <a:ext cx="187220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b="1" i="1" spc="300" dirty="0" smtClean="0">
                <a:solidFill>
                  <a:schemeClr val="bg1"/>
                </a:solidFill>
              </a:rPr>
              <a:t>Connecting</a:t>
            </a:r>
            <a:r>
              <a:rPr lang="en-US" altLang="zh-CN" sz="700" b="1" i="1" spc="300" baseline="0" dirty="0" smtClean="0">
                <a:solidFill>
                  <a:schemeClr val="bg1"/>
                </a:solidFill>
              </a:rPr>
              <a:t> the World</a:t>
            </a:r>
            <a:endParaRPr lang="zh-CN" altLang="en-US" sz="700" b="1" i="1" spc="300" dirty="0">
              <a:solidFill>
                <a:schemeClr val="bg1"/>
              </a:solidFill>
            </a:endParaRPr>
          </a:p>
        </p:txBody>
      </p:sp>
      <p:pic>
        <p:nvPicPr>
          <p:cNvPr id="35" name="Picture 1" descr="C:\Users\x230\AppData\Roaming\Tencent\Users\741791342\QQ\WinTemp\RichOle\@07Q1Y3SR1WA__4~9OITESM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0C2172"/>
              </a:clrFrom>
              <a:clrTo>
                <a:srgbClr val="0C217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6354638"/>
            <a:ext cx="228529" cy="242714"/>
          </a:xfrm>
          <a:prstGeom prst="rect">
            <a:avLst/>
          </a:prstGeom>
          <a:noFill/>
        </p:spPr>
      </p:pic>
      <p:cxnSp>
        <p:nvCxnSpPr>
          <p:cNvPr id="36" name="直接连接符 35"/>
          <p:cNvCxnSpPr/>
          <p:nvPr userDrawn="1"/>
        </p:nvCxnSpPr>
        <p:spPr>
          <a:xfrm>
            <a:off x="7452320" y="6597352"/>
            <a:ext cx="151216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179512" y="6426000"/>
            <a:ext cx="6192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kern="1200" dirty="0" smtClean="0">
                <a:solidFill>
                  <a:srgbClr val="D65700"/>
                </a:solidFill>
                <a:latin typeface="+mn-lt"/>
                <a:ea typeface="微软雅黑" pitchFamily="34" charset="-122"/>
                <a:cs typeface="+mn-cs"/>
              </a:rPr>
              <a:t>Becoming a World-class Integrated Information Service Provider</a:t>
            </a:r>
            <a:endParaRPr lang="zh-CN" altLang="en-US" sz="1600" b="1" dirty="0">
              <a:solidFill>
                <a:srgbClr val="D657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8" name="Rectangle 6"/>
          <p:cNvSpPr txBox="1">
            <a:spLocks noChangeArrowheads="1"/>
          </p:cNvSpPr>
          <p:nvPr userDrawn="1"/>
        </p:nvSpPr>
        <p:spPr>
          <a:xfrm>
            <a:off x="5724301" y="6480000"/>
            <a:ext cx="1223963" cy="288032"/>
          </a:xfrm>
          <a:prstGeom prst="rect">
            <a:avLst/>
          </a:prstGeom>
          <a:ln/>
        </p:spPr>
        <p:txBody>
          <a:bodyPr vert="horz" lIns="91440" tIns="45720" rIns="91440" bIns="45720" rtlCol="0" anchor="ctr"/>
          <a:lstStyle>
            <a:lvl1pPr algn="ctr">
              <a:defRPr lang="en-US" altLang="zh-CN" sz="1400" b="1" kern="1200" smtClean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&lt;</a:t>
            </a:r>
            <a:fld id="{F8121519-15E4-4D74-9277-D34AB4062FE8}" type="slidenum"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&gt;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D657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6660232" y="5301208"/>
            <a:ext cx="2483768" cy="72008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8" name="Picture 2" descr="C:\Users\x230\AppData\Roaming\Tencent\Users\741791342\QQ\WinTemp\RichOle\YMX$JI%R%0]85X_D8)[V56Y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5373216"/>
            <a:ext cx="2337793" cy="1484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 descr="C:\Users\x230\AppData\Roaming\Tencent\Users\741791342\QQ\WinTemp\RichOle\N6N`NC1795SITY]9WY0112T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1" y="5398774"/>
            <a:ext cx="2262090" cy="1459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矩形 9"/>
          <p:cNvSpPr/>
          <p:nvPr userDrawn="1"/>
        </p:nvSpPr>
        <p:spPr bwMode="auto">
          <a:xfrm>
            <a:off x="0" y="5301208"/>
            <a:ext cx="6732240" cy="72008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7199784" y="5784939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002774"/>
                </a:solidFill>
                <a:latin typeface="Microsoft YaHei UI" pitchFamily="34" charset="-122"/>
                <a:ea typeface="Microsoft YaHei UI" pitchFamily="34" charset="-122"/>
                <a:cs typeface="Arial" pitchFamily="34" charset="0"/>
              </a:rPr>
              <a:t>CHINA TELECOM</a:t>
            </a:r>
            <a:endParaRPr lang="zh-CN" altLang="en-US" sz="1400" b="1" dirty="0">
              <a:solidFill>
                <a:srgbClr val="002774"/>
              </a:solidFill>
              <a:latin typeface="Microsoft YaHei UI" pitchFamily="34" charset="-122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911752" y="6093296"/>
            <a:ext cx="20162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i="1" kern="1200" spc="300" dirty="0" smtClean="0">
                <a:solidFill>
                  <a:srgbClr val="002774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Connecting the World</a:t>
            </a:r>
            <a:endParaRPr lang="zh-CN" altLang="en-US" sz="800" b="1" i="1" kern="1200" spc="300" dirty="0">
              <a:solidFill>
                <a:srgbClr val="002774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cxnSp>
        <p:nvCxnSpPr>
          <p:cNvPr id="21" name="直接连接符 20"/>
          <p:cNvCxnSpPr/>
          <p:nvPr userDrawn="1"/>
        </p:nvCxnSpPr>
        <p:spPr>
          <a:xfrm>
            <a:off x="6983760" y="6092716"/>
            <a:ext cx="1800200" cy="0"/>
          </a:xfrm>
          <a:prstGeom prst="line">
            <a:avLst/>
          </a:prstGeom>
          <a:ln>
            <a:solidFill>
              <a:srgbClr val="002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1" descr="C:\Users\x230\AppData\Roaming\Tencent\Users\741791342\QQ\WinTemp\RichOle\T~2RM5ZT%4L@N@6AC({]Y}4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FFC"/>
              </a:clrFrom>
              <a:clrTo>
                <a:srgbClr val="F6FF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83760" y="5755944"/>
            <a:ext cx="316362" cy="336772"/>
          </a:xfrm>
          <a:prstGeom prst="rect">
            <a:avLst/>
          </a:prstGeom>
          <a:noFill/>
        </p:spPr>
      </p:pic>
      <p:pic>
        <p:nvPicPr>
          <p:cNvPr id="25" name="Picture 2" descr="C:\Users\x230\AppData\Roaming\Tencent\Users\741791342\QQ\WinTemp\RichOle\K3DYPWGQDCRUSL}G%_U35~Y.jpg"/>
          <p:cNvPicPr>
            <a:picLocks noChangeAspect="1" noChangeArrowheads="1"/>
          </p:cNvPicPr>
          <p:nvPr userDrawn="1"/>
        </p:nvPicPr>
        <p:blipFill>
          <a:blip r:embed="rId5" cstate="print"/>
          <a:stretch>
            <a:fillRect/>
          </a:stretch>
        </p:blipFill>
        <p:spPr bwMode="auto">
          <a:xfrm>
            <a:off x="35496" y="5445224"/>
            <a:ext cx="2122519" cy="13407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1894D-4D61-4CF1-9732-B25DDBCD78EB}" type="datetime1">
              <a:rPr lang="zh-CN" altLang="en-US" smtClean="0"/>
              <a:pPr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265C8-3693-49E5-84B9-C9AD803A70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683568" y="4221088"/>
            <a:ext cx="7772400" cy="2160240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Motivation </a:t>
            </a:r>
            <a:r>
              <a:rPr lang="en-US" altLang="zh-CN" sz="3200" dirty="0"/>
              <a:t>for new SI on NR </a:t>
            </a:r>
            <a:r>
              <a:rPr lang="en-US" altLang="zh-CN" sz="3200" dirty="0" smtClean="0"/>
              <a:t>coverage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>
                <a:latin typeface="+mn-lt"/>
              </a:rPr>
              <a:t/>
            </a:r>
            <a:br>
              <a:rPr lang="en-US" altLang="zh-CN" dirty="0" smtClean="0">
                <a:latin typeface="+mn-lt"/>
              </a:rPr>
            </a:br>
            <a:r>
              <a:rPr lang="en-US" altLang="zh-CN" sz="2700" dirty="0" smtClean="0">
                <a:latin typeface="+mn-lt"/>
              </a:rPr>
              <a:t>China Telecom</a:t>
            </a:r>
            <a:endParaRPr lang="zh-CN" altLang="en-US" dirty="0">
              <a:latin typeface="+mn-lt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72008" y="44624"/>
            <a:ext cx="399593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3GPP TSG RAN Meeting #</a:t>
            </a:r>
            <a:r>
              <a:rPr lang="en-GB" altLang="zh-CN" sz="1600" b="1" dirty="0" smtClean="0">
                <a:ea typeface="Times New Roman" pitchFamily="18" charset="0"/>
                <a:cs typeface="Arial" pitchFamily="34" charset="0"/>
              </a:rPr>
              <a:t>80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MS Mincho" pitchFamily="49" charset="-128"/>
                <a:cs typeface="宋体" pitchFamily="2" charset="-122"/>
              </a:rPr>
              <a:t>	</a:t>
            </a:r>
            <a:endParaRPr kumimoji="0" lang="en-GB" altLang="zh-CN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/>
              <a:t>La </a:t>
            </a:r>
            <a:r>
              <a:rPr lang="en-GB" altLang="zh-CN" sz="1600" b="1" dirty="0"/>
              <a:t>Jolla, USA, June 11-14, 2018</a:t>
            </a:r>
            <a:r>
              <a:rPr kumimoji="0" lang="en-GB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itchFamily="2" charset="-122"/>
                <a:cs typeface="宋体" pitchFamily="2" charset="-122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/>
              <a:t>AI 9.1.14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/>
              <a:t>RP-180751</a:t>
            </a:r>
            <a:endParaRPr lang="en-GB" altLang="zh-CN" sz="1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Motivation (1/2)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altLang="zh-CN" sz="2800" dirty="0" smtClean="0"/>
              <a:t>The coverage issue has attracted much interest in LTE phase</a:t>
            </a:r>
          </a:p>
          <a:p>
            <a:pPr lvl="1"/>
            <a:r>
              <a:rPr lang="en-US" altLang="zh-CN" sz="2600" dirty="0" smtClean="0"/>
              <a:t>In TR 36.824, the system bottleneck in terms of LTE coverage performance was identified, and corresponding coverage enhancements were adopted in Rel-12</a:t>
            </a:r>
          </a:p>
          <a:p>
            <a:pPr lvl="1"/>
            <a:r>
              <a:rPr lang="en-US" altLang="zh-CN" sz="2600" dirty="0" smtClean="0"/>
              <a:t>Then, the further coverage enhancements were developed during Rel-13 and Rel-14 work</a:t>
            </a:r>
            <a:endParaRPr lang="zh-CN" altLang="zh-CN" sz="2600" dirty="0" smtClean="0"/>
          </a:p>
          <a:p>
            <a:endParaRPr lang="en-US" altLang="zh-CN" sz="2800" dirty="0" smtClean="0"/>
          </a:p>
          <a:p>
            <a:r>
              <a:rPr lang="en-US" altLang="zh-CN" sz="2800" dirty="0" smtClean="0"/>
              <a:t>In NR, continuous and ubiquitous coverage is required for some scenarios with higher carrier frequency than LTE [TR 38.913]</a:t>
            </a:r>
          </a:p>
          <a:p>
            <a:endParaRPr lang="en-GB" altLang="zh-CN" sz="2800" dirty="0" smtClean="0"/>
          </a:p>
          <a:p>
            <a:r>
              <a:rPr lang="en-US" altLang="zh-CN" sz="2800" dirty="0"/>
              <a:t>Due to the higher carrier frequency, operators</a:t>
            </a:r>
            <a:r>
              <a:rPr lang="en-GB" altLang="zh-CN" sz="2800" dirty="0"/>
              <a:t> may need to add more sites to ensure sufficiently good coverage comparable to LTE. Adding sites is costly and requires lengthy negotiations with building owners etc. </a:t>
            </a:r>
            <a:r>
              <a:rPr lang="en-GB" altLang="zh-CN" sz="2800" dirty="0" smtClean="0"/>
              <a:t>Operators will face great challenges in ensuring sufficient coverage and cost effective deployments for NR.</a:t>
            </a:r>
          </a:p>
          <a:p>
            <a:endParaRPr lang="en-GB" altLang="zh-CN" sz="2800" dirty="0" smtClean="0"/>
          </a:p>
          <a:p>
            <a:pPr lvl="1"/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Motivation (2/2)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NR Rel-15 standardization will be finalized in June 2018, but the coverage performance of control and data channels, has not been well studied and addressed.</a:t>
            </a:r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In </a:t>
            </a:r>
            <a:r>
              <a:rPr lang="en-US" altLang="zh-CN" sz="2400" dirty="0"/>
              <a:t>the Study Item “Study on self-evaluation towards IMT-2020 submission”, performance evaluation of NR will be conducted</a:t>
            </a:r>
            <a:r>
              <a:rPr lang="en-US" altLang="zh-CN" sz="2400" dirty="0" smtClean="0"/>
              <a:t>, however</a:t>
            </a:r>
          </a:p>
          <a:p>
            <a:pPr lvl="1"/>
            <a:r>
              <a:rPr lang="en-US" altLang="zh-CN" sz="2000" dirty="0" smtClean="0"/>
              <a:t> Some assumptions associated with practical NR deployment, e.g., scenarios, carrier frequency and antenna configuration, are not fully taken into account</a:t>
            </a:r>
          </a:p>
          <a:p>
            <a:pPr lvl="1"/>
            <a:r>
              <a:rPr lang="en-US" altLang="zh-CN" sz="2000" dirty="0" smtClean="0"/>
              <a:t>The </a:t>
            </a:r>
            <a:r>
              <a:rPr lang="en-US" altLang="zh-CN" sz="2000" dirty="0"/>
              <a:t>coverage of </a:t>
            </a:r>
            <a:r>
              <a:rPr lang="en-US" altLang="zh-CN" sz="2000" dirty="0" smtClean="0"/>
              <a:t>different </a:t>
            </a:r>
            <a:r>
              <a:rPr lang="en-US" altLang="zh-CN" sz="2000" dirty="0"/>
              <a:t>channels </a:t>
            </a:r>
            <a:r>
              <a:rPr lang="en-US" altLang="zh-CN" sz="2000" dirty="0" smtClean="0"/>
              <a:t>may </a:t>
            </a:r>
            <a:r>
              <a:rPr lang="en-US" altLang="zh-CN" sz="2000" dirty="0"/>
              <a:t>not be thoroughly </a:t>
            </a:r>
            <a:r>
              <a:rPr lang="en-US" altLang="zh-CN" sz="2000" dirty="0" smtClean="0"/>
              <a:t>evaluated  </a:t>
            </a:r>
          </a:p>
        </p:txBody>
      </p:sp>
    </p:spTree>
    <p:extLst>
      <p:ext uri="{BB962C8B-B14F-4D97-AF65-F5344CB8AC3E}">
        <p14:creationId xmlns:p14="http://schemas.microsoft.com/office/powerpoint/2010/main" xmlns="" val="331505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Email discussion on NR coverage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800" dirty="0"/>
              <a:t>As per the agreements in RAN #79, there </a:t>
            </a:r>
            <a:r>
              <a:rPr lang="en-US" altLang="zh-CN" sz="2800" dirty="0" smtClean="0"/>
              <a:t>was an </a:t>
            </a:r>
            <a:r>
              <a:rPr lang="en-US" altLang="zh-CN" sz="2800" dirty="0"/>
              <a:t>email discussion on NR </a:t>
            </a:r>
            <a:r>
              <a:rPr lang="en-US" altLang="zh-CN" sz="2800" dirty="0" smtClean="0"/>
              <a:t>coverage before RAN #80. In the email discussion 25 </a:t>
            </a:r>
            <a:r>
              <a:rPr lang="en-US" altLang="zh-CN" sz="2800" dirty="0"/>
              <a:t>companies including 10 operators shared their </a:t>
            </a:r>
            <a:r>
              <a:rPr lang="en-US" altLang="zh-CN" sz="2800" dirty="0" smtClean="0"/>
              <a:t>views and it was summarized that,</a:t>
            </a:r>
          </a:p>
          <a:p>
            <a:pPr lvl="1"/>
            <a:r>
              <a:rPr lang="en-US" altLang="zh-CN" sz="2400" dirty="0" smtClean="0"/>
              <a:t>Various scenarios, e.g., </a:t>
            </a:r>
            <a:r>
              <a:rPr lang="en-GB" altLang="zh-CN" sz="2400" dirty="0"/>
              <a:t>urban macro, rural/low mobility large cell, urban micro/dense </a:t>
            </a:r>
            <a:r>
              <a:rPr lang="en-GB" altLang="zh-CN" sz="2400" dirty="0" smtClean="0"/>
              <a:t>urban, were proposed for NR coverage study.</a:t>
            </a:r>
          </a:p>
          <a:p>
            <a:pPr lvl="1"/>
            <a:r>
              <a:rPr lang="en-GB" altLang="zh-CN" sz="2400" dirty="0" smtClean="0"/>
              <a:t>Candidate frequencies, e.g., 800MHz</a:t>
            </a:r>
            <a:r>
              <a:rPr lang="en-GB" altLang="zh-CN" sz="2400" dirty="0"/>
              <a:t>, 1.8GHz, and 3.5GHz for FR1; 30GHz and 40GHz for </a:t>
            </a:r>
            <a:r>
              <a:rPr lang="en-GB" altLang="zh-CN" sz="2400" dirty="0" smtClean="0"/>
              <a:t>FR2, were proposed for NR coverage study.</a:t>
            </a:r>
            <a:endParaRPr lang="zh-CN" altLang="zh-CN" sz="2400" dirty="0"/>
          </a:p>
          <a:p>
            <a:pPr lvl="1"/>
            <a:r>
              <a:rPr lang="en-US" altLang="zh-CN" sz="2400" dirty="0" smtClean="0"/>
              <a:t>The </a:t>
            </a:r>
            <a:r>
              <a:rPr lang="en-US" altLang="zh-CN" sz="2400" dirty="0"/>
              <a:t>majority of companies shared the views that all UL and DL channels should be taken into account.</a:t>
            </a:r>
            <a:endParaRPr lang="en-GB" altLang="zh-CN" sz="2400" dirty="0" smtClean="0"/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2749823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表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80170125"/>
              </p:ext>
            </p:extLst>
          </p:nvPr>
        </p:nvGraphicFramePr>
        <p:xfrm>
          <a:off x="1187624" y="1449313"/>
          <a:ext cx="6624736" cy="2771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Preliminary coverage evaluation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09978" y="4531069"/>
            <a:ext cx="84786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en-US" altLang="zh-CN" sz="2400" dirty="0" smtClean="0">
                <a:solidFill>
                  <a:prstClr val="black"/>
                </a:solidFill>
              </a:rPr>
              <a:t>PUSCH seems to be the bottleneck of NR coverage, with large gap to other channels</a:t>
            </a:r>
            <a:endParaRPr lang="en-US" altLang="zh-CN" sz="2400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52672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Discussion on potential enhancements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ctr"/>
            <a:r>
              <a:rPr lang="en-US" altLang="zh-CN" dirty="0" smtClean="0"/>
              <a:t>If PUSCH is identified as the bottleneck of NR coverage, potential candidate enhancements may include</a:t>
            </a:r>
          </a:p>
          <a:p>
            <a:pPr lvl="1" fontAlgn="ctr"/>
            <a:r>
              <a:rPr lang="en-US" altLang="zh-CN" dirty="0" smtClean="0"/>
              <a:t>Enhanced slot bundling/repetition</a:t>
            </a:r>
            <a:endParaRPr lang="en-US" altLang="zh-CN" sz="2000" dirty="0"/>
          </a:p>
          <a:p>
            <a:pPr lvl="2" fontAlgn="ctr"/>
            <a:r>
              <a:rPr lang="en-US" altLang="zh-CN" dirty="0"/>
              <a:t>Time interleaving of bundled </a:t>
            </a:r>
            <a:r>
              <a:rPr lang="en-US" altLang="zh-CN" dirty="0" smtClean="0"/>
              <a:t>slots</a:t>
            </a:r>
            <a:endParaRPr lang="en-US" altLang="zh-CN" sz="1600" dirty="0"/>
          </a:p>
          <a:p>
            <a:pPr lvl="1" fontAlgn="ctr"/>
            <a:r>
              <a:rPr lang="en-US" altLang="zh-CN" dirty="0" smtClean="0"/>
              <a:t>Enhanced </a:t>
            </a:r>
            <a:r>
              <a:rPr lang="en-US" altLang="zh-CN" dirty="0"/>
              <a:t>frequency </a:t>
            </a:r>
            <a:r>
              <a:rPr lang="en-US" altLang="zh-CN" dirty="0" smtClean="0"/>
              <a:t>hopping</a:t>
            </a:r>
            <a:endParaRPr lang="en-US" altLang="zh-CN" sz="2000" dirty="0"/>
          </a:p>
          <a:p>
            <a:pPr lvl="1" fontAlgn="ctr"/>
            <a:r>
              <a:rPr lang="en-US" altLang="zh-CN" dirty="0" smtClean="0"/>
              <a:t>Interference coordination/cancellation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xmlns="" val="10052672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642350" cy="5112568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GB" altLang="zh-CN" dirty="0" smtClean="0"/>
              <a:t>Evaluate </a:t>
            </a:r>
            <a:r>
              <a:rPr lang="en-GB" altLang="zh-CN" dirty="0"/>
              <a:t>the coverage performance of Rel-15 NR for </a:t>
            </a:r>
            <a:r>
              <a:rPr lang="en-GB" altLang="zh-CN" dirty="0" err="1"/>
              <a:t>eMBB</a:t>
            </a:r>
            <a:r>
              <a:rPr lang="en-GB" altLang="zh-CN" dirty="0"/>
              <a:t> </a:t>
            </a:r>
            <a:endParaRPr lang="zh-CN" altLang="zh-CN" sz="3600" dirty="0"/>
          </a:p>
          <a:p>
            <a:pPr lvl="1"/>
            <a:r>
              <a:rPr lang="en-GB" altLang="zh-CN" dirty="0"/>
              <a:t>The target scenarios include urban macro, rural/low mobility large cell, </a:t>
            </a:r>
            <a:r>
              <a:rPr lang="en-GB" altLang="zh-CN" dirty="0" smtClean="0"/>
              <a:t>and urban </a:t>
            </a:r>
            <a:r>
              <a:rPr lang="en-GB" altLang="zh-CN" dirty="0"/>
              <a:t>micro/dense urban</a:t>
            </a:r>
            <a:endParaRPr lang="zh-CN" altLang="zh-CN" sz="3200" dirty="0"/>
          </a:p>
          <a:p>
            <a:pPr lvl="1"/>
            <a:r>
              <a:rPr lang="en-GB" altLang="zh-CN" dirty="0"/>
              <a:t>The target frequency include: 800MHz, 1.8GHz, and 3.5GHz for FR1; 30GHz and 40GHz for FR2.</a:t>
            </a:r>
            <a:endParaRPr lang="zh-CN" altLang="zh-CN" sz="3200" dirty="0"/>
          </a:p>
          <a:p>
            <a:pPr lvl="1"/>
            <a:r>
              <a:rPr lang="en-GB" altLang="zh-CN" dirty="0"/>
              <a:t>Develop necessary simulation assumptions and performance metrics for coverage study</a:t>
            </a:r>
            <a:endParaRPr lang="zh-CN" altLang="zh-CN" sz="3200" dirty="0"/>
          </a:p>
          <a:p>
            <a:pPr lvl="0"/>
            <a:r>
              <a:rPr lang="en-GB" altLang="zh-CN" dirty="0"/>
              <a:t>Identify the target channel(s) to be further enhanced based on the evaluation.</a:t>
            </a:r>
            <a:endParaRPr lang="zh-CN" altLang="zh-CN" sz="3600" dirty="0"/>
          </a:p>
          <a:p>
            <a:pPr lvl="0"/>
            <a:r>
              <a:rPr lang="en-GB" altLang="zh-CN" dirty="0"/>
              <a:t>Identify the potential solutions and the specification impacts of each potential solution.</a:t>
            </a:r>
            <a:endParaRPr lang="zh-CN" altLang="zh-CN" sz="3600" dirty="0"/>
          </a:p>
          <a:p>
            <a:pPr hangingPunct="0">
              <a:buNone/>
            </a:pPr>
            <a:endParaRPr lang="en-GB" altLang="zh-CN" dirty="0" smtClean="0"/>
          </a:p>
          <a:p>
            <a:pPr hangingPunct="0">
              <a:buNone/>
            </a:pPr>
            <a:r>
              <a:rPr lang="en-GB" altLang="zh-CN" dirty="0" smtClean="0"/>
              <a:t>The </a:t>
            </a:r>
            <a:r>
              <a:rPr lang="en-GB" altLang="zh-CN" dirty="0"/>
              <a:t>study should take the output of other SI/WIs into account</a:t>
            </a:r>
            <a:r>
              <a:rPr lang="en-GB" altLang="zh-CN" dirty="0" smtClean="0"/>
              <a:t>.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2156663"/>
            <a:ext cx="4968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rgbClr val="002060"/>
                </a:solidFill>
                <a:ea typeface="微软雅黑" pitchFamily="34" charset="-122"/>
              </a:rPr>
              <a:t>Thanks</a:t>
            </a:r>
            <a:r>
              <a:rPr lang="zh-CN" altLang="en-US" sz="7200" b="1" dirty="0" smtClean="0">
                <a:solidFill>
                  <a:srgbClr val="002060"/>
                </a:solidFill>
                <a:ea typeface="微软雅黑" pitchFamily="34" charset="-122"/>
              </a:rPr>
              <a:t>！</a:t>
            </a:r>
            <a:endParaRPr lang="zh-CN" altLang="en-US" sz="7200" b="1" dirty="0">
              <a:solidFill>
                <a:srgbClr val="002060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Evaluation assumptions 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32601558"/>
              </p:ext>
            </p:extLst>
          </p:nvPr>
        </p:nvGraphicFramePr>
        <p:xfrm>
          <a:off x="1511660" y="1124744"/>
          <a:ext cx="6048672" cy="4257675"/>
        </p:xfrm>
        <a:graphic>
          <a:graphicData uri="http://schemas.openxmlformats.org/drawingml/2006/table">
            <a:tbl>
              <a:tblPr/>
              <a:tblGrid>
                <a:gridCol w="3790498">
                  <a:extLst>
                    <a:ext uri="{9D8B030D-6E8A-4147-A177-3AD203B41FA5}">
                      <a16:colId xmlns="" xmlns:a16="http://schemas.microsoft.com/office/drawing/2014/main" val="3077064512"/>
                    </a:ext>
                  </a:extLst>
                </a:gridCol>
                <a:gridCol w="2258174">
                  <a:extLst>
                    <a:ext uri="{9D8B030D-6E8A-4147-A177-3AD203B41FA5}">
                      <a16:colId xmlns="" xmlns:a16="http://schemas.microsoft.com/office/drawing/2014/main" val="285337629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Channel Model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CDL_iii N_Los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542572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Slot format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DDDSU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4443181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Carrier frequency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3.5GHz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130741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BandWidth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20MHz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847088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SCS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30KHz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6119906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PRACH format B4 SCS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30KHz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RB Number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964327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BS Antenna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64T64R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527857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UE Antenna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2T4R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7584587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BS TX Power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46dBm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647088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UE Tx power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23dBm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7991129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Noise figure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3.5dB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54269856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Noise Spectrum Density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-174dBm/Hz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0691616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Penetration Loss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20dB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8825062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Std of shadowing fading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6dB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389833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7074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TTIC - Standard and Simulation Tea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电信技术创新中心标准与仿真团队</Template>
  <TotalTime>1375</TotalTime>
  <Words>550</Words>
  <Application>Microsoft Office PowerPoint</Application>
  <PresentationFormat>全屏显示(4:3)</PresentationFormat>
  <Paragraphs>74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CTTIC - Standard and Simulation Team</vt:lpstr>
      <vt:lpstr>Motivation for new SI on NR coverage  China Telecom</vt:lpstr>
      <vt:lpstr>Motivation (1/2)</vt:lpstr>
      <vt:lpstr>Motivation (2/2)</vt:lpstr>
      <vt:lpstr>Email discussion on NR coverage</vt:lpstr>
      <vt:lpstr>Preliminary coverage evaluation</vt:lpstr>
      <vt:lpstr>Discussion on potential enhancements</vt:lpstr>
      <vt:lpstr>Proposal </vt:lpstr>
      <vt:lpstr>幻灯片 8</vt:lpstr>
      <vt:lpstr>Evaluation assumptions </vt:lpstr>
    </vt:vector>
  </TitlesOfParts>
  <Company>China Telecom Technology Innovation Center mited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新模板示例</dc:title>
  <dc:subject>电信技术创新中心标准与仿真团队</dc:subject>
  <dc:creator>标准与仿真团队</dc:creator>
  <cp:lastModifiedBy>China Telecom</cp:lastModifiedBy>
  <cp:revision>194</cp:revision>
  <dcterms:created xsi:type="dcterms:W3CDTF">2014-02-13T05:54:06Z</dcterms:created>
  <dcterms:modified xsi:type="dcterms:W3CDTF">2018-06-04T06:35:57Z</dcterms:modified>
</cp:coreProperties>
</file>