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947" r:id="rId3"/>
    <p:sldId id="277" r:id="rId4"/>
    <p:sldId id="948" r:id="rId5"/>
    <p:sldId id="950" r:id="rId6"/>
    <p:sldId id="949" r:id="rId7"/>
    <p:sldId id="884"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573"/>
            <p14:sldId id="947"/>
            <p14:sldId id="277"/>
            <p14:sldId id="948"/>
            <p14:sldId id="950"/>
            <p14:sldId id="949"/>
            <p14:sldId id="884"/>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E05050"/>
    <a:srgbClr val="190000"/>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57" autoAdjust="0"/>
    <p:restoredTop sz="95196" autoAdjust="0"/>
  </p:normalViewPr>
  <p:slideViewPr>
    <p:cSldViewPr snapToGrid="0">
      <p:cViewPr varScale="1">
        <p:scale>
          <a:sx n="114" d="100"/>
          <a:sy n="114" d="100"/>
        </p:scale>
        <p:origin x="192" y="200"/>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1675359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1845099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1717763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5</a:t>
            </a:fld>
            <a:endParaRPr lang="en-US" dirty="0"/>
          </a:p>
        </p:txBody>
      </p:sp>
    </p:spTree>
    <p:extLst>
      <p:ext uri="{BB962C8B-B14F-4D97-AF65-F5344CB8AC3E}">
        <p14:creationId xmlns:p14="http://schemas.microsoft.com/office/powerpoint/2010/main" val="1175247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6</a:t>
            </a:fld>
            <a:endParaRPr lang="en-US" dirty="0"/>
          </a:p>
        </p:txBody>
      </p:sp>
    </p:spTree>
    <p:extLst>
      <p:ext uri="{BB962C8B-B14F-4D97-AF65-F5344CB8AC3E}">
        <p14:creationId xmlns:p14="http://schemas.microsoft.com/office/powerpoint/2010/main" val="479193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95299" y="2615706"/>
            <a:ext cx="8267701" cy="1461939"/>
          </a:xfrm>
        </p:spPr>
        <p:txBody>
          <a:bodyPr/>
          <a:lstStyle/>
          <a:p>
            <a:r>
              <a:rPr lang="en-US" sz="4800" dirty="0"/>
              <a:t>Final report from email discussion on</a:t>
            </a:r>
            <a:br>
              <a:rPr lang="en-US" sz="4800" dirty="0"/>
            </a:br>
            <a:r>
              <a:rPr lang="en-US" sz="4800" dirty="0"/>
              <a:t>5G Broadcast evolution</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70399"/>
            <a:ext cx="7352270" cy="686615"/>
          </a:xfrm>
        </p:spPr>
        <p:txBody>
          <a:bodyPr/>
          <a:lstStyle/>
          <a:p>
            <a:r>
              <a:rPr lang="en-US" dirty="0"/>
              <a:t>Convener (Lorenzo Casaccia, Qualcomm)</a:t>
            </a:r>
          </a:p>
        </p:txBody>
      </p:sp>
      <p:sp>
        <p:nvSpPr>
          <p:cNvPr id="4" name="Text Placeholder 3">
            <a:extLst>
              <a:ext uri="{FF2B5EF4-FFF2-40B4-BE49-F238E27FC236}">
                <a16:creationId xmlns:a16="http://schemas.microsoft.com/office/drawing/2014/main" id="{B9F89C64-195E-4678-871F-2094B50341B3}"/>
              </a:ext>
            </a:extLst>
          </p:cNvPr>
          <p:cNvSpPr>
            <a:spLocks noGrp="1"/>
          </p:cNvSpPr>
          <p:nvPr>
            <p:ph type="body" sz="quarter" idx="13"/>
          </p:nvPr>
        </p:nvSpPr>
        <p:spPr/>
        <p:txBody>
          <a:bodyPr/>
          <a:lstStyle/>
          <a:p>
            <a:r>
              <a:rPr lang="en-US" dirty="0"/>
              <a:t>RP-180668</a:t>
            </a:r>
          </a:p>
        </p:txBody>
      </p:sp>
      <p:sp>
        <p:nvSpPr>
          <p:cNvPr id="5" name="Text Placeholder 4">
            <a:extLst>
              <a:ext uri="{FF2B5EF4-FFF2-40B4-BE49-F238E27FC236}">
                <a16:creationId xmlns:a16="http://schemas.microsoft.com/office/drawing/2014/main" id="{42CD21E8-D528-44AA-8CB2-FCDA217618E2}"/>
              </a:ext>
            </a:extLst>
          </p:cNvPr>
          <p:cNvSpPr>
            <a:spLocks noGrp="1"/>
          </p:cNvSpPr>
          <p:nvPr>
            <p:ph type="body" sz="quarter" idx="14"/>
          </p:nvPr>
        </p:nvSpPr>
        <p:spPr/>
        <p:txBody>
          <a:bodyPr/>
          <a:lstStyle/>
          <a:p>
            <a:r>
              <a:rPr lang="en-US" dirty="0"/>
              <a:t>3GPP RAN #80</a:t>
            </a:r>
          </a:p>
          <a:p>
            <a:r>
              <a:rPr lang="en-US" dirty="0"/>
              <a:t>San Diego, CA, USA</a:t>
            </a:r>
          </a:p>
          <a:p>
            <a:r>
              <a:rPr lang="en-US" dirty="0"/>
              <a:t>11-14 June, 2018</a:t>
            </a:r>
          </a:p>
          <a:p>
            <a:endParaRPr lang="en-US" dirty="0"/>
          </a:p>
        </p:txBody>
      </p:sp>
      <p:grpSp>
        <p:nvGrpSpPr>
          <p:cNvPr id="9" name="Group 8">
            <a:extLst>
              <a:ext uri="{FF2B5EF4-FFF2-40B4-BE49-F238E27FC236}">
                <a16:creationId xmlns:a16="http://schemas.microsoft.com/office/drawing/2014/main" id="{5420189C-24A1-4983-BF86-6817E1C448E8}"/>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10" name="Group 9">
              <a:extLst>
                <a:ext uri="{FF2B5EF4-FFF2-40B4-BE49-F238E27FC236}">
                  <a16:creationId xmlns:a16="http://schemas.microsoft.com/office/drawing/2014/main" id="{75F69A1E-C059-4D07-A652-6AC7BB1B888F}"/>
                </a:ext>
              </a:extLst>
            </p:cNvPr>
            <p:cNvGrpSpPr/>
            <p:nvPr/>
          </p:nvGrpSpPr>
          <p:grpSpPr>
            <a:xfrm>
              <a:off x="6398827" y="1835394"/>
              <a:ext cx="241270" cy="237296"/>
              <a:chOff x="6867716" y="2333578"/>
              <a:chExt cx="159287" cy="156665"/>
            </a:xfrm>
            <a:grpFill/>
          </p:grpSpPr>
          <p:sp>
            <p:nvSpPr>
              <p:cNvPr id="16" name="Freeform: Shape 15">
                <a:extLst>
                  <a:ext uri="{FF2B5EF4-FFF2-40B4-BE49-F238E27FC236}">
                    <a16:creationId xmlns:a16="http://schemas.microsoft.com/office/drawing/2014/main" id="{54EF87DE-C749-41E4-9093-CF355A4DDAC2}"/>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7" name="Oval 11">
                <a:extLst>
                  <a:ext uri="{FF2B5EF4-FFF2-40B4-BE49-F238E27FC236}">
                    <a16:creationId xmlns:a16="http://schemas.microsoft.com/office/drawing/2014/main" id="{49CE1B92-C8A9-4537-92F4-C648F5EEEB6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EE2A2F19-6D30-4B2F-B7D6-20BF2760740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1" name="Freeform 8">
              <a:extLst>
                <a:ext uri="{FF2B5EF4-FFF2-40B4-BE49-F238E27FC236}">
                  <a16:creationId xmlns:a16="http://schemas.microsoft.com/office/drawing/2014/main" id="{853DF135-66BD-4E07-82D8-8290E27FAD96}"/>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a:extLst>
                <a:ext uri="{FF2B5EF4-FFF2-40B4-BE49-F238E27FC236}">
                  <a16:creationId xmlns:a16="http://schemas.microsoft.com/office/drawing/2014/main" id="{576DA720-A96E-4C3A-8662-B6247BB12F38}"/>
                </a:ext>
              </a:extLst>
            </p:cNvPr>
            <p:cNvGrpSpPr/>
            <p:nvPr/>
          </p:nvGrpSpPr>
          <p:grpSpPr>
            <a:xfrm>
              <a:off x="6867716" y="2333578"/>
              <a:ext cx="159287" cy="156665"/>
              <a:chOff x="6867716" y="2333578"/>
              <a:chExt cx="159287" cy="156665"/>
            </a:xfrm>
            <a:grpFill/>
          </p:grpSpPr>
          <p:sp>
            <p:nvSpPr>
              <p:cNvPr id="13" name="Freeform: Shape 12">
                <a:extLst>
                  <a:ext uri="{FF2B5EF4-FFF2-40B4-BE49-F238E27FC236}">
                    <a16:creationId xmlns:a16="http://schemas.microsoft.com/office/drawing/2014/main" id="{B2EAA101-8C53-4AC3-A3C4-DFBD441BBBC0}"/>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4" name="Oval 11">
                <a:extLst>
                  <a:ext uri="{FF2B5EF4-FFF2-40B4-BE49-F238E27FC236}">
                    <a16:creationId xmlns:a16="http://schemas.microsoft.com/office/drawing/2014/main" id="{6FDC3744-6EB1-455D-B3F7-B36F203AF00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12">
                <a:extLst>
                  <a:ext uri="{FF2B5EF4-FFF2-40B4-BE49-F238E27FC236}">
                    <a16:creationId xmlns:a16="http://schemas.microsoft.com/office/drawing/2014/main" id="{4DBC382A-59B9-4B46-B4E9-948CD82E9155}"/>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Recap from RAN #79: Nomenclature</a:t>
            </a:r>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p:txBody>
          <a:bodyPr/>
          <a:lstStyle/>
          <a:p>
            <a:endParaRPr lang="en-US" b="1" dirty="0"/>
          </a:p>
          <a:p>
            <a:r>
              <a:rPr lang="en-US" b="1" dirty="0">
                <a:solidFill>
                  <a:srgbClr val="F816D8"/>
                </a:solidFill>
              </a:rPr>
              <a:t>Terrestrial Broadcast</a:t>
            </a:r>
            <a:r>
              <a:rPr lang="en-US" dirty="0"/>
              <a:t>: notion of a downlink-only, ‘large area coverage up to nation-wide’ broadcast on dedicated spectrum, e.g. “TV-like” distribution of content</a:t>
            </a:r>
          </a:p>
          <a:p>
            <a:endParaRPr lang="en-US" b="1" dirty="0"/>
          </a:p>
          <a:p>
            <a:r>
              <a:rPr lang="en-US" b="1" dirty="0">
                <a:solidFill>
                  <a:srgbClr val="F816D8"/>
                </a:solidFill>
              </a:rPr>
              <a:t>Mixed mode multicasting</a:t>
            </a:r>
            <a:r>
              <a:rPr lang="en-US" dirty="0"/>
              <a:t>: notion of downlink multicast/broadcast with the potential to leverage downlink unicast and/or uplink unicast, with configurable/dynamic coverage ranging between a single cell to a large area, and multiplexed and possibly seamlessly switched with unicast traffic</a:t>
            </a:r>
          </a:p>
        </p:txBody>
      </p:sp>
      <p:sp>
        <p:nvSpPr>
          <p:cNvPr id="6" name="Subtitle 5">
            <a:extLst>
              <a:ext uri="{FF2B5EF4-FFF2-40B4-BE49-F238E27FC236}">
                <a16:creationId xmlns:a16="http://schemas.microsoft.com/office/drawing/2014/main" id="{DE949F4C-7C6C-47AB-A0E0-F277FCF55793}"/>
              </a:ext>
            </a:extLst>
          </p:cNvPr>
          <p:cNvSpPr>
            <a:spLocks noGrp="1"/>
          </p:cNvSpPr>
          <p:nvPr>
            <p:ph type="subTitle" idx="1"/>
          </p:nvPr>
        </p:nvSpPr>
        <p:spPr/>
        <p:txBody>
          <a:bodyPr/>
          <a:lstStyle/>
          <a:p>
            <a:r>
              <a:rPr lang="en-US" dirty="0"/>
              <a:t>Identification of basic principles</a:t>
            </a:r>
          </a:p>
        </p:txBody>
      </p:sp>
      <p:sp>
        <p:nvSpPr>
          <p:cNvPr id="2" name="Footer Placeholder 1">
            <a:extLst>
              <a:ext uri="{FF2B5EF4-FFF2-40B4-BE49-F238E27FC236}">
                <a16:creationId xmlns:a16="http://schemas.microsoft.com/office/drawing/2014/main" id="{4A481E99-63A6-4C6A-8B07-1FD410E904E0}"/>
              </a:ext>
            </a:extLst>
          </p:cNvPr>
          <p:cNvSpPr>
            <a:spLocks noGrp="1"/>
          </p:cNvSpPr>
          <p:nvPr>
            <p:ph type="ftr" sz="quarter" idx="3"/>
          </p:nvPr>
        </p:nvSpPr>
        <p:spPr>
          <a:xfrm>
            <a:off x="495299" y="6544053"/>
            <a:ext cx="6080760" cy="116955"/>
          </a:xfrm>
        </p:spPr>
        <p:txBody>
          <a:bodyPr/>
          <a:lstStyle/>
          <a:p>
            <a:pPr defTabSz="685800">
              <a:lnSpc>
                <a:spcPct val="95000"/>
              </a:lnSpc>
              <a:spcBef>
                <a:spcPts val="1200"/>
              </a:spcBef>
              <a:buClr>
                <a:srgbClr val="3253DC"/>
              </a:buClr>
              <a:buFont typeface="Arial" panose="020B0604020202020204" pitchFamily="34" charset="0"/>
              <a:buNone/>
            </a:pPr>
            <a:r>
              <a:rPr lang="en-US"/>
              <a:t>Source sample text</a:t>
            </a:r>
            <a:endParaRPr lang="en-US" dirty="0"/>
          </a:p>
        </p:txBody>
      </p:sp>
    </p:spTree>
    <p:extLst>
      <p:ext uri="{BB962C8B-B14F-4D97-AF65-F5344CB8AC3E}">
        <p14:creationId xmlns:p14="http://schemas.microsoft.com/office/powerpoint/2010/main" val="141442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Recap from RAN #79: Identification of technical attributes</a:t>
            </a:r>
          </a:p>
        </p:txBody>
      </p:sp>
      <p:sp>
        <p:nvSpPr>
          <p:cNvPr id="27" name="Content Placeholder 26">
            <a:extLst>
              <a:ext uri="{FF2B5EF4-FFF2-40B4-BE49-F238E27FC236}">
                <a16:creationId xmlns:a16="http://schemas.microsoft.com/office/drawing/2014/main" id="{39758194-D34B-4935-B0BC-D987A7EC6E1F}"/>
              </a:ext>
            </a:extLst>
          </p:cNvPr>
          <p:cNvSpPr>
            <a:spLocks noGrp="1"/>
          </p:cNvSpPr>
          <p:nvPr>
            <p:ph sz="quarter" idx="14"/>
          </p:nvPr>
        </p:nvSpPr>
        <p:spPr>
          <a:xfrm>
            <a:off x="493776" y="1719072"/>
            <a:ext cx="5288046" cy="4681728"/>
          </a:xfrm>
        </p:spPr>
        <p:txBody>
          <a:bodyPr/>
          <a:lstStyle/>
          <a:p>
            <a:pPr marL="0" lvl="0" indent="0">
              <a:buNone/>
            </a:pPr>
            <a:r>
              <a:rPr lang="en-US" sz="1800" b="1" dirty="0">
                <a:solidFill>
                  <a:srgbClr val="F816D8"/>
                </a:solidFill>
              </a:rPr>
              <a:t>Terrestrial Broadcast</a:t>
            </a:r>
            <a:r>
              <a:rPr lang="en-US" sz="1800" dirty="0">
                <a:solidFill>
                  <a:srgbClr val="F816D8"/>
                </a:solidFill>
              </a:rPr>
              <a:t> </a:t>
            </a:r>
          </a:p>
          <a:p>
            <a:r>
              <a:rPr lang="en-US" sz="1800" dirty="0"/>
              <a:t>Proposal to use LTE </a:t>
            </a:r>
            <a:r>
              <a:rPr lang="en-US" sz="1800" dirty="0" err="1"/>
              <a:t>EnTV</a:t>
            </a:r>
            <a:r>
              <a:rPr lang="en-US" sz="1800" dirty="0"/>
              <a:t> as a basis</a:t>
            </a:r>
          </a:p>
          <a:p>
            <a:pPr lvl="0"/>
            <a:r>
              <a:rPr lang="en-US" sz="1800" dirty="0"/>
              <a:t>Broadcast only</a:t>
            </a:r>
          </a:p>
          <a:p>
            <a:pPr lvl="0"/>
            <a:r>
              <a:rPr lang="en-US" sz="1800" dirty="0"/>
              <a:t>DL-only</a:t>
            </a:r>
          </a:p>
          <a:p>
            <a:pPr lvl="0"/>
            <a:r>
              <a:rPr lang="en-US" sz="1800" dirty="0"/>
              <a:t>Large &amp; static transmission areas</a:t>
            </a:r>
          </a:p>
          <a:p>
            <a:pPr lvl="1"/>
            <a:r>
              <a:rPr lang="en-US" sz="1400" dirty="0"/>
              <a:t>Nationwide to large number of cells</a:t>
            </a:r>
          </a:p>
          <a:p>
            <a:pPr lvl="1"/>
            <a:r>
              <a:rPr lang="en-US" sz="1400" dirty="0"/>
              <a:t>Requires a standardized “coordinator” across cells</a:t>
            </a:r>
          </a:p>
          <a:p>
            <a:pPr lvl="0"/>
            <a:r>
              <a:rPr lang="en-US" sz="1800" dirty="0"/>
              <a:t>Enhancements (if any) needed to meet 5G requirements from TR 38.913, Clause 9.1</a:t>
            </a:r>
          </a:p>
          <a:p>
            <a:pPr lvl="0"/>
            <a:r>
              <a:rPr lang="en-US" sz="1800" dirty="0"/>
              <a:t>Additional requirements from TR 22.261 if needed</a:t>
            </a:r>
          </a:p>
          <a:p>
            <a:pPr lvl="0"/>
            <a:endParaRPr lang="en-US" sz="1800" dirty="0"/>
          </a:p>
          <a:p>
            <a:endParaRPr lang="en-US" sz="1800" dirty="0"/>
          </a:p>
        </p:txBody>
      </p:sp>
      <p:sp>
        <p:nvSpPr>
          <p:cNvPr id="28" name="Content Placeholder 27">
            <a:extLst>
              <a:ext uri="{FF2B5EF4-FFF2-40B4-BE49-F238E27FC236}">
                <a16:creationId xmlns:a16="http://schemas.microsoft.com/office/drawing/2014/main" id="{444E7A8A-42EF-44CF-A9C1-720E1264EDF2}"/>
              </a:ext>
            </a:extLst>
          </p:cNvPr>
          <p:cNvSpPr>
            <a:spLocks noGrp="1"/>
          </p:cNvSpPr>
          <p:nvPr>
            <p:ph sz="quarter" idx="15"/>
          </p:nvPr>
        </p:nvSpPr>
        <p:spPr/>
        <p:txBody>
          <a:bodyPr/>
          <a:lstStyle/>
          <a:p>
            <a:pPr marL="0" lvl="0" indent="0">
              <a:buNone/>
            </a:pPr>
            <a:r>
              <a:rPr lang="en-US" sz="1800" b="1" dirty="0">
                <a:solidFill>
                  <a:srgbClr val="F816D8"/>
                </a:solidFill>
              </a:rPr>
              <a:t>Mixed mode multicasting </a:t>
            </a:r>
          </a:p>
          <a:p>
            <a:pPr lvl="0"/>
            <a:r>
              <a:rPr lang="en-US" sz="1600" dirty="0"/>
              <a:t>“Equivalent” of MBMS into NR</a:t>
            </a:r>
          </a:p>
          <a:p>
            <a:pPr lvl="0"/>
            <a:r>
              <a:rPr lang="en-US" sz="1600" dirty="0"/>
              <a:t>Switched broadcast/unicast</a:t>
            </a:r>
          </a:p>
          <a:p>
            <a:pPr lvl="0"/>
            <a:r>
              <a:rPr lang="en-US" sz="1600" dirty="0"/>
              <a:t>Potentially mixed DL &amp; UL</a:t>
            </a:r>
          </a:p>
          <a:p>
            <a:pPr lvl="0"/>
            <a:r>
              <a:rPr lang="en-US" sz="1600" dirty="0"/>
              <a:t>No “Downlink only”?</a:t>
            </a:r>
          </a:p>
          <a:p>
            <a:pPr lvl="0"/>
            <a:r>
              <a:rPr lang="en-US" sz="1600" dirty="0"/>
              <a:t>Moderate &amp; dynamically configured transmission areas</a:t>
            </a:r>
          </a:p>
          <a:p>
            <a:pPr lvl="1"/>
            <a:r>
              <a:rPr lang="en-US" sz="1200" dirty="0"/>
              <a:t>Few cells to one cell</a:t>
            </a:r>
          </a:p>
          <a:p>
            <a:r>
              <a:rPr lang="en-US" sz="1600" dirty="0"/>
              <a:t>Mixed mode should have high commonality with unicast</a:t>
            </a:r>
          </a:p>
          <a:p>
            <a:pPr lvl="0"/>
            <a:r>
              <a:rPr lang="en-US" sz="1600" dirty="0"/>
              <a:t>Common physical layer design (but flexible) to accommodate for different types of broadcast (e.g. from from single cell to moderately large area SFN transmission =&gt; </a:t>
            </a:r>
            <a:r>
              <a:rPr lang="en-US" sz="1600" i="1" dirty="0"/>
              <a:t>there is some debate on this terminology</a:t>
            </a:r>
            <a:r>
              <a:rPr lang="en-US" sz="1600" dirty="0"/>
              <a:t>)</a:t>
            </a:r>
          </a:p>
          <a:p>
            <a:pPr lvl="0"/>
            <a:r>
              <a:rPr lang="en-US" sz="1600" dirty="0"/>
              <a:t>Mixed mode multicasting should keep in mind use cases such as IOT and V2X</a:t>
            </a:r>
          </a:p>
        </p:txBody>
      </p:sp>
      <p:sp>
        <p:nvSpPr>
          <p:cNvPr id="2" name="Footer Placeholder 1">
            <a:extLst>
              <a:ext uri="{FF2B5EF4-FFF2-40B4-BE49-F238E27FC236}">
                <a16:creationId xmlns:a16="http://schemas.microsoft.com/office/drawing/2014/main" id="{62D21647-F143-471A-9AC1-A336F1859FE8}"/>
              </a:ext>
            </a:extLst>
          </p:cNvPr>
          <p:cNvSpPr>
            <a:spLocks noGrp="1"/>
          </p:cNvSpPr>
          <p:nvPr>
            <p:ph type="ftr" sz="quarter" idx="3"/>
          </p:nvPr>
        </p:nvSpPr>
        <p:spPr>
          <a:xfrm>
            <a:off x="495299" y="6544053"/>
            <a:ext cx="6080760" cy="116955"/>
          </a:xfrm>
        </p:spPr>
        <p:txBody>
          <a:bodyPr/>
          <a:lstStyle/>
          <a:p>
            <a:pPr defTabSz="685800">
              <a:lnSpc>
                <a:spcPct val="95000"/>
              </a:lnSpc>
              <a:spcBef>
                <a:spcPts val="1200"/>
              </a:spcBef>
              <a:buClr>
                <a:srgbClr val="3253DC"/>
              </a:buClr>
              <a:buFont typeface="Arial" panose="020B0604020202020204" pitchFamily="34" charset="0"/>
              <a:buNone/>
            </a:pPr>
            <a:r>
              <a:rPr lang="en-US"/>
              <a:t>Source sample text</a:t>
            </a:r>
            <a:endParaRPr lang="en-US" dirty="0"/>
          </a:p>
        </p:txBody>
      </p:sp>
    </p:spTree>
    <p:extLst>
      <p:ext uri="{BB962C8B-B14F-4D97-AF65-F5344CB8AC3E}">
        <p14:creationId xmlns:p14="http://schemas.microsoft.com/office/powerpoint/2010/main" val="4003004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Progress since RAN #79</a:t>
            </a:r>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p:txBody>
          <a:bodyPr/>
          <a:lstStyle/>
          <a:p>
            <a:r>
              <a:rPr lang="en-US" sz="2400" dirty="0"/>
              <a:t>Two drafts produced</a:t>
            </a:r>
          </a:p>
          <a:p>
            <a:endParaRPr lang="en-US" sz="2400" dirty="0"/>
          </a:p>
          <a:p>
            <a:pPr lvl="1"/>
            <a:r>
              <a:rPr lang="en-US" sz="2400" dirty="0"/>
              <a:t>Draft Work Item on 5G Terrestrial Broadcast (RP-180672)</a:t>
            </a:r>
          </a:p>
          <a:p>
            <a:pPr lvl="1"/>
            <a:endParaRPr lang="en-US" sz="2400" dirty="0"/>
          </a:p>
          <a:p>
            <a:pPr lvl="1"/>
            <a:r>
              <a:rPr lang="en-US" sz="2400" dirty="0"/>
              <a:t>Draft Study Item on NR mixed mode broadcast/multicast (RP-180669)</a:t>
            </a:r>
          </a:p>
          <a:p>
            <a:pPr lvl="1"/>
            <a:endParaRPr lang="en-US" sz="2400" dirty="0"/>
          </a:p>
          <a:p>
            <a:pPr lvl="1"/>
            <a:endParaRPr lang="en-US" sz="2400" dirty="0"/>
          </a:p>
        </p:txBody>
      </p:sp>
      <p:sp>
        <p:nvSpPr>
          <p:cNvPr id="2" name="Footer Placeholder 1">
            <a:extLst>
              <a:ext uri="{FF2B5EF4-FFF2-40B4-BE49-F238E27FC236}">
                <a16:creationId xmlns:a16="http://schemas.microsoft.com/office/drawing/2014/main" id="{4A481E99-63A6-4C6A-8B07-1FD410E904E0}"/>
              </a:ext>
            </a:extLst>
          </p:cNvPr>
          <p:cNvSpPr>
            <a:spLocks noGrp="1"/>
          </p:cNvSpPr>
          <p:nvPr>
            <p:ph type="ftr" sz="quarter" idx="3"/>
          </p:nvPr>
        </p:nvSpPr>
        <p:spPr>
          <a:xfrm>
            <a:off x="495299" y="6544053"/>
            <a:ext cx="6080760" cy="116955"/>
          </a:xfrm>
        </p:spPr>
        <p:txBody>
          <a:bodyPr/>
          <a:lstStyle/>
          <a:p>
            <a:pPr defTabSz="685800">
              <a:lnSpc>
                <a:spcPct val="95000"/>
              </a:lnSpc>
              <a:spcBef>
                <a:spcPts val="1200"/>
              </a:spcBef>
              <a:buClr>
                <a:srgbClr val="3253DC"/>
              </a:buClr>
              <a:buFont typeface="Arial" panose="020B0604020202020204" pitchFamily="34" charset="0"/>
              <a:buNone/>
            </a:pPr>
            <a:r>
              <a:rPr lang="en-US"/>
              <a:t>Source sample text</a:t>
            </a:r>
            <a:endParaRPr lang="en-US" dirty="0"/>
          </a:p>
        </p:txBody>
      </p:sp>
    </p:spTree>
    <p:extLst>
      <p:ext uri="{BB962C8B-B14F-4D97-AF65-F5344CB8AC3E}">
        <p14:creationId xmlns:p14="http://schemas.microsoft.com/office/powerpoint/2010/main" val="541349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Progress since RAN #79</a:t>
            </a:r>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p:txBody>
          <a:bodyPr/>
          <a:lstStyle/>
          <a:p>
            <a:r>
              <a:rPr lang="en-US" sz="1400" i="1" dirty="0"/>
              <a:t>Physical layer procedures and/or channels required to support broadcast/multicast [RAN1, RAN2]</a:t>
            </a:r>
          </a:p>
          <a:p>
            <a:pPr lvl="1"/>
            <a:r>
              <a:rPr lang="en-US" sz="1400" i="1" dirty="0"/>
              <a:t>Solutions should keep commonality with unicast physical channels and signals, when possible.</a:t>
            </a:r>
          </a:p>
          <a:p>
            <a:pPr lvl="1"/>
            <a:r>
              <a:rPr lang="en-US" sz="1400" i="1" dirty="0"/>
              <a:t>Solutions should be backwards-compatible with Rel-15 NR frame structure, and allow for efficient multiplexing with unicast traffic. </a:t>
            </a:r>
          </a:p>
          <a:p>
            <a:pPr lvl="1"/>
            <a:r>
              <a:rPr lang="en-US" sz="1400" i="1" dirty="0"/>
              <a:t>Solutions should be optimized for non-</a:t>
            </a:r>
            <a:r>
              <a:rPr lang="en-US" sz="1400" i="1" dirty="0" err="1"/>
              <a:t>EnTV</a:t>
            </a:r>
            <a:r>
              <a:rPr lang="en-US" sz="1400" i="1" dirty="0"/>
              <a:t> use cases that require moderate transmission areas: one to a few cells.</a:t>
            </a:r>
          </a:p>
          <a:p>
            <a:pPr lvl="1"/>
            <a:r>
              <a:rPr lang="en-US" sz="1400" i="1" dirty="0"/>
              <a:t>Strive for a single solution covering single and multiple cells. In case multiple broadcast techniques are found to be beneficial (e.g. single-cell and SFN), strive to keep a common physical layer design, when possible.</a:t>
            </a:r>
          </a:p>
          <a:p>
            <a:pPr lvl="1"/>
            <a:r>
              <a:rPr lang="en-US" sz="1400" i="1" dirty="0">
                <a:solidFill>
                  <a:srgbClr val="FF0000"/>
                </a:solidFill>
              </a:rPr>
              <a:t>[Support for a downlink-only mode of operation is subject to study]</a:t>
            </a:r>
          </a:p>
          <a:p>
            <a:r>
              <a:rPr lang="en-US" sz="1400" i="1" dirty="0"/>
              <a:t>Network architecture for broadcast/multicast [RAN3, RAN2], including</a:t>
            </a:r>
          </a:p>
          <a:p>
            <a:pPr lvl="1"/>
            <a:r>
              <a:rPr lang="en-US" sz="1400" i="1" dirty="0"/>
              <a:t>Dynamically configured transmission areas, from a single cell to large areas.</a:t>
            </a:r>
          </a:p>
          <a:p>
            <a:pPr lvl="1"/>
            <a:r>
              <a:rPr lang="en-US" sz="1400" i="1" dirty="0"/>
              <a:t>Dynamic switching between unicast, multicast and broadcast, including means for the network to determine when such switch may be beneficial.</a:t>
            </a:r>
          </a:p>
          <a:p>
            <a:pPr lvl="1"/>
            <a:r>
              <a:rPr lang="en-US" sz="1400" i="1" dirty="0"/>
              <a:t>Study the benefits and feasibility of enabling idle mode reception of broadcast/multicast.</a:t>
            </a:r>
          </a:p>
          <a:p>
            <a:r>
              <a:rPr lang="en-US" sz="1400" i="1" dirty="0"/>
              <a:t>For the above items, a variety of use cases such as IOT, V2X, Public Safety, and live video services should be considered.</a:t>
            </a:r>
          </a:p>
          <a:p>
            <a:endParaRPr lang="en-US" sz="1600" i="1" dirty="0"/>
          </a:p>
          <a:p>
            <a:pPr lvl="2"/>
            <a:endParaRPr lang="en-US" sz="1600" dirty="0"/>
          </a:p>
          <a:p>
            <a:r>
              <a:rPr lang="en-US" sz="1800" dirty="0"/>
              <a:t>Support expressed on email by Telstra, UK Home Office, EU Broadcasters</a:t>
            </a:r>
          </a:p>
          <a:p>
            <a:endParaRPr lang="en-US" sz="1600" dirty="0"/>
          </a:p>
          <a:p>
            <a:pPr lvl="1"/>
            <a:endParaRPr lang="en-US" sz="1600" dirty="0"/>
          </a:p>
        </p:txBody>
      </p:sp>
      <p:sp>
        <p:nvSpPr>
          <p:cNvPr id="4" name="Subtitle 3">
            <a:extLst>
              <a:ext uri="{FF2B5EF4-FFF2-40B4-BE49-F238E27FC236}">
                <a16:creationId xmlns:a16="http://schemas.microsoft.com/office/drawing/2014/main" id="{C1AB21FA-C256-F243-A02F-9045269BE57D}"/>
              </a:ext>
            </a:extLst>
          </p:cNvPr>
          <p:cNvSpPr>
            <a:spLocks noGrp="1"/>
          </p:cNvSpPr>
          <p:nvPr>
            <p:ph type="subTitle" idx="1"/>
          </p:nvPr>
        </p:nvSpPr>
        <p:spPr/>
        <p:txBody>
          <a:bodyPr/>
          <a:lstStyle/>
          <a:p>
            <a:r>
              <a:rPr lang="en-US" dirty="0"/>
              <a:t>NR Mixed Mode Multicast/Broadcast (</a:t>
            </a:r>
            <a:r>
              <a:rPr lang="en-US" dirty="0">
                <a:solidFill>
                  <a:srgbClr val="F816D8"/>
                </a:solidFill>
              </a:rPr>
              <a:t>NR track</a:t>
            </a:r>
            <a:r>
              <a:rPr lang="en-US" dirty="0"/>
              <a:t>)</a:t>
            </a:r>
          </a:p>
        </p:txBody>
      </p:sp>
      <p:sp>
        <p:nvSpPr>
          <p:cNvPr id="2" name="Footer Placeholder 1">
            <a:extLst>
              <a:ext uri="{FF2B5EF4-FFF2-40B4-BE49-F238E27FC236}">
                <a16:creationId xmlns:a16="http://schemas.microsoft.com/office/drawing/2014/main" id="{4A481E99-63A6-4C6A-8B07-1FD410E904E0}"/>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r>
              <a:rPr lang="en-US"/>
              <a:t>Source sample text</a:t>
            </a:r>
            <a:endParaRPr lang="en-US" dirty="0"/>
          </a:p>
        </p:txBody>
      </p:sp>
    </p:spTree>
    <p:extLst>
      <p:ext uri="{BB962C8B-B14F-4D97-AF65-F5344CB8AC3E}">
        <p14:creationId xmlns:p14="http://schemas.microsoft.com/office/powerpoint/2010/main" val="2541041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Progress since RAN #79</a:t>
            </a:r>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p:txBody>
          <a:bodyPr/>
          <a:lstStyle/>
          <a:p>
            <a:r>
              <a:rPr lang="en-US" sz="1600" i="1" dirty="0"/>
              <a:t>For the broadcast requirements in TR 38.913, and taking as baseline Rel-14 LTE:</a:t>
            </a:r>
          </a:p>
          <a:p>
            <a:pPr lvl="1"/>
            <a:r>
              <a:rPr lang="en-US" sz="1600" i="1" dirty="0"/>
              <a:t>Identify which of the broadcast requirements in TR 38.913 are relevant for dedicated terrestrial broadcast networks [RAN1, RAN2].</a:t>
            </a:r>
          </a:p>
          <a:p>
            <a:pPr lvl="1"/>
            <a:r>
              <a:rPr lang="en-US" sz="1600" i="1" dirty="0"/>
              <a:t>Capture the analysis and potential solutions in a TR.</a:t>
            </a:r>
          </a:p>
          <a:p>
            <a:endParaRPr lang="en-US" sz="1600" i="1" dirty="0"/>
          </a:p>
          <a:p>
            <a:r>
              <a:rPr lang="en-US" sz="1600" i="1" dirty="0"/>
              <a:t>Study and specify necessary enhancements (if any) needed to meet the identified requirements [RAN1, RAN2]. </a:t>
            </a:r>
          </a:p>
          <a:p>
            <a:pPr lvl="1"/>
            <a:r>
              <a:rPr lang="en-US" sz="1600" i="1" dirty="0"/>
              <a:t>The work shall include but is not limited to studying/specifying the following, which will also be specified for non-dedicated networks:</a:t>
            </a:r>
          </a:p>
          <a:p>
            <a:pPr lvl="2"/>
            <a:r>
              <a:rPr lang="en-US" sz="1600" i="1" dirty="0"/>
              <a:t>For support of large cell radius, evaluate new and existing numerologies for deployments with cell radius of up to 100km and introduce necessary improvements into the specification. [RAN1]</a:t>
            </a:r>
          </a:p>
          <a:p>
            <a:pPr lvl="2"/>
            <a:r>
              <a:rPr lang="en-US" sz="1600" i="1" dirty="0"/>
              <a:t>Study and, if necessary, specify enhancements to support speeds of up to 250km/h [RAN4, RAN1].</a:t>
            </a:r>
          </a:p>
          <a:p>
            <a:pPr lvl="2"/>
            <a:endParaRPr lang="en-US" sz="1600" dirty="0"/>
          </a:p>
          <a:p>
            <a:pPr lvl="2"/>
            <a:endParaRPr lang="en-US" sz="1600" dirty="0"/>
          </a:p>
          <a:p>
            <a:pPr lvl="2"/>
            <a:endParaRPr lang="en-US" sz="1600" dirty="0"/>
          </a:p>
          <a:p>
            <a:r>
              <a:rPr lang="en-US" sz="1800" dirty="0"/>
              <a:t>Support expressed on email by Telstra, UK Home Office, EU Broadcasters</a:t>
            </a:r>
          </a:p>
          <a:p>
            <a:endParaRPr lang="en-US" sz="1600" dirty="0"/>
          </a:p>
          <a:p>
            <a:pPr lvl="1"/>
            <a:endParaRPr lang="en-US" sz="1600" dirty="0"/>
          </a:p>
        </p:txBody>
      </p:sp>
      <p:sp>
        <p:nvSpPr>
          <p:cNvPr id="4" name="Subtitle 3">
            <a:extLst>
              <a:ext uri="{FF2B5EF4-FFF2-40B4-BE49-F238E27FC236}">
                <a16:creationId xmlns:a16="http://schemas.microsoft.com/office/drawing/2014/main" id="{C1AB21FA-C256-F243-A02F-9045269BE57D}"/>
              </a:ext>
            </a:extLst>
          </p:cNvPr>
          <p:cNvSpPr>
            <a:spLocks noGrp="1"/>
          </p:cNvSpPr>
          <p:nvPr>
            <p:ph type="subTitle" idx="1"/>
          </p:nvPr>
        </p:nvSpPr>
        <p:spPr/>
        <p:txBody>
          <a:bodyPr/>
          <a:lstStyle/>
          <a:p>
            <a:r>
              <a:rPr lang="en-US" dirty="0"/>
              <a:t>5G Terrestrial Broadcast (</a:t>
            </a:r>
            <a:r>
              <a:rPr lang="en-US" dirty="0">
                <a:solidFill>
                  <a:srgbClr val="F816D8"/>
                </a:solidFill>
              </a:rPr>
              <a:t>LTE track</a:t>
            </a:r>
            <a:r>
              <a:rPr lang="en-US" dirty="0"/>
              <a:t>)</a:t>
            </a:r>
          </a:p>
        </p:txBody>
      </p:sp>
      <p:sp>
        <p:nvSpPr>
          <p:cNvPr id="2" name="Footer Placeholder 1">
            <a:extLst>
              <a:ext uri="{FF2B5EF4-FFF2-40B4-BE49-F238E27FC236}">
                <a16:creationId xmlns:a16="http://schemas.microsoft.com/office/drawing/2014/main" id="{4A481E99-63A6-4C6A-8B07-1FD410E904E0}"/>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r>
              <a:rPr lang="en-US"/>
              <a:t>Source sample text</a:t>
            </a:r>
            <a:endParaRPr lang="en-US" dirty="0"/>
          </a:p>
        </p:txBody>
      </p:sp>
    </p:spTree>
    <p:extLst>
      <p:ext uri="{BB962C8B-B14F-4D97-AF65-F5344CB8AC3E}">
        <p14:creationId xmlns:p14="http://schemas.microsoft.com/office/powerpoint/2010/main" val="4061731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Qualcomm 16x9 Corporate Internal Template</Template>
  <TotalTime>69</TotalTime>
  <Words>677</Words>
  <Application>Microsoft Macintosh PowerPoint</Application>
  <PresentationFormat>Widescreen</PresentationFormat>
  <Paragraphs>79</Paragraphs>
  <Slides>7</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vt:lpstr>
      <vt:lpstr>Final report from email discussion on 5G Broadcast evolution</vt:lpstr>
      <vt:lpstr>Recap from RAN #79: Nomenclature</vt:lpstr>
      <vt:lpstr>Recap from RAN #79: Identification of technical attributes</vt:lpstr>
      <vt:lpstr>Progress since RAN #79</vt:lpstr>
      <vt:lpstr>Progress since RAN #79</vt:lpstr>
      <vt:lpstr>Progress since RAN #79</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Lorenzo Casaccia</cp:lastModifiedBy>
  <cp:revision>16</cp:revision>
  <cp:lastPrinted>2018-03-19T09:03:05Z</cp:lastPrinted>
  <dcterms:created xsi:type="dcterms:W3CDTF">2018-03-06T12:29:24Z</dcterms:created>
  <dcterms:modified xsi:type="dcterms:W3CDTF">2018-06-02T04:06:10Z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-780960712</vt:i4>
  </property>
  <property fmtid="{D5CDD505-2E9C-101B-9397-08002B2CF9AE}" pid="4" name="_EmailSubject">
    <vt:lpwstr>Question about new brand templates</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684221583</vt:i4>
  </property>
</Properties>
</file>