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5" r:id="rId2"/>
    <p:sldMasterId id="2147483687" r:id="rId3"/>
  </p:sldMasterIdLst>
  <p:notesMasterIdLst>
    <p:notesMasterId r:id="rId11"/>
  </p:notesMasterIdLst>
  <p:sldIdLst>
    <p:sldId id="264" r:id="rId4"/>
    <p:sldId id="265" r:id="rId5"/>
    <p:sldId id="260" r:id="rId6"/>
    <p:sldId id="262" r:id="rId7"/>
    <p:sldId id="263" r:id="rId8"/>
    <p:sldId id="266" r:id="rId9"/>
    <p:sldId id="267" r:id="rId10"/>
  </p:sldIdLst>
  <p:sldSz cx="12192000" cy="6858000"/>
  <p:notesSz cx="6858000" cy="9144000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64F0D"/>
    <a:srgbClr val="FF5B5B"/>
    <a:srgbClr val="124191"/>
    <a:srgbClr val="23195D"/>
    <a:srgbClr val="FF9B9B"/>
    <a:srgbClr val="FF5D5D"/>
    <a:srgbClr val="FF7D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4754" autoAdjust="0"/>
    <p:restoredTop sz="94660"/>
  </p:normalViewPr>
  <p:slideViewPr>
    <p:cSldViewPr snapToGrid="0">
      <p:cViewPr varScale="1">
        <p:scale>
          <a:sx n="201" d="100"/>
          <a:sy n="201" d="100"/>
        </p:scale>
        <p:origin x="1003" y="125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15" Type="http://schemas.openxmlformats.org/officeDocument/2006/relationships/tableStyles" Target="tableStyle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948FFD-DDE0-4E13-8CF4-6D833C916B90}" type="datetimeFigureOut">
              <a:rPr lang="en-US" smtClean="0"/>
              <a:t>2018-06-08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FD39E0-52DC-4E29-9B33-7D479C89A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4321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>
            <a:extLst>
              <a:ext uri="{FF2B5EF4-FFF2-40B4-BE49-F238E27FC236}">
                <a16:creationId xmlns:a16="http://schemas.microsoft.com/office/drawing/2014/main" id="{ACB3FE15-7AF3-40D7-8ADB-D6E71685ABE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5C5F53BA-35AB-44D7-8D7A-8E3EFDFB2169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6147" name="Rectangle 2">
            <a:extLst>
              <a:ext uri="{FF2B5EF4-FFF2-40B4-BE49-F238E27FC236}">
                <a16:creationId xmlns:a16="http://schemas.microsoft.com/office/drawing/2014/main" id="{D3014AC1-CA11-40F1-B1B0-5A45341A6C6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6148" name="Rectangle 3">
            <a:extLst>
              <a:ext uri="{FF2B5EF4-FFF2-40B4-BE49-F238E27FC236}">
                <a16:creationId xmlns:a16="http://schemas.microsoft.com/office/drawing/2014/main" id="{3022465A-4FE1-4AF8-909C-2EB1F01FAD6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739380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>
            <a:extLst>
              <a:ext uri="{FF2B5EF4-FFF2-40B4-BE49-F238E27FC236}">
                <a16:creationId xmlns:a16="http://schemas.microsoft.com/office/drawing/2014/main" id="{4DCE985C-77AF-47BF-8F65-F8630F9B099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3" name="Notes Placeholder 2">
            <a:extLst>
              <a:ext uri="{FF2B5EF4-FFF2-40B4-BE49-F238E27FC236}">
                <a16:creationId xmlns:a16="http://schemas.microsoft.com/office/drawing/2014/main" id="{98CB4E29-5823-4057-BAE9-7B35D3C84C1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10244" name="Slide Number Placeholder 3">
            <a:extLst>
              <a:ext uri="{FF2B5EF4-FFF2-40B4-BE49-F238E27FC236}">
                <a16:creationId xmlns:a16="http://schemas.microsoft.com/office/drawing/2014/main" id="{24F92399-0669-49B7-B077-AB4D6858BCF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r" defTabSz="9302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28F5BC8-D384-4D63-BEB6-3DA3389F8593}" type="slidenum">
              <a:rPr kumimoji="0" lang="en-GB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Arial" panose="020B0604020202020204" pitchFamily="34" charset="0"/>
              </a:rPr>
              <a:pPr marL="0" marR="0" lvl="0" indent="0" algn="r" defTabSz="93027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GB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209918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193978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>
            <a:extLst>
              <a:ext uri="{FF2B5EF4-FFF2-40B4-BE49-F238E27FC236}">
                <a16:creationId xmlns:a16="http://schemas.microsoft.com/office/drawing/2014/main" id="{4DCE985C-77AF-47BF-8F65-F8630F9B099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3" name="Notes Placeholder 2">
            <a:extLst>
              <a:ext uri="{FF2B5EF4-FFF2-40B4-BE49-F238E27FC236}">
                <a16:creationId xmlns:a16="http://schemas.microsoft.com/office/drawing/2014/main" id="{98CB4E29-5823-4057-BAE9-7B35D3C84C1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10244" name="Slide Number Placeholder 3">
            <a:extLst>
              <a:ext uri="{FF2B5EF4-FFF2-40B4-BE49-F238E27FC236}">
                <a16:creationId xmlns:a16="http://schemas.microsoft.com/office/drawing/2014/main" id="{24F92399-0669-49B7-B077-AB4D6858BCF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r" defTabSz="9302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28F5BC8-D384-4D63-BEB6-3DA3389F8593}" type="slidenum">
              <a:rPr kumimoji="0" lang="en-GB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Arial" panose="020B0604020202020204" pitchFamily="34" charset="0"/>
              </a:rPr>
              <a:pPr marL="0" marR="0" lvl="0" indent="0" algn="r" defTabSz="93027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GB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144465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>
            <a:extLst>
              <a:ext uri="{FF2B5EF4-FFF2-40B4-BE49-F238E27FC236}">
                <a16:creationId xmlns:a16="http://schemas.microsoft.com/office/drawing/2014/main" id="{4DCE985C-77AF-47BF-8F65-F8630F9B099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3" name="Notes Placeholder 2">
            <a:extLst>
              <a:ext uri="{FF2B5EF4-FFF2-40B4-BE49-F238E27FC236}">
                <a16:creationId xmlns:a16="http://schemas.microsoft.com/office/drawing/2014/main" id="{98CB4E29-5823-4057-BAE9-7B35D3C84C1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10244" name="Slide Number Placeholder 3">
            <a:extLst>
              <a:ext uri="{FF2B5EF4-FFF2-40B4-BE49-F238E27FC236}">
                <a16:creationId xmlns:a16="http://schemas.microsoft.com/office/drawing/2014/main" id="{24F92399-0669-49B7-B077-AB4D6858BCF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r" defTabSz="9302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28F5BC8-D384-4D63-BEB6-3DA3389F8593}" type="slidenum">
              <a:rPr kumimoji="0" lang="en-GB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Arial" panose="020B0604020202020204" pitchFamily="34" charset="0"/>
              </a:rPr>
              <a:pPr marL="0" marR="0" lvl="0" indent="0" algn="r" defTabSz="93027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GB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12724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0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>
                <a:solidFill>
                  <a:schemeClr val="bg2"/>
                </a:solidFill>
                <a:latin typeface="+mj-lt"/>
              </a:defRPr>
            </a:lvl1pPr>
            <a:lvl2pPr>
              <a:defRPr sz="2667">
                <a:latin typeface="+mj-lt"/>
              </a:defRPr>
            </a:lvl2pPr>
            <a:lvl3pPr>
              <a:defRPr sz="2667">
                <a:latin typeface="+mj-lt"/>
              </a:defRPr>
            </a:lvl3pPr>
            <a:lvl4pPr>
              <a:defRPr sz="2667">
                <a:latin typeface="+mj-lt"/>
              </a:defRPr>
            </a:lvl4pPr>
            <a:lvl5pPr>
              <a:defRPr sz="26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0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0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7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131951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-1 Nokia Divider Master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0" y="374400"/>
            <a:ext cx="11078400" cy="84635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5867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556800" y="1440000"/>
            <a:ext cx="1107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306910" indent="-306910">
              <a:spcBef>
                <a:spcPts val="0"/>
              </a:spcBef>
              <a:spcAft>
                <a:spcPts val="800"/>
              </a:spcAft>
              <a:buFont typeface="Nokia Pure Text Light" panose="020B0304040602060303" pitchFamily="34" charset="0"/>
              <a:buChar char="‑"/>
              <a:defRPr sz="2133" b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609585" indent="-302676">
              <a:spcBef>
                <a:spcPts val="0"/>
              </a:spcBef>
              <a:spcAft>
                <a:spcPts val="800"/>
              </a:spcAft>
              <a:buFont typeface="Nokia Pure Text Light" panose="020B0304040602060303" pitchFamily="34" charset="0"/>
              <a:buChar char="‑"/>
              <a:defRPr sz="1867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845379" indent="-228594">
              <a:spcBef>
                <a:spcPts val="0"/>
              </a:spcBef>
              <a:spcAft>
                <a:spcPts val="800"/>
              </a:spcAft>
              <a:buSzPct val="66000"/>
              <a:buFont typeface="Wingdings" panose="05000000000000000000" pitchFamily="2" charset="2"/>
              <a:buChar char="§"/>
              <a:defRPr sz="16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1068891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1231169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7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538362" indent="0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None/>
              <a:defRPr sz="1067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845554" indent="0">
              <a:spcBef>
                <a:spcPts val="0"/>
              </a:spcBef>
              <a:spcAft>
                <a:spcPts val="800"/>
              </a:spcAft>
              <a:buNone/>
              <a:defRPr sz="933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2152746" indent="0">
              <a:spcBef>
                <a:spcPts val="0"/>
              </a:spcBef>
              <a:spcAft>
                <a:spcPts val="800"/>
              </a:spcAft>
              <a:buNone/>
              <a:defRPr sz="8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01084" y="6198577"/>
            <a:ext cx="1345536" cy="566400"/>
          </a:xfrm>
          <a:prstGeom prst="rect">
            <a:avLst/>
          </a:prstGeom>
        </p:spPr>
      </p:pic>
      <p:sp>
        <p:nvSpPr>
          <p:cNvPr id="10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0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7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GB"/>
              <a:t>Nokia – Customer Confidential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08483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800"/>
              </a:spcAft>
              <a:defRPr baseline="0"/>
            </a:lvl1pPr>
            <a:lvl2pPr>
              <a:spcAft>
                <a:spcPts val="800"/>
              </a:spcAft>
              <a:defRPr/>
            </a:lvl2pPr>
            <a:lvl3pPr>
              <a:spcAft>
                <a:spcPts val="800"/>
              </a:spcAft>
              <a:defRPr/>
            </a:lvl3pPr>
            <a:lvl4pPr>
              <a:spcAft>
                <a:spcPts val="800"/>
              </a:spcAft>
              <a:defRPr/>
            </a:lvl4pPr>
            <a:lvl5pPr>
              <a:spcAft>
                <a:spcPts val="8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557493" y="372335"/>
            <a:ext cx="10972800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557497" y="717056"/>
            <a:ext cx="10970199" cy="402167"/>
          </a:xfrm>
        </p:spPr>
        <p:txBody>
          <a:bodyPr/>
          <a:lstStyle>
            <a:lvl1pPr marL="0" indent="0">
              <a:buFont typeface="Arial"/>
              <a:buNone/>
              <a:defRPr sz="24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CDED975-CFE7-49E4-ACAD-F0EA43FC8E8B}"/>
              </a:ext>
            </a:extLst>
          </p:cNvPr>
          <p:cNvSpPr/>
          <p:nvPr userDrawn="1"/>
        </p:nvSpPr>
        <p:spPr>
          <a:xfrm>
            <a:off x="1845577" y="6319707"/>
            <a:ext cx="2046915" cy="335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000" tIns="96000" rIns="96000" bIns="9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fi-FI" sz="1600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67220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072000" y="6422400"/>
            <a:ext cx="6048000" cy="163200"/>
          </a:xfrm>
          <a:prstGeom prst="rect">
            <a:avLst/>
          </a:prstGeom>
        </p:spPr>
        <p:txBody>
          <a:bodyPr/>
          <a:lstStyle/>
          <a:p>
            <a:r>
              <a:rPr lang="en-GB" dirty="0"/>
              <a:t>&lt;Document ID: change ID in footer or remove&gt;</a:t>
            </a:r>
            <a:endParaRPr lang="en-US" dirty="0"/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56800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>
                <a:solidFill>
                  <a:schemeClr val="bg2"/>
                </a:solidFill>
                <a:latin typeface="+mj-lt"/>
              </a:defRPr>
            </a:lvl1pPr>
            <a:lvl2pPr>
              <a:defRPr sz="2667">
                <a:latin typeface="+mj-lt"/>
              </a:defRPr>
            </a:lvl2pPr>
            <a:lvl3pPr>
              <a:defRPr sz="2667">
                <a:latin typeface="+mj-lt"/>
              </a:defRPr>
            </a:lvl3pPr>
            <a:lvl4pPr>
              <a:defRPr sz="2667">
                <a:latin typeface="+mj-lt"/>
              </a:defRPr>
            </a:lvl4pPr>
            <a:lvl5pPr>
              <a:defRPr sz="2667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800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2702208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189" indent="0" algn="ctr">
              <a:buNone/>
              <a:defRPr/>
            </a:lvl2pPr>
            <a:lvl3pPr marL="914377" indent="0" algn="ctr">
              <a:buNone/>
              <a:defRPr/>
            </a:lvl3pPr>
            <a:lvl4pPr marL="1371566" indent="0" algn="ctr">
              <a:buNone/>
              <a:defRPr/>
            </a:lvl4pPr>
            <a:lvl5pPr marL="1828754" indent="0" algn="ctr">
              <a:buNone/>
              <a:defRPr/>
            </a:lvl5pPr>
            <a:lvl6pPr marL="2285943" indent="0" algn="ctr">
              <a:buNone/>
              <a:defRPr/>
            </a:lvl6pPr>
            <a:lvl7pPr marL="2743131" indent="0" algn="ctr">
              <a:buNone/>
              <a:defRPr/>
            </a:lvl7pPr>
            <a:lvl8pPr marL="3200320" indent="0" algn="ctr">
              <a:buNone/>
              <a:defRPr/>
            </a:lvl8pPr>
            <a:lvl9pPr marL="3657509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D8EF1FF9-564A-4CE1-9374-C465163CCC6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79200" y="6492875"/>
            <a:ext cx="527051" cy="222251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3FBE19-44A4-4EA9-8140-97ED3E9845D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0200710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F39C71EC-F703-41E0-B171-2CA5124727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CA6C2CB2-4399-4B3F-B38E-86A6C426949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79200" y="6492875"/>
            <a:ext cx="527051" cy="222251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D69A78-7FFA-4D47-BF28-4D8AB118BD7A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3DA44CB-4B20-4970-8274-2DF9A5DA483D}"/>
              </a:ext>
            </a:extLst>
          </p:cNvPr>
          <p:cNvSpPr/>
          <p:nvPr userDrawn="1"/>
        </p:nvSpPr>
        <p:spPr bwMode="auto">
          <a:xfrm>
            <a:off x="304800" y="6389077"/>
            <a:ext cx="11758246" cy="468923"/>
          </a:xfrm>
          <a:prstGeom prst="rect">
            <a:avLst/>
          </a:prstGeom>
          <a:solidFill>
            <a:schemeClr val="accent3"/>
          </a:solidFill>
          <a:ln w="9525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i-FI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61861443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189" indent="0">
              <a:buNone/>
              <a:defRPr sz="1800"/>
            </a:lvl2pPr>
            <a:lvl3pPr marL="914377" indent="0">
              <a:buNone/>
              <a:defRPr sz="1600"/>
            </a:lvl3pPr>
            <a:lvl4pPr marL="1371566" indent="0">
              <a:buNone/>
              <a:defRPr sz="1400"/>
            </a:lvl4pPr>
            <a:lvl5pPr marL="1828754" indent="0">
              <a:buNone/>
              <a:defRPr sz="1400"/>
            </a:lvl5pPr>
            <a:lvl6pPr marL="2285943" indent="0">
              <a:buNone/>
              <a:defRPr sz="1400"/>
            </a:lvl6pPr>
            <a:lvl7pPr marL="2743131" indent="0">
              <a:buNone/>
              <a:defRPr sz="1400"/>
            </a:lvl7pPr>
            <a:lvl8pPr marL="3200320" indent="0">
              <a:buNone/>
              <a:defRPr sz="1400"/>
            </a:lvl8pPr>
            <a:lvl9pPr marL="3657509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40140536-0A27-4BB8-AC96-C09C001A99A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79200" y="6492875"/>
            <a:ext cx="527051" cy="222251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67C8F0-90D6-471B-9E07-D6400AD6CA6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2E8830E-0B1B-4F93-B9CE-C68D17DCCFBC}"/>
              </a:ext>
            </a:extLst>
          </p:cNvPr>
          <p:cNvSpPr/>
          <p:nvPr userDrawn="1"/>
        </p:nvSpPr>
        <p:spPr bwMode="auto">
          <a:xfrm>
            <a:off x="304800" y="6389077"/>
            <a:ext cx="11758246" cy="468923"/>
          </a:xfrm>
          <a:prstGeom prst="rect">
            <a:avLst/>
          </a:prstGeom>
          <a:solidFill>
            <a:schemeClr val="accent3"/>
          </a:solidFill>
          <a:ln w="9525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i-FI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78881437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4B4D04E3-7B7D-4F9C-B397-0E9E78C0406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79200" y="6492875"/>
            <a:ext cx="527051" cy="222251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3B4ED4-EBA7-4908-8EDF-147A12D6FC0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58351449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89DCCAC-2173-4A47-9327-C29E2827742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79200" y="6492875"/>
            <a:ext cx="527051" cy="222251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17C174-9EDA-4AFC-9AF1-456B68C1D4F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4964040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EDD890BD-370F-4FBD-A88A-3F57144127F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79200" y="6492875"/>
            <a:ext cx="527051" cy="222251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2CAC44-E52E-47FC-923C-C0489B8E376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87151244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48EF91F1-3694-4CF7-8B81-C72E40B607D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79200" y="6492875"/>
            <a:ext cx="527051" cy="222251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155C0B-6E8C-4F4C-B92A-75779E441E4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2712774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0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>
                <a:solidFill>
                  <a:schemeClr val="bg2"/>
                </a:solidFill>
                <a:latin typeface="+mn-lt"/>
              </a:defRPr>
            </a:lvl1pPr>
            <a:lvl2pPr>
              <a:defRPr sz="2667">
                <a:latin typeface="+mj-lt"/>
              </a:defRPr>
            </a:lvl2pPr>
            <a:lvl3pPr>
              <a:defRPr sz="2667">
                <a:latin typeface="+mj-lt"/>
              </a:defRPr>
            </a:lvl3pPr>
            <a:lvl4pPr>
              <a:defRPr sz="2667">
                <a:latin typeface="+mj-lt"/>
              </a:defRPr>
            </a:lvl4pPr>
            <a:lvl5pPr>
              <a:defRPr sz="26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0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0" y="1440000"/>
            <a:ext cx="1107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3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1pPr>
            <a:lvl2pPr marL="307192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2pPr>
            <a:lvl3pPr marL="616785" indent="0"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3pPr>
            <a:lvl4pPr marL="923977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4pPr>
            <a:lvl5pPr marL="1231169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7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5pPr>
            <a:lvl6pPr marL="1843154" indent="-30479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7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2150346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2457539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0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7">
                <a:solidFill>
                  <a:schemeClr val="tx2"/>
                </a:solidFill>
                <a:latin typeface="+mn-lt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Nokia – Customer Confidential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704615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2" y="273049"/>
            <a:ext cx="4011084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2" y="1435102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189" indent="0">
              <a:buNone/>
              <a:defRPr sz="1200"/>
            </a:lvl2pPr>
            <a:lvl3pPr marL="914377" indent="0">
              <a:buNone/>
              <a:defRPr sz="1000"/>
            </a:lvl3pPr>
            <a:lvl4pPr marL="1371566" indent="0">
              <a:buNone/>
              <a:defRPr sz="900"/>
            </a:lvl4pPr>
            <a:lvl5pPr marL="1828754" indent="0">
              <a:buNone/>
              <a:defRPr sz="900"/>
            </a:lvl5pPr>
            <a:lvl6pPr marL="2285943" indent="0">
              <a:buNone/>
              <a:defRPr sz="900"/>
            </a:lvl6pPr>
            <a:lvl7pPr marL="2743131" indent="0">
              <a:buNone/>
              <a:defRPr sz="900"/>
            </a:lvl7pPr>
            <a:lvl8pPr marL="3200320" indent="0">
              <a:buNone/>
              <a:defRPr sz="900"/>
            </a:lvl8pPr>
            <a:lvl9pPr marL="3657509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2D060F07-6BEF-43F3-934F-C4B543783F3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79200" y="6492875"/>
            <a:ext cx="527051" cy="222251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B8C409-8BD9-48D0-919F-2E838D8CE15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79894335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189" indent="0">
              <a:buNone/>
              <a:defRPr sz="1200"/>
            </a:lvl2pPr>
            <a:lvl3pPr marL="914377" indent="0">
              <a:buNone/>
              <a:defRPr sz="1000"/>
            </a:lvl3pPr>
            <a:lvl4pPr marL="1371566" indent="0">
              <a:buNone/>
              <a:defRPr sz="900"/>
            </a:lvl4pPr>
            <a:lvl5pPr marL="1828754" indent="0">
              <a:buNone/>
              <a:defRPr sz="900"/>
            </a:lvl5pPr>
            <a:lvl6pPr marL="2285943" indent="0">
              <a:buNone/>
              <a:defRPr sz="900"/>
            </a:lvl6pPr>
            <a:lvl7pPr marL="2743131" indent="0">
              <a:buNone/>
              <a:defRPr sz="900"/>
            </a:lvl7pPr>
            <a:lvl8pPr marL="3200320" indent="0">
              <a:buNone/>
              <a:defRPr sz="900"/>
            </a:lvl8pPr>
            <a:lvl9pPr marL="3657509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7BDEC0FA-D15C-4253-9325-F650A42503F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79200" y="6492875"/>
            <a:ext cx="527051" cy="222251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098AA5-029C-4AD5-8A52-2FF3BFEE93A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3206566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C930C1A4-1F66-4EB3-917F-B6E7AB9C56B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79200" y="6492875"/>
            <a:ext cx="527051" cy="222251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AA2F4D-72D8-45C8-A453-975A146250B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67244951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40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40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C7F0840C-7FAC-4889-817C-207FA5F6690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79200" y="6492875"/>
            <a:ext cx="527051" cy="222251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4BFFDC-9191-4661-9931-DD471897320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3578057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66CA79F6-B82D-458C-8642-2BC9BB0EA7D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84" y="1"/>
            <a:ext cx="5145616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12">
            <a:extLst>
              <a:ext uri="{FF2B5EF4-FFF2-40B4-BE49-F238E27FC236}">
                <a16:creationId xmlns:a16="http://schemas.microsoft.com/office/drawing/2014/main" id="{6DEA7AF1-7617-4322-AC92-913FBED49A1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1" y="1"/>
            <a:ext cx="2328333" cy="15536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732ABCDA-0888-4167-A706-7284EFA9550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828618" y="105834"/>
            <a:ext cx="1037463" cy="297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US" altLang="en-US" sz="1333" b="1" dirty="0"/>
              <a:t>SP-180243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8293847-E359-4311-8782-95DC13590515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8828618" y="552451"/>
            <a:ext cx="3956049" cy="7076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US" altLang="ja-JP" sz="1333" dirty="0"/>
              <a:t>3GPP TSG SA Meeting #79					</a:t>
            </a:r>
          </a:p>
          <a:p>
            <a:pPr>
              <a:defRPr/>
            </a:pPr>
            <a:r>
              <a:rPr lang="en-US" altLang="ja-JP" sz="1333" dirty="0"/>
              <a:t>Chennai, India, 21-22 March 2018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3" y="3839308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66880449"/>
      </p:ext>
    </p:extLst>
  </p:cSld>
  <p:clrMapOvr>
    <a:masterClrMapping/>
  </p:clrMapOvr>
  <p:transition spd="slow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457189" indent="-457189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7076754"/>
      </p:ext>
    </p:extLst>
  </p:cSld>
  <p:clrMapOvr>
    <a:masterClrMapping/>
  </p:clrMapOvr>
  <p:transition spd="slow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8216241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0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7">
                <a:latin typeface="+mj-lt"/>
              </a:defRPr>
            </a:lvl2pPr>
            <a:lvl3pPr>
              <a:defRPr sz="2667">
                <a:latin typeface="+mj-lt"/>
              </a:defRPr>
            </a:lvl3pPr>
            <a:lvl4pPr>
              <a:defRPr sz="2667">
                <a:latin typeface="+mj-lt"/>
              </a:defRPr>
            </a:lvl4pPr>
            <a:lvl5pPr>
              <a:defRPr sz="26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0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able Placeholder 2"/>
          <p:cNvSpPr>
            <a:spLocks noGrp="1"/>
          </p:cNvSpPr>
          <p:nvPr>
            <p:ph type="tbl" sz="quarter" idx="13"/>
          </p:nvPr>
        </p:nvSpPr>
        <p:spPr>
          <a:xfrm>
            <a:off x="556800" y="1435200"/>
            <a:ext cx="11078400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0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7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40351572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0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7">
                <a:latin typeface="+mj-lt"/>
              </a:defRPr>
            </a:lvl2pPr>
            <a:lvl3pPr>
              <a:defRPr sz="2667">
                <a:latin typeface="+mj-lt"/>
              </a:defRPr>
            </a:lvl3pPr>
            <a:lvl4pPr>
              <a:defRPr sz="2667">
                <a:latin typeface="+mj-lt"/>
              </a:defRPr>
            </a:lvl4pPr>
            <a:lvl5pPr>
              <a:defRPr sz="26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0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SmartArt Placeholder 2"/>
          <p:cNvSpPr>
            <a:spLocks noGrp="1"/>
          </p:cNvSpPr>
          <p:nvPr>
            <p:ph type="dgm" sz="quarter" idx="14"/>
          </p:nvPr>
        </p:nvSpPr>
        <p:spPr>
          <a:xfrm>
            <a:off x="556800" y="1435200"/>
            <a:ext cx="11078400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0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7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3502790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0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7">
                <a:latin typeface="+mj-lt"/>
              </a:defRPr>
            </a:lvl2pPr>
            <a:lvl3pPr>
              <a:defRPr sz="2667">
                <a:latin typeface="+mj-lt"/>
              </a:defRPr>
            </a:lvl3pPr>
            <a:lvl4pPr>
              <a:defRPr sz="2667">
                <a:latin typeface="+mj-lt"/>
              </a:defRPr>
            </a:lvl4pPr>
            <a:lvl5pPr>
              <a:defRPr sz="26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0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0" y="1440000"/>
            <a:ext cx="53472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92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85" indent="0"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77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69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154" indent="-30479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7" baseline="0">
                <a:solidFill>
                  <a:schemeClr val="tx2"/>
                </a:solidFill>
              </a:defRPr>
            </a:lvl6pPr>
            <a:lvl7pPr marL="2150346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539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288000" y="1440000"/>
            <a:ext cx="53472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92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85" indent="0"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77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69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154" indent="-30479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7" baseline="0">
                <a:solidFill>
                  <a:schemeClr val="tx2"/>
                </a:solidFill>
              </a:defRPr>
            </a:lvl6pPr>
            <a:lvl7pPr marL="2150346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539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0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7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3043842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0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7">
                <a:latin typeface="+mj-lt"/>
              </a:defRPr>
            </a:lvl2pPr>
            <a:lvl3pPr>
              <a:defRPr sz="2667">
                <a:latin typeface="+mj-lt"/>
              </a:defRPr>
            </a:lvl3pPr>
            <a:lvl4pPr>
              <a:defRPr sz="2667">
                <a:latin typeface="+mj-lt"/>
              </a:defRPr>
            </a:lvl4pPr>
            <a:lvl5pPr>
              <a:defRPr sz="26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0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288000" y="1440000"/>
            <a:ext cx="53472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92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85" indent="0"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77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69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154" indent="-30479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7" baseline="0">
                <a:solidFill>
                  <a:schemeClr val="tx2"/>
                </a:solidFill>
              </a:defRPr>
            </a:lvl6pPr>
            <a:lvl7pPr marL="2150346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539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4"/>
          </p:nvPr>
        </p:nvSpPr>
        <p:spPr>
          <a:xfrm>
            <a:off x="556800" y="1440000"/>
            <a:ext cx="53472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noProof="0"/>
              <a:t>Click icon to add table</a:t>
            </a:r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0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7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36096453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0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7">
                <a:latin typeface="+mj-lt"/>
              </a:defRPr>
            </a:lvl2pPr>
            <a:lvl3pPr>
              <a:defRPr sz="2667">
                <a:latin typeface="+mj-lt"/>
              </a:defRPr>
            </a:lvl3pPr>
            <a:lvl4pPr>
              <a:defRPr sz="2667">
                <a:latin typeface="+mj-lt"/>
              </a:defRPr>
            </a:lvl4pPr>
            <a:lvl5pPr>
              <a:defRPr sz="26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0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0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92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85" indent="0"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77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69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154" indent="-30479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7" baseline="0">
                <a:solidFill>
                  <a:schemeClr val="tx2"/>
                </a:solidFill>
              </a:defRPr>
            </a:lvl6pPr>
            <a:lvl7pPr marL="2150346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539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367808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92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85" indent="0"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77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69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154" indent="-30479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7" baseline="0">
                <a:solidFill>
                  <a:schemeClr val="tx2"/>
                </a:solidFill>
              </a:defRPr>
            </a:lvl6pPr>
            <a:lvl7pPr marL="2150346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539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8179200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92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85" indent="0"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77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69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154" indent="-30479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7" baseline="0">
                <a:solidFill>
                  <a:schemeClr val="tx2"/>
                </a:solidFill>
              </a:defRPr>
            </a:lvl6pPr>
            <a:lvl7pPr marL="2150346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539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0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7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2641699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0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7">
                <a:latin typeface="+mj-lt"/>
              </a:defRPr>
            </a:lvl2pPr>
            <a:lvl3pPr>
              <a:defRPr sz="2667">
                <a:latin typeface="+mj-lt"/>
              </a:defRPr>
            </a:lvl3pPr>
            <a:lvl4pPr>
              <a:defRPr sz="2667">
                <a:latin typeface="+mj-lt"/>
              </a:defRPr>
            </a:lvl4pPr>
            <a:lvl5pPr>
              <a:defRPr sz="26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0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sz="quarter" idx="15"/>
          </p:nvPr>
        </p:nvSpPr>
        <p:spPr>
          <a:xfrm>
            <a:off x="556416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4" name="Table Placeholder 2"/>
          <p:cNvSpPr>
            <a:spLocks noGrp="1"/>
          </p:cNvSpPr>
          <p:nvPr>
            <p:ph type="tbl" sz="quarter" idx="16"/>
          </p:nvPr>
        </p:nvSpPr>
        <p:spPr>
          <a:xfrm>
            <a:off x="8176564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5" name="Table Placeholder 2"/>
          <p:cNvSpPr>
            <a:spLocks noGrp="1"/>
          </p:cNvSpPr>
          <p:nvPr>
            <p:ph type="tbl" sz="quarter" idx="17"/>
          </p:nvPr>
        </p:nvSpPr>
        <p:spPr>
          <a:xfrm>
            <a:off x="4365172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0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7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1395285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5 White - four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0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7">
                <a:latin typeface="+mj-lt"/>
              </a:defRPr>
            </a:lvl2pPr>
            <a:lvl3pPr>
              <a:defRPr sz="2667">
                <a:latin typeface="+mj-lt"/>
              </a:defRPr>
            </a:lvl3pPr>
            <a:lvl4pPr>
              <a:defRPr sz="2667">
                <a:latin typeface="+mj-lt"/>
              </a:defRPr>
            </a:lvl4pPr>
            <a:lvl5pPr>
              <a:defRPr sz="26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0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0" y="1440000"/>
            <a:ext cx="25248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92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85" indent="0"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77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69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154" indent="-30479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7" baseline="0">
                <a:solidFill>
                  <a:schemeClr val="tx2"/>
                </a:solidFill>
              </a:defRPr>
            </a:lvl6pPr>
            <a:lvl7pPr marL="2150346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539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3408000" y="1440000"/>
            <a:ext cx="25248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92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85" indent="0"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77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69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154" indent="-30479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7" baseline="0">
                <a:solidFill>
                  <a:schemeClr val="tx2"/>
                </a:solidFill>
              </a:defRPr>
            </a:lvl6pPr>
            <a:lvl7pPr marL="2150346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539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6259200" y="1440000"/>
            <a:ext cx="25248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92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85" indent="0"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77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69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154" indent="-30479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7" baseline="0">
                <a:solidFill>
                  <a:schemeClr val="tx2"/>
                </a:solidFill>
              </a:defRPr>
            </a:lvl6pPr>
            <a:lvl7pPr marL="2150346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539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9110400" y="1440000"/>
            <a:ext cx="25248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92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85" indent="0"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77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69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154" indent="-30479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7" baseline="0">
                <a:solidFill>
                  <a:schemeClr val="tx2"/>
                </a:solidFill>
              </a:defRPr>
            </a:lvl6pPr>
            <a:lvl7pPr marL="2150346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539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0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7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37475826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6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2.jpeg"/><Relationship Id="rId4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/>
          <p:cNvSpPr>
            <a:spLocks noGrp="1"/>
          </p:cNvSpPr>
          <p:nvPr>
            <p:ph type="title"/>
          </p:nvPr>
        </p:nvSpPr>
        <p:spPr>
          <a:xfrm>
            <a:off x="556800" y="374400"/>
            <a:ext cx="11078400" cy="4128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/>
              <a:t>Click</a:t>
            </a:r>
            <a:r>
              <a:rPr lang="en-US"/>
              <a:t> to edit Master title slide</a:t>
            </a:r>
          </a:p>
        </p:txBody>
      </p: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558803" y="6421388"/>
            <a:ext cx="336000" cy="164212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7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333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5877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2" r:id="rId11"/>
    <p:sldLayoutId id="2147483673" r:id="rId12"/>
  </p:sldLayoutIdLst>
  <p:hf sldNum="0" hdr="0" dt="0"/>
  <p:txStyles>
    <p:titleStyle>
      <a:lvl1pPr algn="l" defTabSz="1219170" rtl="0" eaLnBrk="1" latinLnBrk="0" hangingPunct="1">
        <a:spcBef>
          <a:spcPct val="0"/>
        </a:spcBef>
        <a:buNone/>
        <a:defRPr sz="2667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anose="020B0604020202020204" pitchFamily="34" charset="0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Title Placeholder 1">
            <a:extLst>
              <a:ext uri="{FF2B5EF4-FFF2-40B4-BE49-F238E27FC236}">
                <a16:creationId xmlns:a16="http://schemas.microsoft.com/office/drawing/2014/main" id="{2B2E3AA7-7319-4E2B-8964-BA51F0E309A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09600" y="274639"/>
            <a:ext cx="9112251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fr-FR"/>
              <a:t>Click to edit Master title style</a:t>
            </a:r>
            <a:endParaRPr lang="en-GB" altLang="fr-FR"/>
          </a:p>
        </p:txBody>
      </p:sp>
      <p:sp>
        <p:nvSpPr>
          <p:cNvPr id="1029" name="Text Placeholder 2">
            <a:extLst>
              <a:ext uri="{FF2B5EF4-FFF2-40B4-BE49-F238E27FC236}">
                <a16:creationId xmlns:a16="http://schemas.microsoft.com/office/drawing/2014/main" id="{8BCE8E90-622C-47EC-ADDF-5C83E4D667A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fr-FR"/>
              <a:t> Click to edit Master text styles</a:t>
            </a:r>
          </a:p>
          <a:p>
            <a:pPr lvl="1"/>
            <a:r>
              <a:rPr lang="en-US" altLang="fr-FR"/>
              <a:t>Second level</a:t>
            </a:r>
          </a:p>
          <a:p>
            <a:pPr lvl="2"/>
            <a:r>
              <a:rPr lang="en-US" altLang="fr-FR"/>
              <a:t>Third level</a:t>
            </a:r>
          </a:p>
          <a:p>
            <a:pPr lvl="3"/>
            <a:r>
              <a:rPr lang="en-US" altLang="fr-FR"/>
              <a:t>Fourth level</a:t>
            </a:r>
          </a:p>
          <a:p>
            <a:pPr lvl="4"/>
            <a:r>
              <a:rPr lang="en-US" altLang="fr-FR"/>
              <a:t>Fifth level</a:t>
            </a:r>
            <a:endParaRPr lang="en-GB" altLang="ja-JP"/>
          </a:p>
        </p:txBody>
      </p:sp>
      <p:sp>
        <p:nvSpPr>
          <p:cNvPr id="1035" name="Rectangle 6">
            <a:extLst>
              <a:ext uri="{FF2B5EF4-FFF2-40B4-BE49-F238E27FC236}">
                <a16:creationId xmlns:a16="http://schemas.microsoft.com/office/drawing/2014/main" id="{FAE847A1-B16D-4AE6-9EF9-644FA14CEA86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709614" y="6459539"/>
            <a:ext cx="6102351" cy="246221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lang="en-GB" altLang="ja-JP" sz="1000" dirty="0">
                <a:solidFill>
                  <a:schemeClr val="bg1"/>
                </a:solidFill>
              </a:rPr>
              <a:t>© 3GPP 2018     &lt;RP-180504 NR Architecture Options 4 and 7 Analysis&gt;</a:t>
            </a:r>
          </a:p>
        </p:txBody>
      </p:sp>
      <p:sp>
        <p:nvSpPr>
          <p:cNvPr id="1036" name="Slide Number Placeholder 4">
            <a:extLst>
              <a:ext uri="{FF2B5EF4-FFF2-40B4-BE49-F238E27FC236}">
                <a16:creationId xmlns:a16="http://schemas.microsoft.com/office/drawing/2014/main" id="{F4D7553B-CDCA-4484-B804-58890A9C369F}"/>
              </a:ext>
            </a:extLst>
          </p:cNvPr>
          <p:cNvSpPr txBox="1">
            <a:spLocks noGrp="1"/>
          </p:cNvSpPr>
          <p:nvPr/>
        </p:nvSpPr>
        <p:spPr bwMode="auto">
          <a:xfrm>
            <a:off x="9906000" y="6215063"/>
            <a:ext cx="527051" cy="222251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defRPr/>
            </a:pPr>
            <a:fld id="{4BB79CC4-8818-4741-9F52-11F0E27F1030}" type="slidenum">
              <a:rPr lang="ja-JP" altLang="en-GB" sz="1100" smtClean="0">
                <a:solidFill>
                  <a:schemeClr val="bg1"/>
                </a:solidFill>
              </a:rPr>
              <a:pPr eaLnBrk="1" hangingPunct="1">
                <a:defRPr/>
              </a:pPr>
              <a:t>‹#›</a:t>
            </a:fld>
            <a:endParaRPr lang="en-GB" altLang="ja-JP" sz="11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0943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189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377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566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75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891" indent="-342891" algn="l" rtl="0" eaLnBrk="0" fontAlgn="base" hangingPunct="0">
        <a:spcBef>
          <a:spcPct val="20000"/>
        </a:spcBef>
        <a:spcAft>
          <a:spcPct val="0"/>
        </a:spcAft>
        <a:buBlip>
          <a:blip r:embed="rId13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32" indent="-285744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2971" indent="-228594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160" indent="-228594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>
          <a:solidFill>
            <a:schemeClr val="tx1"/>
          </a:solidFill>
          <a:latin typeface="+mn-lt"/>
        </a:defRPr>
      </a:lvl4pPr>
      <a:lvl5pPr marL="2057349" indent="-228594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537" indent="-22859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726" indent="-22859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8914" indent="-22859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103" indent="-22859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7C15AC66-DCCB-463B-8D0A-57D87C56A1B0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1750485" y="228600"/>
            <a:ext cx="800523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0F4067CF-FE08-448C-87CB-2E5BF53B1610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47700" y="1454152"/>
            <a:ext cx="11184467" cy="483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7ECE1BFA-4997-4EE5-ADD7-5FC15788726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448300" y="3304118"/>
            <a:ext cx="1237968" cy="297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 dirty="0">
                <a:solidFill>
                  <a:schemeClr val="bg1"/>
                </a:solidFill>
              </a:rPr>
              <a:t>© 3GPP 2012</a:t>
            </a:r>
            <a:endParaRPr lang="en-GB" altLang="en-US" sz="1333" dirty="0"/>
          </a:p>
        </p:txBody>
      </p:sp>
      <p:sp>
        <p:nvSpPr>
          <p:cNvPr id="1032" name="Rectangle 16">
            <a:extLst>
              <a:ext uri="{FF2B5EF4-FFF2-40B4-BE49-F238E27FC236}">
                <a16:creationId xmlns:a16="http://schemas.microsoft.com/office/drawing/2014/main" id="{B8615C31-83E6-4428-9533-57CBCAC6734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9918701" y="6462185"/>
            <a:ext cx="1027845" cy="256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67" dirty="0"/>
              <a:t>© 3GPP 2017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1147D7EE-9852-423A-9887-AD89CBDABB1F}"/>
              </a:ext>
            </a:extLst>
          </p:cNvPr>
          <p:cNvSpPr/>
          <p:nvPr userDrawn="1"/>
        </p:nvSpPr>
        <p:spPr bwMode="auto">
          <a:xfrm>
            <a:off x="11078633" y="6364818"/>
            <a:ext cx="812800" cy="419100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8072B84B-E471-4152-B511-09203569CF07}" type="slidenum">
              <a:rPr lang="en-GB" altLang="en-US" sz="1333" b="1" smtClean="0"/>
              <a:pPr algn="ctr">
                <a:defRPr/>
              </a:pPr>
              <a:t>‹#›</a:t>
            </a:fld>
            <a:endParaRPr lang="en-GB" altLang="en-US" sz="1333" b="1" dirty="0"/>
          </a:p>
          <a:p>
            <a:pPr>
              <a:defRPr/>
            </a:pPr>
            <a:endParaRPr lang="en-GB" altLang="en-US" sz="1333" dirty="0"/>
          </a:p>
        </p:txBody>
      </p:sp>
    </p:spTree>
    <p:extLst>
      <p:ext uri="{BB962C8B-B14F-4D97-AF65-F5344CB8AC3E}">
        <p14:creationId xmlns:p14="http://schemas.microsoft.com/office/powerpoint/2010/main" val="18010209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5pPr>
      <a:lvl6pPr marL="609585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70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754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339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457189" indent="-457189" algn="l" rtl="0" eaLnBrk="0" fontAlgn="base" hangingPunct="0">
        <a:spcBef>
          <a:spcPct val="20000"/>
        </a:spcBef>
        <a:spcAft>
          <a:spcPct val="0"/>
        </a:spcAft>
        <a:buBlip>
          <a:blip r:embed="rId5"/>
        </a:buBlip>
        <a:defRPr sz="3733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</a:defRPr>
      </a:lvl2pPr>
      <a:lvl3pPr marL="1523962" indent="-30479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667">
          <a:solidFill>
            <a:schemeClr val="tx1"/>
          </a:solidFill>
          <a:latin typeface="+mn-lt"/>
        </a:defRPr>
      </a:lvl3pPr>
      <a:lvl4pPr marL="2133547" indent="-30479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67">
          <a:solidFill>
            <a:schemeClr val="tx1"/>
          </a:solidFill>
          <a:latin typeface="+mn-lt"/>
        </a:defRPr>
      </a:lvl4pPr>
      <a:lvl5pPr marL="2743131" indent="-30479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3">
          <a:solidFill>
            <a:schemeClr val="tx1"/>
          </a:solidFill>
          <a:latin typeface="+mn-lt"/>
        </a:defRPr>
      </a:lvl5pPr>
      <a:lvl6pPr marL="335271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6pPr>
      <a:lvl7pPr marL="3962301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7pPr>
      <a:lvl8pPr marL="457188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8pPr>
      <a:lvl9pPr marL="5181470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>
            <a:extLst>
              <a:ext uri="{FF2B5EF4-FFF2-40B4-BE49-F238E27FC236}">
                <a16:creationId xmlns:a16="http://schemas.microsoft.com/office/drawing/2014/main" id="{610D087A-FDA7-49D2-9930-7C00072C5B8B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1250105" y="2635251"/>
            <a:ext cx="9825567" cy="1468967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GB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dirty="0"/>
            </a:br>
            <a:r>
              <a:rPr lang="en-US" sz="4800" b="1" i="1" kern="1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Release 16 WI/SI package</a:t>
            </a:r>
            <a:br>
              <a:rPr lang="en-US" sz="5333" b="1" i="1" kern="1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br>
            <a:br>
              <a:rPr lang="en-US" sz="3733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GB" sz="3733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3" name="Subtitle 6">
            <a:extLst>
              <a:ext uri="{FF2B5EF4-FFF2-40B4-BE49-F238E27FC236}">
                <a16:creationId xmlns:a16="http://schemas.microsoft.com/office/drawing/2014/main" id="{0F20AC93-2F97-4B57-8E6C-FC63ABDCAB1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973072" y="3520017"/>
            <a:ext cx="6405033" cy="1752600"/>
          </a:xfrm>
        </p:spPr>
        <p:txBody>
          <a:bodyPr/>
          <a:lstStyle/>
          <a:p>
            <a:pPr>
              <a:lnSpc>
                <a:spcPct val="80000"/>
              </a:lnSpc>
              <a:defRPr/>
            </a:pPr>
            <a:endParaRPr lang="en-US" altLang="en-US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r>
              <a:rPr lang="en-US" alt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MS PGothic" panose="020B0600070205080204" pitchFamily="34" charset="-128"/>
              </a:rPr>
              <a:t>Source: TSG-RAN Chairman, </a:t>
            </a:r>
            <a:br>
              <a:rPr lang="en-US" alt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MS PGothic" panose="020B0600070205080204" pitchFamily="34" charset="-128"/>
              </a:rPr>
            </a:br>
            <a:r>
              <a:rPr lang="en-US" alt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MS PGothic" panose="020B0600070205080204" pitchFamily="34" charset="-128"/>
              </a:rPr>
              <a:t>	RAN1 Chairman, </a:t>
            </a:r>
          </a:p>
          <a:p>
            <a:pPr>
              <a:lnSpc>
                <a:spcPct val="80000"/>
              </a:lnSpc>
              <a:defRPr/>
            </a:pPr>
            <a:r>
              <a:rPr lang="en-US" alt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MS PGothic" panose="020B0600070205080204" pitchFamily="34" charset="-128"/>
              </a:rPr>
              <a:t>	RAN2 Chairman, </a:t>
            </a:r>
          </a:p>
          <a:p>
            <a:pPr>
              <a:lnSpc>
                <a:spcPct val="80000"/>
              </a:lnSpc>
              <a:defRPr/>
            </a:pPr>
            <a:r>
              <a:rPr lang="en-US" alt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MS PGothic" panose="020B0600070205080204" pitchFamily="34" charset="-128"/>
              </a:rPr>
              <a:t>	RAN3 Chairman</a:t>
            </a:r>
            <a:r>
              <a:rPr lang="en-US" altLang="en-US" sz="2667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MS PGothic" panose="020B0600070205080204" pitchFamily="34" charset="-128"/>
              </a:rPr>
              <a:t>.</a:t>
            </a:r>
            <a:endParaRPr lang="en-US" altLang="en-US" sz="2667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MS PGothic" panose="020B0600070205080204" pitchFamily="34" charset="-128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400" dirty="0">
              <a:ea typeface="MS PGothic" panose="020B0600070205080204" pitchFamily="34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131B951-26F5-40A8-BE61-D3CC8F8B1EF1}"/>
              </a:ext>
            </a:extLst>
          </p:cNvPr>
          <p:cNvSpPr txBox="1"/>
          <p:nvPr/>
        </p:nvSpPr>
        <p:spPr>
          <a:xfrm>
            <a:off x="8961120" y="266523"/>
            <a:ext cx="306846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RP-180649</a:t>
            </a:r>
          </a:p>
          <a:p>
            <a:r>
              <a:rPr lang="en-US" dirty="0"/>
              <a:t>3GPP TSG-RAN#80</a:t>
            </a:r>
          </a:p>
          <a:p>
            <a:r>
              <a:rPr lang="en-US" dirty="0"/>
              <a:t>La Jolla, USA, 11-14 June, 2018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2578077"/>
      </p:ext>
    </p:extLst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EBFB9E4A-5D98-4448-9643-4E9F3503FF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04901" y="228600"/>
            <a:ext cx="10316633" cy="1143000"/>
          </a:xfrm>
        </p:spPr>
        <p:txBody>
          <a:bodyPr/>
          <a:lstStyle/>
          <a:p>
            <a:pPr>
              <a:defRPr/>
            </a:pPr>
            <a:r>
              <a:rPr lang="en-GB" altLang="en-US" sz="4800" b="1" i="1" kern="1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Introduction</a:t>
            </a:r>
          </a:p>
        </p:txBody>
      </p:sp>
      <p:sp>
        <p:nvSpPr>
          <p:cNvPr id="13315" name="Content Placeholder 2">
            <a:extLst>
              <a:ext uri="{FF2B5EF4-FFF2-40B4-BE49-F238E27FC236}">
                <a16:creationId xmlns:a16="http://schemas.microsoft.com/office/drawing/2014/main" id="{EA8B0729-5551-4D6D-A9D0-415D3EEFFC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9684" y="1458385"/>
            <a:ext cx="11184467" cy="4692649"/>
          </a:xfrm>
        </p:spPr>
        <p:txBody>
          <a:bodyPr/>
          <a:lstStyle/>
          <a:p>
            <a:pPr>
              <a:defRPr/>
            </a:pPr>
            <a:r>
              <a:rPr lang="en-US" altLang="en-US" sz="2800" dirty="0"/>
              <a:t>Based on analysis of input to RAN#80 the 4 chairmen compiled a potential starting point for a Rel-16 work package discussion</a:t>
            </a:r>
            <a:endParaRPr lang="en-US" altLang="en-US" sz="2400" dirty="0"/>
          </a:p>
          <a:p>
            <a:pPr lvl="1">
              <a:defRPr/>
            </a:pPr>
            <a:r>
              <a:rPr lang="en-US" altLang="en-US" sz="2400" dirty="0"/>
              <a:t>The guiding principle was to compile a package that is manageable for the WGs in terms of load, and well represents the different interests of the 3GPP community</a:t>
            </a:r>
          </a:p>
          <a:p>
            <a:pPr>
              <a:defRPr/>
            </a:pPr>
            <a:r>
              <a:rPr lang="en-US" altLang="en-US" sz="2800" dirty="0"/>
              <a:t>These slides focus on Rel16 SI/WIs for RAN1, RAN2, and RAN3</a:t>
            </a:r>
          </a:p>
          <a:p>
            <a:pPr lvl="1">
              <a:defRPr/>
            </a:pPr>
            <a:r>
              <a:rPr lang="en-US" altLang="en-US" sz="2400" dirty="0"/>
              <a:t>Other WGs are not addressed here</a:t>
            </a:r>
          </a:p>
          <a:p>
            <a:pPr>
              <a:defRPr/>
            </a:pPr>
            <a:r>
              <a:rPr lang="en-US" altLang="en-US" sz="2800" dirty="0"/>
              <a:t>The package presented here should be understood as the </a:t>
            </a:r>
            <a:br>
              <a:rPr lang="en-US" altLang="en-US" sz="2800" dirty="0"/>
            </a:br>
            <a:r>
              <a:rPr lang="en-US" altLang="en-US" sz="2800" b="1" i="1" u="sng" kern="1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absolute maximum</a:t>
            </a:r>
            <a:r>
              <a:rPr lang="en-US" altLang="en-US" sz="2800" b="1" i="1" kern="1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800" dirty="0"/>
              <a:t>in terms of number of items and work amount that can be taken on board in these WGs</a:t>
            </a:r>
          </a:p>
          <a:p>
            <a:pPr lvl="1">
              <a:defRPr/>
            </a:pPr>
            <a:r>
              <a:rPr lang="en-GB" sz="2400" dirty="0"/>
              <a:t>It is assumed that each WI/SI is </a:t>
            </a:r>
            <a:r>
              <a:rPr lang="en-GB" sz="2800" b="1" i="1" u="sng" kern="1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well scoped</a:t>
            </a:r>
            <a:r>
              <a:rPr lang="en-GB" sz="2800" b="1" i="1" kern="1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en-GB" sz="2400" dirty="0"/>
              <a:t>with precise objectives that fit within the allocated  TUs</a:t>
            </a:r>
            <a:r>
              <a:rPr lang="en-US" altLang="en-US" sz="2400" dirty="0"/>
              <a:t>  </a:t>
            </a:r>
          </a:p>
          <a:p>
            <a:pPr marL="609585" lvl="1" indent="0">
              <a:buNone/>
              <a:defRPr/>
            </a:pPr>
            <a:br>
              <a:rPr lang="en-US" altLang="en-US" sz="2000" dirty="0"/>
            </a:br>
            <a:endParaRPr lang="en-US" altLang="en-US" sz="2000" i="1" dirty="0"/>
          </a:p>
        </p:txBody>
      </p:sp>
    </p:spTree>
    <p:extLst>
      <p:ext uri="{BB962C8B-B14F-4D97-AF65-F5344CB8AC3E}">
        <p14:creationId xmlns:p14="http://schemas.microsoft.com/office/powerpoint/2010/main" val="3527759393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2">
            <a:extLst>
              <a:ext uri="{FF2B5EF4-FFF2-40B4-BE49-F238E27FC236}">
                <a16:creationId xmlns:a16="http://schemas.microsoft.com/office/drawing/2014/main" id="{DEA01C1D-767D-46E0-8525-7116463667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9756" y="242888"/>
            <a:ext cx="9112251" cy="1143000"/>
          </a:xfrm>
        </p:spPr>
        <p:txBody>
          <a:bodyPr/>
          <a:lstStyle/>
          <a:p>
            <a:r>
              <a:rPr lang="en-US" altLang="fi-FI" sz="4000" b="1" i="1" kern="1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Timeline</a:t>
            </a:r>
          </a:p>
        </p:txBody>
      </p:sp>
      <p:sp>
        <p:nvSpPr>
          <p:cNvPr id="43" name="Rectangle: Rounded Corners 42">
            <a:extLst>
              <a:ext uri="{FF2B5EF4-FFF2-40B4-BE49-F238E27FC236}">
                <a16:creationId xmlns:a16="http://schemas.microsoft.com/office/drawing/2014/main" id="{C30772E1-C9AD-4ADC-A729-9CF3DCA2AA9D}"/>
              </a:ext>
            </a:extLst>
          </p:cNvPr>
          <p:cNvSpPr/>
          <p:nvPr/>
        </p:nvSpPr>
        <p:spPr>
          <a:xfrm>
            <a:off x="313085" y="4510603"/>
            <a:ext cx="6951537" cy="363150"/>
          </a:xfrm>
          <a:prstGeom prst="roundRect">
            <a:avLst/>
          </a:prstGeom>
          <a:solidFill>
            <a:srgbClr val="FF7D93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defTabSz="914377">
              <a:defRPr/>
            </a:pPr>
            <a: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                                Rel-16 SI  </a:t>
            </a:r>
            <a:b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endParaRPr lang="en-US" sz="12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cxnSp>
        <p:nvCxnSpPr>
          <p:cNvPr id="44" name="Straight Connector 4">
            <a:extLst>
              <a:ext uri="{FF2B5EF4-FFF2-40B4-BE49-F238E27FC236}">
                <a16:creationId xmlns:a16="http://schemas.microsoft.com/office/drawing/2014/main" id="{E12E65B7-C1ED-470E-B2D5-4B08E6956F19}"/>
              </a:ext>
            </a:extLst>
          </p:cNvPr>
          <p:cNvCxnSpPr>
            <a:cxnSpLocks/>
          </p:cNvCxnSpPr>
          <p:nvPr/>
        </p:nvCxnSpPr>
        <p:spPr bwMode="auto">
          <a:xfrm flipV="1">
            <a:off x="3613151" y="2091120"/>
            <a:ext cx="0" cy="4003675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5" name="Straight Connector 5">
            <a:extLst>
              <a:ext uri="{FF2B5EF4-FFF2-40B4-BE49-F238E27FC236}">
                <a16:creationId xmlns:a16="http://schemas.microsoft.com/office/drawing/2014/main" id="{B4A3C82C-8DE8-47D2-9060-C5A5AFA753CB}"/>
              </a:ext>
            </a:extLst>
          </p:cNvPr>
          <p:cNvCxnSpPr>
            <a:cxnSpLocks/>
          </p:cNvCxnSpPr>
          <p:nvPr/>
        </p:nvCxnSpPr>
        <p:spPr bwMode="auto">
          <a:xfrm flipV="1">
            <a:off x="2506663" y="2091120"/>
            <a:ext cx="0" cy="4003675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4" name="Straight Connector 6">
            <a:extLst>
              <a:ext uri="{FF2B5EF4-FFF2-40B4-BE49-F238E27FC236}">
                <a16:creationId xmlns:a16="http://schemas.microsoft.com/office/drawing/2014/main" id="{E6DD74AD-BDF4-49EC-A5E3-ECEC5DB55BBB}"/>
              </a:ext>
            </a:extLst>
          </p:cNvPr>
          <p:cNvCxnSpPr>
            <a:cxnSpLocks/>
          </p:cNvCxnSpPr>
          <p:nvPr/>
        </p:nvCxnSpPr>
        <p:spPr bwMode="auto">
          <a:xfrm flipV="1">
            <a:off x="4722813" y="2091120"/>
            <a:ext cx="0" cy="4003675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5" name="Straight Connector 7">
            <a:extLst>
              <a:ext uri="{FF2B5EF4-FFF2-40B4-BE49-F238E27FC236}">
                <a16:creationId xmlns:a16="http://schemas.microsoft.com/office/drawing/2014/main" id="{B59E6B00-E41A-483F-A870-FD6053B76201}"/>
              </a:ext>
            </a:extLst>
          </p:cNvPr>
          <p:cNvCxnSpPr>
            <a:cxnSpLocks/>
          </p:cNvCxnSpPr>
          <p:nvPr/>
        </p:nvCxnSpPr>
        <p:spPr bwMode="auto">
          <a:xfrm flipV="1">
            <a:off x="5829300" y="2091120"/>
            <a:ext cx="0" cy="4003675"/>
          </a:xfrm>
          <a:prstGeom prst="line">
            <a:avLst/>
          </a:prstGeom>
          <a:noFill/>
          <a:ln w="19050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6" name="Straight Connector 8">
            <a:extLst>
              <a:ext uri="{FF2B5EF4-FFF2-40B4-BE49-F238E27FC236}">
                <a16:creationId xmlns:a16="http://schemas.microsoft.com/office/drawing/2014/main" id="{128AC3CE-3DBB-49E9-A34B-6EAA581F1E77}"/>
              </a:ext>
            </a:extLst>
          </p:cNvPr>
          <p:cNvCxnSpPr>
            <a:cxnSpLocks/>
          </p:cNvCxnSpPr>
          <p:nvPr/>
        </p:nvCxnSpPr>
        <p:spPr bwMode="auto">
          <a:xfrm flipV="1">
            <a:off x="8039100" y="2091120"/>
            <a:ext cx="0" cy="4003675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4" name="Straight Connector 9">
            <a:extLst>
              <a:ext uri="{FF2B5EF4-FFF2-40B4-BE49-F238E27FC236}">
                <a16:creationId xmlns:a16="http://schemas.microsoft.com/office/drawing/2014/main" id="{725D7418-A37C-4689-94D5-302CC0CEA340}"/>
              </a:ext>
            </a:extLst>
          </p:cNvPr>
          <p:cNvCxnSpPr>
            <a:cxnSpLocks/>
          </p:cNvCxnSpPr>
          <p:nvPr/>
        </p:nvCxnSpPr>
        <p:spPr bwMode="auto">
          <a:xfrm flipV="1">
            <a:off x="6934200" y="2091120"/>
            <a:ext cx="0" cy="4003675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5" name="Straight Connector 10">
            <a:extLst>
              <a:ext uri="{FF2B5EF4-FFF2-40B4-BE49-F238E27FC236}">
                <a16:creationId xmlns:a16="http://schemas.microsoft.com/office/drawing/2014/main" id="{07D71A64-ABE0-4FC5-A04E-89D15972D483}"/>
              </a:ext>
            </a:extLst>
          </p:cNvPr>
          <p:cNvCxnSpPr>
            <a:cxnSpLocks/>
          </p:cNvCxnSpPr>
          <p:nvPr/>
        </p:nvCxnSpPr>
        <p:spPr bwMode="auto">
          <a:xfrm flipV="1">
            <a:off x="9148763" y="2091120"/>
            <a:ext cx="0" cy="4003675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6" name="Straight Connector 11">
            <a:extLst>
              <a:ext uri="{FF2B5EF4-FFF2-40B4-BE49-F238E27FC236}">
                <a16:creationId xmlns:a16="http://schemas.microsoft.com/office/drawing/2014/main" id="{88F5B97B-793C-4D9A-9390-D7E83B0971CB}"/>
              </a:ext>
            </a:extLst>
          </p:cNvPr>
          <p:cNvCxnSpPr>
            <a:cxnSpLocks/>
          </p:cNvCxnSpPr>
          <p:nvPr/>
        </p:nvCxnSpPr>
        <p:spPr bwMode="auto">
          <a:xfrm flipV="1">
            <a:off x="10252075" y="2091120"/>
            <a:ext cx="0" cy="4003675"/>
          </a:xfrm>
          <a:prstGeom prst="line">
            <a:avLst/>
          </a:prstGeom>
          <a:noFill/>
          <a:ln w="19050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7" name="Straight Connector 12">
            <a:extLst>
              <a:ext uri="{FF2B5EF4-FFF2-40B4-BE49-F238E27FC236}">
                <a16:creationId xmlns:a16="http://schemas.microsoft.com/office/drawing/2014/main" id="{ECA66467-340E-42BF-AAD8-4D2CC28FEBE1}"/>
              </a:ext>
            </a:extLst>
          </p:cNvPr>
          <p:cNvCxnSpPr>
            <a:cxnSpLocks/>
          </p:cNvCxnSpPr>
          <p:nvPr/>
        </p:nvCxnSpPr>
        <p:spPr bwMode="auto">
          <a:xfrm flipV="1">
            <a:off x="11355388" y="2091120"/>
            <a:ext cx="0" cy="4003675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8" name="Rectangle 67">
            <a:extLst>
              <a:ext uri="{FF2B5EF4-FFF2-40B4-BE49-F238E27FC236}">
                <a16:creationId xmlns:a16="http://schemas.microsoft.com/office/drawing/2014/main" id="{2CE9EBD0-B7FF-4849-9E25-DD5599BCA606}"/>
              </a:ext>
            </a:extLst>
          </p:cNvPr>
          <p:cNvSpPr/>
          <p:nvPr/>
        </p:nvSpPr>
        <p:spPr>
          <a:xfrm>
            <a:off x="2543176" y="2133982"/>
            <a:ext cx="1046163" cy="608013"/>
          </a:xfrm>
          <a:prstGeom prst="rect">
            <a:avLst/>
          </a:prstGeom>
          <a:solidFill>
            <a:srgbClr val="98A2AE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Q2</a:t>
            </a:r>
          </a:p>
        </p:txBody>
      </p:sp>
      <p:sp>
        <p:nvSpPr>
          <p:cNvPr id="69" name="Rectangle 68">
            <a:extLst>
              <a:ext uri="{FF2B5EF4-FFF2-40B4-BE49-F238E27FC236}">
                <a16:creationId xmlns:a16="http://schemas.microsoft.com/office/drawing/2014/main" id="{F35D28EA-AE44-4F85-8DBB-8497C4B5E3CE}"/>
              </a:ext>
            </a:extLst>
          </p:cNvPr>
          <p:cNvSpPr/>
          <p:nvPr/>
        </p:nvSpPr>
        <p:spPr>
          <a:xfrm>
            <a:off x="3648076" y="2133982"/>
            <a:ext cx="1046163" cy="608013"/>
          </a:xfrm>
          <a:prstGeom prst="rect">
            <a:avLst/>
          </a:prstGeom>
          <a:solidFill>
            <a:srgbClr val="98A2AE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Q3</a:t>
            </a:r>
          </a:p>
        </p:txBody>
      </p:sp>
      <p:sp>
        <p:nvSpPr>
          <p:cNvPr id="70" name="Rectangle 69">
            <a:extLst>
              <a:ext uri="{FF2B5EF4-FFF2-40B4-BE49-F238E27FC236}">
                <a16:creationId xmlns:a16="http://schemas.microsoft.com/office/drawing/2014/main" id="{5A405768-736A-4B45-A213-43A499AF5A65}"/>
              </a:ext>
            </a:extLst>
          </p:cNvPr>
          <p:cNvSpPr/>
          <p:nvPr/>
        </p:nvSpPr>
        <p:spPr>
          <a:xfrm>
            <a:off x="4754563" y="2124456"/>
            <a:ext cx="1046163" cy="608013"/>
          </a:xfrm>
          <a:prstGeom prst="rect">
            <a:avLst/>
          </a:prstGeom>
          <a:solidFill>
            <a:srgbClr val="98A2AE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Q4</a:t>
            </a:r>
          </a:p>
        </p:txBody>
      </p:sp>
      <p:sp>
        <p:nvSpPr>
          <p:cNvPr id="71" name="Rectangle 70">
            <a:extLst>
              <a:ext uri="{FF2B5EF4-FFF2-40B4-BE49-F238E27FC236}">
                <a16:creationId xmlns:a16="http://schemas.microsoft.com/office/drawing/2014/main" id="{06186567-82FF-4834-8195-2092453C4CFB}"/>
              </a:ext>
            </a:extLst>
          </p:cNvPr>
          <p:cNvSpPr/>
          <p:nvPr/>
        </p:nvSpPr>
        <p:spPr>
          <a:xfrm>
            <a:off x="5861050" y="1460882"/>
            <a:ext cx="4364039" cy="606425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2019</a:t>
            </a:r>
          </a:p>
        </p:txBody>
      </p:sp>
      <p:sp>
        <p:nvSpPr>
          <p:cNvPr id="72" name="Rectangle 71">
            <a:extLst>
              <a:ext uri="{FF2B5EF4-FFF2-40B4-BE49-F238E27FC236}">
                <a16:creationId xmlns:a16="http://schemas.microsoft.com/office/drawing/2014/main" id="{94518856-9985-4ADB-82C7-B0CAEB345B2F}"/>
              </a:ext>
            </a:extLst>
          </p:cNvPr>
          <p:cNvSpPr/>
          <p:nvPr/>
        </p:nvSpPr>
        <p:spPr>
          <a:xfrm>
            <a:off x="6967537" y="2133982"/>
            <a:ext cx="1046163" cy="608013"/>
          </a:xfrm>
          <a:prstGeom prst="rect">
            <a:avLst/>
          </a:prstGeom>
          <a:solidFill>
            <a:srgbClr val="4D5766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Q2</a:t>
            </a:r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A67DF021-2824-4B1F-A6FD-AA0C2FB4FA4C}"/>
              </a:ext>
            </a:extLst>
          </p:cNvPr>
          <p:cNvSpPr/>
          <p:nvPr/>
        </p:nvSpPr>
        <p:spPr>
          <a:xfrm>
            <a:off x="8072437" y="2133982"/>
            <a:ext cx="1046163" cy="608013"/>
          </a:xfrm>
          <a:prstGeom prst="rect">
            <a:avLst/>
          </a:prstGeom>
          <a:solidFill>
            <a:srgbClr val="4D5766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Q3</a:t>
            </a:r>
          </a:p>
        </p:txBody>
      </p:sp>
      <p:sp>
        <p:nvSpPr>
          <p:cNvPr id="74" name="Rectangle 73">
            <a:extLst>
              <a:ext uri="{FF2B5EF4-FFF2-40B4-BE49-F238E27FC236}">
                <a16:creationId xmlns:a16="http://schemas.microsoft.com/office/drawing/2014/main" id="{079E67CF-49D6-4F8D-B51A-1590172B3F6F}"/>
              </a:ext>
            </a:extLst>
          </p:cNvPr>
          <p:cNvSpPr/>
          <p:nvPr/>
        </p:nvSpPr>
        <p:spPr>
          <a:xfrm>
            <a:off x="9178925" y="2124456"/>
            <a:ext cx="1046163" cy="608013"/>
          </a:xfrm>
          <a:prstGeom prst="rect">
            <a:avLst/>
          </a:prstGeom>
          <a:solidFill>
            <a:srgbClr val="4D5766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Q4</a:t>
            </a:r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B4291660-A41C-4AD6-9F3F-7B95960A11F7}"/>
              </a:ext>
            </a:extLst>
          </p:cNvPr>
          <p:cNvSpPr/>
          <p:nvPr/>
        </p:nvSpPr>
        <p:spPr>
          <a:xfrm>
            <a:off x="5861051" y="2133982"/>
            <a:ext cx="1044575" cy="608013"/>
          </a:xfrm>
          <a:prstGeom prst="rect">
            <a:avLst/>
          </a:prstGeom>
          <a:solidFill>
            <a:srgbClr val="4D5766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Q1</a:t>
            </a:r>
          </a:p>
        </p:txBody>
      </p:sp>
      <p:sp>
        <p:nvSpPr>
          <p:cNvPr id="76" name="Rectangle 75">
            <a:extLst>
              <a:ext uri="{FF2B5EF4-FFF2-40B4-BE49-F238E27FC236}">
                <a16:creationId xmlns:a16="http://schemas.microsoft.com/office/drawing/2014/main" id="{27582A52-0F77-4B79-A1F7-8CDA554B8592}"/>
              </a:ext>
            </a:extLst>
          </p:cNvPr>
          <p:cNvSpPr/>
          <p:nvPr/>
        </p:nvSpPr>
        <p:spPr>
          <a:xfrm>
            <a:off x="10285414" y="1451357"/>
            <a:ext cx="1069975" cy="606425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2020</a:t>
            </a:r>
          </a:p>
        </p:txBody>
      </p:sp>
      <p:sp>
        <p:nvSpPr>
          <p:cNvPr id="77" name="Rectangle 76">
            <a:extLst>
              <a:ext uri="{FF2B5EF4-FFF2-40B4-BE49-F238E27FC236}">
                <a16:creationId xmlns:a16="http://schemas.microsoft.com/office/drawing/2014/main" id="{6EA18374-7D7C-42D1-85B3-3ACCDC726AF3}"/>
              </a:ext>
            </a:extLst>
          </p:cNvPr>
          <p:cNvSpPr/>
          <p:nvPr/>
        </p:nvSpPr>
        <p:spPr>
          <a:xfrm>
            <a:off x="10285414" y="2133982"/>
            <a:ext cx="1044575" cy="608013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Q1</a:t>
            </a:r>
          </a:p>
        </p:txBody>
      </p:sp>
      <p:sp>
        <p:nvSpPr>
          <p:cNvPr id="78" name="Rectangle: Rounded Corners 77">
            <a:extLst>
              <a:ext uri="{FF2B5EF4-FFF2-40B4-BE49-F238E27FC236}">
                <a16:creationId xmlns:a16="http://schemas.microsoft.com/office/drawing/2014/main" id="{3555AE6E-EB0A-429E-8F8E-4508894B14CB}"/>
              </a:ext>
            </a:extLst>
          </p:cNvPr>
          <p:cNvSpPr/>
          <p:nvPr/>
        </p:nvSpPr>
        <p:spPr>
          <a:xfrm>
            <a:off x="3609975" y="4510603"/>
            <a:ext cx="6578759" cy="363150"/>
          </a:xfrm>
          <a:prstGeom prst="roundRect">
            <a:avLst/>
          </a:prstGeom>
          <a:solidFill>
            <a:srgbClr val="FF3154">
              <a:lumMod val="75000"/>
            </a:srgbClr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77">
              <a:defRPr/>
            </a:pPr>
            <a: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Rel-16 SI/WI phase </a:t>
            </a:r>
            <a:b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endParaRPr lang="en-US" sz="12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79" name="Rectangle: Rounded Corners 78">
            <a:extLst>
              <a:ext uri="{FF2B5EF4-FFF2-40B4-BE49-F238E27FC236}">
                <a16:creationId xmlns:a16="http://schemas.microsoft.com/office/drawing/2014/main" id="{CD916A87-8B03-47C1-92F8-CEA3090167BA}"/>
              </a:ext>
            </a:extLst>
          </p:cNvPr>
          <p:cNvSpPr/>
          <p:nvPr/>
        </p:nvSpPr>
        <p:spPr>
          <a:xfrm>
            <a:off x="9739202" y="4910616"/>
            <a:ext cx="1038448" cy="573658"/>
          </a:xfrm>
          <a:prstGeom prst="roundRect">
            <a:avLst/>
          </a:prstGeom>
          <a:solidFill>
            <a:srgbClr val="FF3154">
              <a:lumMod val="75000"/>
            </a:srgbClr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77">
              <a:defRPr/>
            </a:pPr>
            <a: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Rel-16 </a:t>
            </a:r>
            <a:b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freeze</a:t>
            </a:r>
          </a:p>
        </p:txBody>
      </p:sp>
      <p:sp>
        <p:nvSpPr>
          <p:cNvPr id="80" name="Rectangle: Rounded Corners 79">
            <a:extLst>
              <a:ext uri="{FF2B5EF4-FFF2-40B4-BE49-F238E27FC236}">
                <a16:creationId xmlns:a16="http://schemas.microsoft.com/office/drawing/2014/main" id="{B60BD05D-506A-4D5B-A997-210C389C6B35}"/>
              </a:ext>
            </a:extLst>
          </p:cNvPr>
          <p:cNvSpPr/>
          <p:nvPr/>
        </p:nvSpPr>
        <p:spPr>
          <a:xfrm>
            <a:off x="10782364" y="5475987"/>
            <a:ext cx="1135173" cy="549910"/>
          </a:xfrm>
          <a:prstGeom prst="roundRect">
            <a:avLst/>
          </a:prstGeom>
          <a:solidFill>
            <a:srgbClr val="FF3154">
              <a:lumMod val="75000"/>
            </a:srgbClr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77">
              <a:defRPr/>
            </a:pPr>
            <a: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Rel-16 </a:t>
            </a:r>
            <a:b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ASN.1</a:t>
            </a:r>
          </a:p>
        </p:txBody>
      </p:sp>
      <p:sp>
        <p:nvSpPr>
          <p:cNvPr id="81" name="Rectangle: Rounded Corners 80">
            <a:extLst>
              <a:ext uri="{FF2B5EF4-FFF2-40B4-BE49-F238E27FC236}">
                <a16:creationId xmlns:a16="http://schemas.microsoft.com/office/drawing/2014/main" id="{73C1132E-34D1-4AB2-B5FD-6FAC9D00A734}"/>
              </a:ext>
            </a:extLst>
          </p:cNvPr>
          <p:cNvSpPr/>
          <p:nvPr/>
        </p:nvSpPr>
        <p:spPr>
          <a:xfrm>
            <a:off x="3099816" y="3408172"/>
            <a:ext cx="979044" cy="692151"/>
          </a:xfrm>
          <a:prstGeom prst="roundRect">
            <a:avLst/>
          </a:prstGeom>
          <a:solidFill>
            <a:srgbClr val="008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77">
              <a:defRPr/>
            </a:pPr>
            <a: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Rel-15 SA (option-2)</a:t>
            </a:r>
            <a:b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freeze</a:t>
            </a:r>
          </a:p>
        </p:txBody>
      </p:sp>
      <p:sp>
        <p:nvSpPr>
          <p:cNvPr id="82" name="Rectangle: Rounded Corners 81">
            <a:extLst>
              <a:ext uri="{FF2B5EF4-FFF2-40B4-BE49-F238E27FC236}">
                <a16:creationId xmlns:a16="http://schemas.microsoft.com/office/drawing/2014/main" id="{9094B508-491D-4529-B5EB-BCD8745C75AE}"/>
              </a:ext>
            </a:extLst>
          </p:cNvPr>
          <p:cNvSpPr/>
          <p:nvPr/>
        </p:nvSpPr>
        <p:spPr>
          <a:xfrm>
            <a:off x="5287265" y="3840546"/>
            <a:ext cx="1087435" cy="566612"/>
          </a:xfrm>
          <a:prstGeom prst="roundRect">
            <a:avLst/>
          </a:prstGeom>
          <a:solidFill>
            <a:srgbClr val="164F0D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77">
              <a:defRPr/>
            </a:pPr>
            <a: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Rel-15 late drop freeze </a:t>
            </a:r>
            <a:b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endParaRPr lang="en-US" sz="12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83" name="Rectangle 82">
            <a:extLst>
              <a:ext uri="{FF2B5EF4-FFF2-40B4-BE49-F238E27FC236}">
                <a16:creationId xmlns:a16="http://schemas.microsoft.com/office/drawing/2014/main" id="{DAF1B812-FA04-4010-A5BA-3BD00C631A66}"/>
              </a:ext>
            </a:extLst>
          </p:cNvPr>
          <p:cNvSpPr/>
          <p:nvPr/>
        </p:nvSpPr>
        <p:spPr>
          <a:xfrm>
            <a:off x="1465264" y="1446596"/>
            <a:ext cx="4364037" cy="606425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2018</a:t>
            </a:r>
          </a:p>
        </p:txBody>
      </p:sp>
      <p:sp>
        <p:nvSpPr>
          <p:cNvPr id="84" name="Rectangle 83">
            <a:extLst>
              <a:ext uri="{FF2B5EF4-FFF2-40B4-BE49-F238E27FC236}">
                <a16:creationId xmlns:a16="http://schemas.microsoft.com/office/drawing/2014/main" id="{C23F4168-B012-47B1-89DB-0CABE663F4B1}"/>
              </a:ext>
            </a:extLst>
          </p:cNvPr>
          <p:cNvSpPr/>
          <p:nvPr/>
        </p:nvSpPr>
        <p:spPr>
          <a:xfrm>
            <a:off x="1470025" y="2133982"/>
            <a:ext cx="1046163" cy="608013"/>
          </a:xfrm>
          <a:prstGeom prst="rect">
            <a:avLst/>
          </a:prstGeom>
          <a:solidFill>
            <a:srgbClr val="98A2AE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Q1</a:t>
            </a:r>
          </a:p>
        </p:txBody>
      </p:sp>
      <p:cxnSp>
        <p:nvCxnSpPr>
          <p:cNvPr id="85" name="Straight Connector 12">
            <a:extLst>
              <a:ext uri="{FF2B5EF4-FFF2-40B4-BE49-F238E27FC236}">
                <a16:creationId xmlns:a16="http://schemas.microsoft.com/office/drawing/2014/main" id="{0264C718-6D45-485F-85E3-5F3D41510CB3}"/>
              </a:ext>
            </a:extLst>
          </p:cNvPr>
          <p:cNvCxnSpPr>
            <a:cxnSpLocks/>
          </p:cNvCxnSpPr>
          <p:nvPr/>
        </p:nvCxnSpPr>
        <p:spPr bwMode="auto">
          <a:xfrm flipV="1">
            <a:off x="1438275" y="2081595"/>
            <a:ext cx="0" cy="4003675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86" name="Rectangle 85">
            <a:extLst>
              <a:ext uri="{FF2B5EF4-FFF2-40B4-BE49-F238E27FC236}">
                <a16:creationId xmlns:a16="http://schemas.microsoft.com/office/drawing/2014/main" id="{BF9594DC-B70F-4540-A532-F04F67753C38}"/>
              </a:ext>
            </a:extLst>
          </p:cNvPr>
          <p:cNvSpPr/>
          <p:nvPr/>
        </p:nvSpPr>
        <p:spPr>
          <a:xfrm>
            <a:off x="368302" y="1441833"/>
            <a:ext cx="1069975" cy="606425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2017</a:t>
            </a:r>
          </a:p>
        </p:txBody>
      </p:sp>
      <p:sp>
        <p:nvSpPr>
          <p:cNvPr id="87" name="Rectangle 86">
            <a:extLst>
              <a:ext uri="{FF2B5EF4-FFF2-40B4-BE49-F238E27FC236}">
                <a16:creationId xmlns:a16="http://schemas.microsoft.com/office/drawing/2014/main" id="{C2903379-EF9A-45E5-A1E1-727BAFEDE6DF}"/>
              </a:ext>
            </a:extLst>
          </p:cNvPr>
          <p:cNvSpPr/>
          <p:nvPr/>
        </p:nvSpPr>
        <p:spPr>
          <a:xfrm>
            <a:off x="368302" y="2124456"/>
            <a:ext cx="1044575" cy="608013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Q4</a:t>
            </a:r>
          </a:p>
        </p:txBody>
      </p:sp>
      <p:sp>
        <p:nvSpPr>
          <p:cNvPr id="88" name="Rectangle: Rounded Corners 87">
            <a:extLst>
              <a:ext uri="{FF2B5EF4-FFF2-40B4-BE49-F238E27FC236}">
                <a16:creationId xmlns:a16="http://schemas.microsoft.com/office/drawing/2014/main" id="{23DF4FCC-5422-4347-95EE-940CB97704AA}"/>
              </a:ext>
            </a:extLst>
          </p:cNvPr>
          <p:cNvSpPr/>
          <p:nvPr/>
        </p:nvSpPr>
        <p:spPr>
          <a:xfrm>
            <a:off x="905034" y="2969006"/>
            <a:ext cx="1045054" cy="692151"/>
          </a:xfrm>
          <a:prstGeom prst="roundRect">
            <a:avLst/>
          </a:prstGeom>
          <a:solidFill>
            <a:srgbClr val="4BDD33">
              <a:lumMod val="75000"/>
            </a:srgbClr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77">
              <a:defRPr/>
            </a:pPr>
            <a: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Rel-15 NSA (option-3)</a:t>
            </a:r>
            <a:b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freeze</a:t>
            </a:r>
          </a:p>
        </p:txBody>
      </p:sp>
      <p:sp>
        <p:nvSpPr>
          <p:cNvPr id="89" name="Rectangle: Rounded Corners 88">
            <a:extLst>
              <a:ext uri="{FF2B5EF4-FFF2-40B4-BE49-F238E27FC236}">
                <a16:creationId xmlns:a16="http://schemas.microsoft.com/office/drawing/2014/main" id="{758658A2-0F35-4F83-82EA-11E9EDA9BD0A}"/>
              </a:ext>
            </a:extLst>
          </p:cNvPr>
          <p:cNvSpPr/>
          <p:nvPr/>
        </p:nvSpPr>
        <p:spPr>
          <a:xfrm>
            <a:off x="1985518" y="2970720"/>
            <a:ext cx="1088264" cy="692151"/>
          </a:xfrm>
          <a:prstGeom prst="roundRect">
            <a:avLst/>
          </a:prstGeom>
          <a:solidFill>
            <a:srgbClr val="4BDD33">
              <a:lumMod val="75000"/>
            </a:srgbClr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77">
              <a:defRPr/>
            </a:pPr>
            <a: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Rel-15 NSA (option-3)</a:t>
            </a:r>
            <a:b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ASN.1</a:t>
            </a:r>
          </a:p>
        </p:txBody>
      </p:sp>
      <p:sp>
        <p:nvSpPr>
          <p:cNvPr id="90" name="Rectangle: Rounded Corners 89">
            <a:extLst>
              <a:ext uri="{FF2B5EF4-FFF2-40B4-BE49-F238E27FC236}">
                <a16:creationId xmlns:a16="http://schemas.microsoft.com/office/drawing/2014/main" id="{22E59772-0EE6-47E5-8CDC-DF98CDABA542}"/>
              </a:ext>
            </a:extLst>
          </p:cNvPr>
          <p:cNvSpPr/>
          <p:nvPr/>
        </p:nvSpPr>
        <p:spPr>
          <a:xfrm>
            <a:off x="4274217" y="3408172"/>
            <a:ext cx="915195" cy="692151"/>
          </a:xfrm>
          <a:prstGeom prst="roundRect">
            <a:avLst/>
          </a:prstGeom>
          <a:solidFill>
            <a:srgbClr val="008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77">
              <a:defRPr/>
            </a:pPr>
            <a: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Rel-15 SA (option-2)</a:t>
            </a:r>
            <a:b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ASN.1</a:t>
            </a:r>
          </a:p>
        </p:txBody>
      </p:sp>
      <p:sp>
        <p:nvSpPr>
          <p:cNvPr id="91" name="Rectangle: Rounded Corners 90">
            <a:extLst>
              <a:ext uri="{FF2B5EF4-FFF2-40B4-BE49-F238E27FC236}">
                <a16:creationId xmlns:a16="http://schemas.microsoft.com/office/drawing/2014/main" id="{A9800DC0-CE3C-480D-AD3C-40BD0BAFC6A1}"/>
              </a:ext>
            </a:extLst>
          </p:cNvPr>
          <p:cNvSpPr/>
          <p:nvPr/>
        </p:nvSpPr>
        <p:spPr>
          <a:xfrm>
            <a:off x="6472689" y="3840546"/>
            <a:ext cx="1087435" cy="566612"/>
          </a:xfrm>
          <a:prstGeom prst="roundRect">
            <a:avLst/>
          </a:prstGeom>
          <a:solidFill>
            <a:srgbClr val="164F0D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77">
              <a:defRPr/>
            </a:pPr>
            <a: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Rel-15 late drop ASN.1 </a:t>
            </a:r>
            <a:b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endParaRPr lang="en-US" sz="12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26792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81C763DE-7F46-4B67-A490-654366B291D9}"/>
              </a:ext>
            </a:extLst>
          </p:cNvPr>
          <p:cNvGrpSpPr/>
          <p:nvPr/>
        </p:nvGrpSpPr>
        <p:grpSpPr>
          <a:xfrm>
            <a:off x="1482599" y="879728"/>
            <a:ext cx="5535612" cy="5895976"/>
            <a:chOff x="1482599" y="451813"/>
            <a:chExt cx="5535612" cy="6323891"/>
          </a:xfrm>
        </p:grpSpPr>
        <p:cxnSp>
          <p:nvCxnSpPr>
            <p:cNvPr id="21508" name="Straight Connector 4">
              <a:extLst>
                <a:ext uri="{FF2B5EF4-FFF2-40B4-BE49-F238E27FC236}">
                  <a16:creationId xmlns:a16="http://schemas.microsoft.com/office/drawing/2014/main" id="{96ABE926-CDAF-4DA1-B9A5-07C273E42BCD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1482599" y="451813"/>
              <a:ext cx="0" cy="6323891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1510" name="Straight Connector 6">
              <a:extLst>
                <a:ext uri="{FF2B5EF4-FFF2-40B4-BE49-F238E27FC236}">
                  <a16:creationId xmlns:a16="http://schemas.microsoft.com/office/drawing/2014/main" id="{F080480B-062E-4B86-A103-35B7A679B6A8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2592261" y="451813"/>
              <a:ext cx="0" cy="6323891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1511" name="Straight Connector 7">
              <a:extLst>
                <a:ext uri="{FF2B5EF4-FFF2-40B4-BE49-F238E27FC236}">
                  <a16:creationId xmlns:a16="http://schemas.microsoft.com/office/drawing/2014/main" id="{CFF1D499-8237-4625-8C92-0AE6BF680EC0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3698748" y="451813"/>
              <a:ext cx="0" cy="6323891"/>
            </a:xfrm>
            <a:prstGeom prst="line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1512" name="Straight Connector 8">
              <a:extLst>
                <a:ext uri="{FF2B5EF4-FFF2-40B4-BE49-F238E27FC236}">
                  <a16:creationId xmlns:a16="http://schemas.microsoft.com/office/drawing/2014/main" id="{82A94FA5-8257-40F2-B815-93EDA0A82132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5908548" y="451813"/>
              <a:ext cx="0" cy="6323891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1513" name="Straight Connector 9">
              <a:extLst>
                <a:ext uri="{FF2B5EF4-FFF2-40B4-BE49-F238E27FC236}">
                  <a16:creationId xmlns:a16="http://schemas.microsoft.com/office/drawing/2014/main" id="{2B625C6B-89D0-4383-B2AD-F88D7B225CC1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4803648" y="451813"/>
              <a:ext cx="0" cy="6323891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1514" name="Straight Connector 10">
              <a:extLst>
                <a:ext uri="{FF2B5EF4-FFF2-40B4-BE49-F238E27FC236}">
                  <a16:creationId xmlns:a16="http://schemas.microsoft.com/office/drawing/2014/main" id="{2CFF8DE0-645D-49AD-B953-AC3111005CFF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7018211" y="451813"/>
              <a:ext cx="0" cy="6323891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44" name="Rectangle 43">
            <a:extLst>
              <a:ext uri="{FF2B5EF4-FFF2-40B4-BE49-F238E27FC236}">
                <a16:creationId xmlns:a16="http://schemas.microsoft.com/office/drawing/2014/main" id="{89BF3C2C-DE30-43A4-9672-BB087808FDDC}"/>
              </a:ext>
            </a:extLst>
          </p:cNvPr>
          <p:cNvSpPr/>
          <p:nvPr/>
        </p:nvSpPr>
        <p:spPr>
          <a:xfrm>
            <a:off x="1517524" y="596266"/>
            <a:ext cx="1046163" cy="358468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/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2018 Q3</a:t>
            </a: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F578AB52-3A9B-42C8-AC27-99F1F84A6146}"/>
              </a:ext>
            </a:extLst>
          </p:cNvPr>
          <p:cNvSpPr/>
          <p:nvPr/>
        </p:nvSpPr>
        <p:spPr>
          <a:xfrm>
            <a:off x="2624011" y="596264"/>
            <a:ext cx="1046163" cy="358469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/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2018 Q4</a:t>
            </a: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9E54C7E0-DB7C-49EB-8B86-876A6BB7EA73}"/>
              </a:ext>
            </a:extLst>
          </p:cNvPr>
          <p:cNvSpPr/>
          <p:nvPr/>
        </p:nvSpPr>
        <p:spPr>
          <a:xfrm>
            <a:off x="4836985" y="605791"/>
            <a:ext cx="1046163" cy="348942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/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2019 Q2</a:t>
            </a: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EECB0FF3-EE16-4EDA-9195-7FB4C4056ED8}"/>
              </a:ext>
            </a:extLst>
          </p:cNvPr>
          <p:cNvSpPr/>
          <p:nvPr/>
        </p:nvSpPr>
        <p:spPr>
          <a:xfrm>
            <a:off x="5941885" y="605791"/>
            <a:ext cx="1046163" cy="348942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/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2019 Q3</a:t>
            </a: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04EABCEE-2F72-4A76-BBFB-5CCE8A66FAF0}"/>
              </a:ext>
            </a:extLst>
          </p:cNvPr>
          <p:cNvSpPr/>
          <p:nvPr/>
        </p:nvSpPr>
        <p:spPr>
          <a:xfrm>
            <a:off x="7048373" y="596264"/>
            <a:ext cx="1046163" cy="358469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/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2019 Q4</a:t>
            </a:r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131791AB-82B9-4A27-A501-E941282D1856}"/>
              </a:ext>
            </a:extLst>
          </p:cNvPr>
          <p:cNvSpPr/>
          <p:nvPr/>
        </p:nvSpPr>
        <p:spPr>
          <a:xfrm>
            <a:off x="3730499" y="605791"/>
            <a:ext cx="1044575" cy="348942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/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2019 Q1</a:t>
            </a:r>
          </a:p>
        </p:txBody>
      </p:sp>
      <p:sp>
        <p:nvSpPr>
          <p:cNvPr id="67" name="Rectangle: Rounded Corners 66">
            <a:extLst>
              <a:ext uri="{FF2B5EF4-FFF2-40B4-BE49-F238E27FC236}">
                <a16:creationId xmlns:a16="http://schemas.microsoft.com/office/drawing/2014/main" id="{955C17D3-7A53-47B8-947A-5BFA7CE82737}"/>
              </a:ext>
            </a:extLst>
          </p:cNvPr>
          <p:cNvSpPr/>
          <p:nvPr/>
        </p:nvSpPr>
        <p:spPr>
          <a:xfrm>
            <a:off x="1514349" y="1114039"/>
            <a:ext cx="6567424" cy="282767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77">
              <a:defRPr/>
            </a:pPr>
            <a: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NR MIMO WI</a:t>
            </a:r>
          </a:p>
        </p:txBody>
      </p:sp>
      <p:sp>
        <p:nvSpPr>
          <p:cNvPr id="68" name="Rectangle: Rounded Corners 67">
            <a:extLst>
              <a:ext uri="{FF2B5EF4-FFF2-40B4-BE49-F238E27FC236}">
                <a16:creationId xmlns:a16="http://schemas.microsoft.com/office/drawing/2014/main" id="{24DA7B98-27DE-4FDB-B756-11BE4EC0C66B}"/>
              </a:ext>
            </a:extLst>
          </p:cNvPr>
          <p:cNvSpPr/>
          <p:nvPr/>
        </p:nvSpPr>
        <p:spPr>
          <a:xfrm>
            <a:off x="1515937" y="1443390"/>
            <a:ext cx="3254374" cy="267221"/>
          </a:xfrm>
          <a:prstGeom prst="roundRect">
            <a:avLst/>
          </a:prstGeom>
          <a:solidFill>
            <a:srgbClr val="FF9B9B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77">
              <a:defRPr/>
            </a:pPr>
            <a: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NR V2X SI</a:t>
            </a:r>
          </a:p>
        </p:txBody>
      </p:sp>
      <p:sp>
        <p:nvSpPr>
          <p:cNvPr id="69" name="Rectangle: Rounded Corners 68">
            <a:extLst>
              <a:ext uri="{FF2B5EF4-FFF2-40B4-BE49-F238E27FC236}">
                <a16:creationId xmlns:a16="http://schemas.microsoft.com/office/drawing/2014/main" id="{F196D681-6A5C-498F-B5FF-2E1027899232}"/>
              </a:ext>
            </a:extLst>
          </p:cNvPr>
          <p:cNvSpPr/>
          <p:nvPr/>
        </p:nvSpPr>
        <p:spPr>
          <a:xfrm>
            <a:off x="4827399" y="1443391"/>
            <a:ext cx="3251198" cy="274598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77">
              <a:defRPr/>
            </a:pPr>
            <a: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NR V2X WI</a:t>
            </a:r>
          </a:p>
        </p:txBody>
      </p:sp>
      <p:sp>
        <p:nvSpPr>
          <p:cNvPr id="70" name="Rectangle: Rounded Corners 69">
            <a:extLst>
              <a:ext uri="{FF2B5EF4-FFF2-40B4-BE49-F238E27FC236}">
                <a16:creationId xmlns:a16="http://schemas.microsoft.com/office/drawing/2014/main" id="{54133D37-9CD9-47E9-89D0-88017D8134FB}"/>
              </a:ext>
            </a:extLst>
          </p:cNvPr>
          <p:cNvSpPr/>
          <p:nvPr/>
        </p:nvSpPr>
        <p:spPr>
          <a:xfrm>
            <a:off x="1505212" y="5410793"/>
            <a:ext cx="3330450" cy="284993"/>
          </a:xfrm>
          <a:prstGeom prst="roundRect">
            <a:avLst/>
          </a:prstGeom>
          <a:solidFill>
            <a:srgbClr val="FF9B9B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77">
              <a:defRPr/>
            </a:pPr>
            <a:r>
              <a:rPr lang="en-US" sz="1200" kern="0" dirty="0" err="1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eURLLC</a:t>
            </a:r>
            <a: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SI</a:t>
            </a:r>
          </a:p>
        </p:txBody>
      </p:sp>
      <p:sp>
        <p:nvSpPr>
          <p:cNvPr id="71" name="Rectangle: Rounded Corners 70">
            <a:extLst>
              <a:ext uri="{FF2B5EF4-FFF2-40B4-BE49-F238E27FC236}">
                <a16:creationId xmlns:a16="http://schemas.microsoft.com/office/drawing/2014/main" id="{5F52055F-A7DE-4E6D-B26D-C7770DB9C8B2}"/>
              </a:ext>
            </a:extLst>
          </p:cNvPr>
          <p:cNvSpPr/>
          <p:nvPr/>
        </p:nvSpPr>
        <p:spPr>
          <a:xfrm>
            <a:off x="4803648" y="5410793"/>
            <a:ext cx="3278125" cy="284993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77">
              <a:defRPr/>
            </a:pPr>
            <a:r>
              <a:rPr lang="en-US" sz="1200" kern="0" dirty="0" err="1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eURLLC</a:t>
            </a:r>
            <a: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WI</a:t>
            </a:r>
          </a:p>
        </p:txBody>
      </p:sp>
      <p:sp>
        <p:nvSpPr>
          <p:cNvPr id="72" name="Rectangle: Rounded Corners 71">
            <a:extLst>
              <a:ext uri="{FF2B5EF4-FFF2-40B4-BE49-F238E27FC236}">
                <a16:creationId xmlns:a16="http://schemas.microsoft.com/office/drawing/2014/main" id="{94D6B964-664E-4259-AA5E-5351480B8449}"/>
              </a:ext>
            </a:extLst>
          </p:cNvPr>
          <p:cNvSpPr/>
          <p:nvPr/>
        </p:nvSpPr>
        <p:spPr>
          <a:xfrm>
            <a:off x="850391" y="1773637"/>
            <a:ext cx="2824607" cy="293921"/>
          </a:xfrm>
          <a:prstGeom prst="roundRect">
            <a:avLst/>
          </a:prstGeom>
          <a:solidFill>
            <a:srgbClr val="FF9B9B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77">
              <a:defRPr/>
            </a:pPr>
            <a: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NR-U SI</a:t>
            </a:r>
          </a:p>
        </p:txBody>
      </p:sp>
      <p:sp>
        <p:nvSpPr>
          <p:cNvPr id="73" name="Rectangle: Rounded Corners 72">
            <a:extLst>
              <a:ext uri="{FF2B5EF4-FFF2-40B4-BE49-F238E27FC236}">
                <a16:creationId xmlns:a16="http://schemas.microsoft.com/office/drawing/2014/main" id="{6860E129-32B9-4D8B-BD56-76584BCA40DC}"/>
              </a:ext>
            </a:extLst>
          </p:cNvPr>
          <p:cNvSpPr/>
          <p:nvPr/>
        </p:nvSpPr>
        <p:spPr>
          <a:xfrm>
            <a:off x="3741549" y="1772113"/>
            <a:ext cx="4337048" cy="285818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77">
              <a:defRPr/>
            </a:pPr>
            <a: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NR-U WI</a:t>
            </a:r>
          </a:p>
        </p:txBody>
      </p:sp>
      <p:sp>
        <p:nvSpPr>
          <p:cNvPr id="74" name="Rectangle: Rounded Corners 73">
            <a:extLst>
              <a:ext uri="{FF2B5EF4-FFF2-40B4-BE49-F238E27FC236}">
                <a16:creationId xmlns:a16="http://schemas.microsoft.com/office/drawing/2014/main" id="{36AE34E7-FEDC-4329-AD7E-250C51D61730}"/>
              </a:ext>
            </a:extLst>
          </p:cNvPr>
          <p:cNvSpPr/>
          <p:nvPr/>
        </p:nvSpPr>
        <p:spPr>
          <a:xfrm>
            <a:off x="850391" y="2104998"/>
            <a:ext cx="2824607" cy="269076"/>
          </a:xfrm>
          <a:prstGeom prst="roundRect">
            <a:avLst/>
          </a:prstGeom>
          <a:solidFill>
            <a:srgbClr val="FF9B9B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77">
              <a:defRPr/>
            </a:pPr>
            <a: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NOMA SI</a:t>
            </a:r>
          </a:p>
        </p:txBody>
      </p:sp>
      <p:sp>
        <p:nvSpPr>
          <p:cNvPr id="75" name="Rectangle: Rounded Corners 74">
            <a:extLst>
              <a:ext uri="{FF2B5EF4-FFF2-40B4-BE49-F238E27FC236}">
                <a16:creationId xmlns:a16="http://schemas.microsoft.com/office/drawing/2014/main" id="{1E609D3B-288E-4D41-AF93-B02F1BE92900}"/>
              </a:ext>
            </a:extLst>
          </p:cNvPr>
          <p:cNvSpPr/>
          <p:nvPr/>
        </p:nvSpPr>
        <p:spPr>
          <a:xfrm>
            <a:off x="4835661" y="2432094"/>
            <a:ext cx="3242935" cy="275156"/>
          </a:xfrm>
          <a:prstGeom prst="roundRect">
            <a:avLst/>
          </a:prstGeom>
          <a:solidFill>
            <a:srgbClr val="FF9B9B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77">
              <a:defRPr/>
            </a:pPr>
            <a: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NR non-terrestrial SI</a:t>
            </a:r>
          </a:p>
        </p:txBody>
      </p:sp>
      <p:sp>
        <p:nvSpPr>
          <p:cNvPr id="78" name="Rectangle: Rounded Corners 77">
            <a:extLst>
              <a:ext uri="{FF2B5EF4-FFF2-40B4-BE49-F238E27FC236}">
                <a16:creationId xmlns:a16="http://schemas.microsoft.com/office/drawing/2014/main" id="{D79FF76E-FD4A-4445-AF6A-B011392EB8A5}"/>
              </a:ext>
            </a:extLst>
          </p:cNvPr>
          <p:cNvSpPr/>
          <p:nvPr/>
        </p:nvSpPr>
        <p:spPr>
          <a:xfrm>
            <a:off x="850391" y="4731255"/>
            <a:ext cx="2805557" cy="306930"/>
          </a:xfrm>
          <a:prstGeom prst="roundRect">
            <a:avLst/>
          </a:prstGeom>
          <a:solidFill>
            <a:srgbClr val="FF9B9B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77">
              <a:defRPr/>
            </a:pPr>
            <a: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IAB SI</a:t>
            </a:r>
          </a:p>
        </p:txBody>
      </p:sp>
      <p:sp>
        <p:nvSpPr>
          <p:cNvPr id="79" name="Rectangle: Rounded Corners 78">
            <a:extLst>
              <a:ext uri="{FF2B5EF4-FFF2-40B4-BE49-F238E27FC236}">
                <a16:creationId xmlns:a16="http://schemas.microsoft.com/office/drawing/2014/main" id="{88E52DFB-209B-4743-B151-AE120252B806}"/>
              </a:ext>
            </a:extLst>
          </p:cNvPr>
          <p:cNvSpPr/>
          <p:nvPr/>
        </p:nvSpPr>
        <p:spPr>
          <a:xfrm>
            <a:off x="3738325" y="4731253"/>
            <a:ext cx="4343448" cy="301855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77">
              <a:defRPr/>
            </a:pPr>
            <a: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IAB WI</a:t>
            </a:r>
          </a:p>
        </p:txBody>
      </p:sp>
      <p:sp>
        <p:nvSpPr>
          <p:cNvPr id="15" name="Left Brace 14">
            <a:extLst>
              <a:ext uri="{FF2B5EF4-FFF2-40B4-BE49-F238E27FC236}">
                <a16:creationId xmlns:a16="http://schemas.microsoft.com/office/drawing/2014/main" id="{B96D01A8-1673-41D8-A741-39D03F04048D}"/>
              </a:ext>
            </a:extLst>
          </p:cNvPr>
          <p:cNvSpPr/>
          <p:nvPr/>
        </p:nvSpPr>
        <p:spPr bwMode="auto">
          <a:xfrm>
            <a:off x="630936" y="1123182"/>
            <a:ext cx="238674" cy="3246260"/>
          </a:xfrm>
          <a:prstGeom prst="leftBrace">
            <a:avLst>
              <a:gd name="adj1" fmla="val 8333"/>
              <a:gd name="adj2" fmla="val 49548"/>
            </a:avLst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  <p:sp>
        <p:nvSpPr>
          <p:cNvPr id="90" name="Left Brace 89">
            <a:extLst>
              <a:ext uri="{FF2B5EF4-FFF2-40B4-BE49-F238E27FC236}">
                <a16:creationId xmlns:a16="http://schemas.microsoft.com/office/drawing/2014/main" id="{83F01E35-10CB-4E68-812A-32F0AB03399C}"/>
              </a:ext>
            </a:extLst>
          </p:cNvPr>
          <p:cNvSpPr/>
          <p:nvPr/>
        </p:nvSpPr>
        <p:spPr bwMode="auto">
          <a:xfrm>
            <a:off x="658368" y="4668434"/>
            <a:ext cx="157099" cy="1172405"/>
          </a:xfrm>
          <a:prstGeom prst="leftBrace">
            <a:avLst>
              <a:gd name="adj1" fmla="val 8333"/>
              <a:gd name="adj2" fmla="val 49548"/>
            </a:avLst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BAD254F1-480E-4C86-9FCF-D47A8DE6A60A}"/>
              </a:ext>
            </a:extLst>
          </p:cNvPr>
          <p:cNvSpPr txBox="1"/>
          <p:nvPr/>
        </p:nvSpPr>
        <p:spPr>
          <a:xfrm>
            <a:off x="51851" y="2413088"/>
            <a:ext cx="70884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RAN1</a:t>
            </a:r>
            <a:br>
              <a:rPr lang="en-US" dirty="0"/>
            </a:br>
            <a:r>
              <a:rPr lang="en-US" dirty="0"/>
              <a:t>led</a:t>
            </a: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4E1BEA5B-90BC-4589-B639-551D3A79D9AD}"/>
              </a:ext>
            </a:extLst>
          </p:cNvPr>
          <p:cNvSpPr txBox="1"/>
          <p:nvPr/>
        </p:nvSpPr>
        <p:spPr>
          <a:xfrm>
            <a:off x="11226" y="4783028"/>
            <a:ext cx="70884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RAN2</a:t>
            </a:r>
            <a:br>
              <a:rPr lang="en-US" dirty="0"/>
            </a:br>
            <a:r>
              <a:rPr lang="en-US" dirty="0"/>
              <a:t>led</a:t>
            </a:r>
          </a:p>
        </p:txBody>
      </p:sp>
      <p:sp>
        <p:nvSpPr>
          <p:cNvPr id="60" name="Rectangle: Rounded Corners 59">
            <a:extLst>
              <a:ext uri="{FF2B5EF4-FFF2-40B4-BE49-F238E27FC236}">
                <a16:creationId xmlns:a16="http://schemas.microsoft.com/office/drawing/2014/main" id="{965D8D43-4787-44DD-B3DA-A87378E78B7E}"/>
              </a:ext>
            </a:extLst>
          </p:cNvPr>
          <p:cNvSpPr/>
          <p:nvPr/>
        </p:nvSpPr>
        <p:spPr>
          <a:xfrm>
            <a:off x="1512763" y="2430645"/>
            <a:ext cx="2143185" cy="285244"/>
          </a:xfrm>
          <a:prstGeom prst="roundRect">
            <a:avLst/>
          </a:prstGeom>
          <a:solidFill>
            <a:srgbClr val="FF9B9B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77"/>
            <a: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RIM SI</a:t>
            </a:r>
          </a:p>
        </p:txBody>
      </p:sp>
      <p:sp>
        <p:nvSpPr>
          <p:cNvPr id="61" name="Rectangle: Rounded Corners 60">
            <a:extLst>
              <a:ext uri="{FF2B5EF4-FFF2-40B4-BE49-F238E27FC236}">
                <a16:creationId xmlns:a16="http://schemas.microsoft.com/office/drawing/2014/main" id="{21D1C74B-D218-4463-87A6-269C25A7CBBD}"/>
              </a:ext>
            </a:extLst>
          </p:cNvPr>
          <p:cNvSpPr/>
          <p:nvPr/>
        </p:nvSpPr>
        <p:spPr>
          <a:xfrm>
            <a:off x="4836985" y="3077664"/>
            <a:ext cx="3241611" cy="292940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77">
              <a:defRPr/>
            </a:pPr>
            <a: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NR Positioning WI</a:t>
            </a:r>
          </a:p>
        </p:txBody>
      </p:sp>
      <p:sp>
        <p:nvSpPr>
          <p:cNvPr id="62" name="Rectangle: Rounded Corners 61">
            <a:extLst>
              <a:ext uri="{FF2B5EF4-FFF2-40B4-BE49-F238E27FC236}">
                <a16:creationId xmlns:a16="http://schemas.microsoft.com/office/drawing/2014/main" id="{322D0952-8536-4150-A435-995260F3635F}"/>
              </a:ext>
            </a:extLst>
          </p:cNvPr>
          <p:cNvSpPr/>
          <p:nvPr/>
        </p:nvSpPr>
        <p:spPr>
          <a:xfrm>
            <a:off x="3730498" y="6063699"/>
            <a:ext cx="4348098" cy="294455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77">
              <a:defRPr/>
            </a:pPr>
            <a:r>
              <a:rPr lang="en-US" sz="1200" kern="0" dirty="0" err="1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Misc</a:t>
            </a:r>
            <a: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impacts coming from other RAN2/3/4 SI/WI</a:t>
            </a:r>
          </a:p>
        </p:txBody>
      </p:sp>
      <p:sp>
        <p:nvSpPr>
          <p:cNvPr id="63" name="Rectangle: Rounded Corners 62">
            <a:extLst>
              <a:ext uri="{FF2B5EF4-FFF2-40B4-BE49-F238E27FC236}">
                <a16:creationId xmlns:a16="http://schemas.microsoft.com/office/drawing/2014/main" id="{F2FEF0CC-E06C-40CD-9E42-0C1809C3B43C}"/>
              </a:ext>
            </a:extLst>
          </p:cNvPr>
          <p:cNvSpPr/>
          <p:nvPr/>
        </p:nvSpPr>
        <p:spPr>
          <a:xfrm>
            <a:off x="1514349" y="3757921"/>
            <a:ext cx="6564247" cy="281266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77">
              <a:defRPr/>
            </a:pPr>
            <a:r>
              <a:rPr lang="en-US" sz="1200" kern="0" dirty="0">
                <a:solidFill>
                  <a:srgbClr val="FFFF00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NB-IoT enhancements (LTE track</a:t>
            </a:r>
            <a: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)</a:t>
            </a:r>
          </a:p>
        </p:txBody>
      </p:sp>
      <p:sp>
        <p:nvSpPr>
          <p:cNvPr id="86" name="Rectangle: Rounded Corners 85">
            <a:extLst>
              <a:ext uri="{FF2B5EF4-FFF2-40B4-BE49-F238E27FC236}">
                <a16:creationId xmlns:a16="http://schemas.microsoft.com/office/drawing/2014/main" id="{7202C08A-375D-4440-8902-54639CD15000}"/>
              </a:ext>
            </a:extLst>
          </p:cNvPr>
          <p:cNvSpPr/>
          <p:nvPr/>
        </p:nvSpPr>
        <p:spPr>
          <a:xfrm>
            <a:off x="1514349" y="4088176"/>
            <a:ext cx="6564247" cy="281266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77">
              <a:defRPr/>
            </a:pPr>
            <a:r>
              <a:rPr lang="en-US" sz="1200" kern="0" dirty="0" err="1">
                <a:solidFill>
                  <a:srgbClr val="FFFF00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eMTC</a:t>
            </a:r>
            <a:r>
              <a:rPr lang="en-US" sz="1200" kern="0" dirty="0">
                <a:solidFill>
                  <a:srgbClr val="FFFF00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enhancements (LTE track)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A0FED00A-B2F1-42EB-BACE-4D2EDE2DE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6141034"/>
              </p:ext>
            </p:extLst>
          </p:nvPr>
        </p:nvGraphicFramePr>
        <p:xfrm>
          <a:off x="8259064" y="594858"/>
          <a:ext cx="3039936" cy="57967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6656">
                  <a:extLst>
                    <a:ext uri="{9D8B030D-6E8A-4147-A177-3AD203B41FA5}">
                      <a16:colId xmlns:a16="http://schemas.microsoft.com/office/drawing/2014/main" val="3389606098"/>
                    </a:ext>
                  </a:extLst>
                </a:gridCol>
                <a:gridCol w="506656">
                  <a:extLst>
                    <a:ext uri="{9D8B030D-6E8A-4147-A177-3AD203B41FA5}">
                      <a16:colId xmlns:a16="http://schemas.microsoft.com/office/drawing/2014/main" val="850236651"/>
                    </a:ext>
                  </a:extLst>
                </a:gridCol>
                <a:gridCol w="506656">
                  <a:extLst>
                    <a:ext uri="{9D8B030D-6E8A-4147-A177-3AD203B41FA5}">
                      <a16:colId xmlns:a16="http://schemas.microsoft.com/office/drawing/2014/main" val="2897637271"/>
                    </a:ext>
                  </a:extLst>
                </a:gridCol>
                <a:gridCol w="506656">
                  <a:extLst>
                    <a:ext uri="{9D8B030D-6E8A-4147-A177-3AD203B41FA5}">
                      <a16:colId xmlns:a16="http://schemas.microsoft.com/office/drawing/2014/main" val="2169012256"/>
                    </a:ext>
                  </a:extLst>
                </a:gridCol>
                <a:gridCol w="506656">
                  <a:extLst>
                    <a:ext uri="{9D8B030D-6E8A-4147-A177-3AD203B41FA5}">
                      <a16:colId xmlns:a16="http://schemas.microsoft.com/office/drawing/2014/main" val="1359622909"/>
                    </a:ext>
                  </a:extLst>
                </a:gridCol>
                <a:gridCol w="506656">
                  <a:extLst>
                    <a:ext uri="{9D8B030D-6E8A-4147-A177-3AD203B41FA5}">
                      <a16:colId xmlns:a16="http://schemas.microsoft.com/office/drawing/2014/main" val="3606348621"/>
                    </a:ext>
                  </a:extLst>
                </a:gridCol>
              </a:tblGrid>
              <a:tr h="486486"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NR:11</a:t>
                      </a:r>
                      <a:br>
                        <a:rPr lang="en-US" sz="1000" dirty="0"/>
                      </a:br>
                      <a:r>
                        <a:rPr lang="en-US" sz="1000" dirty="0">
                          <a:solidFill>
                            <a:srgbClr val="FFFF00"/>
                          </a:solidFill>
                        </a:rPr>
                        <a:t>LTE: 5</a:t>
                      </a:r>
                    </a:p>
                  </a:txBody>
                  <a:tcPr>
                    <a:solidFill>
                      <a:srgbClr val="12419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NR:32</a:t>
                      </a:r>
                      <a:br>
                        <a:rPr lang="en-US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US" sz="900" b="1" kern="1200" dirty="0">
                          <a:solidFill>
                            <a:srgbClr val="FFFF00"/>
                          </a:solidFill>
                          <a:latin typeface="+mn-lt"/>
                          <a:ea typeface="+mn-ea"/>
                          <a:cs typeface="+mn-cs"/>
                        </a:rPr>
                        <a:t>LTE:14</a:t>
                      </a:r>
                      <a:endParaRPr lang="en-US" sz="1000" b="1" kern="1200" dirty="0">
                        <a:solidFill>
                          <a:srgbClr val="FFFF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12419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NR:18</a:t>
                      </a:r>
                      <a:br>
                        <a:rPr lang="en-US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US" sz="1000" b="1" kern="1200" dirty="0">
                          <a:solidFill>
                            <a:srgbClr val="FFFF00"/>
                          </a:solidFill>
                          <a:latin typeface="+mn-lt"/>
                          <a:ea typeface="+mn-ea"/>
                          <a:cs typeface="+mn-cs"/>
                        </a:rPr>
                        <a:t>LTE: 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12419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NR:40</a:t>
                      </a:r>
                      <a:br>
                        <a:rPr lang="en-US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US" sz="900" b="1" kern="1200" dirty="0">
                          <a:solidFill>
                            <a:srgbClr val="FFFF00"/>
                          </a:solidFill>
                          <a:latin typeface="+mn-lt"/>
                          <a:ea typeface="+mn-ea"/>
                          <a:cs typeface="+mn-cs"/>
                        </a:rPr>
                        <a:t>LTE:19</a:t>
                      </a:r>
                      <a:endParaRPr lang="en-US" sz="1000" b="1" kern="1200" dirty="0">
                        <a:solidFill>
                          <a:srgbClr val="FFFF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12419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NR:21</a:t>
                      </a:r>
                      <a:br>
                        <a:rPr lang="en-US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US" sz="900" b="1" kern="1200" dirty="0">
                          <a:solidFill>
                            <a:srgbClr val="FFFF00"/>
                          </a:solidFill>
                          <a:latin typeface="+mn-lt"/>
                          <a:ea typeface="+mn-ea"/>
                          <a:cs typeface="+mn-cs"/>
                        </a:rPr>
                        <a:t>LTE:10</a:t>
                      </a:r>
                      <a:endParaRPr lang="en-US" sz="1000" b="1" kern="1200" dirty="0">
                        <a:solidFill>
                          <a:srgbClr val="FFFF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12419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NR:42</a:t>
                      </a:r>
                      <a:br>
                        <a:rPr lang="en-US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US" sz="900" b="1" kern="1200" dirty="0">
                          <a:solidFill>
                            <a:srgbClr val="FFFF00"/>
                          </a:solidFill>
                          <a:latin typeface="+mn-lt"/>
                          <a:ea typeface="+mn-ea"/>
                          <a:cs typeface="+mn-cs"/>
                        </a:rPr>
                        <a:t>LTE:20 </a:t>
                      </a:r>
                      <a:endParaRPr lang="en-US" sz="1000" b="1" kern="1200" dirty="0">
                        <a:solidFill>
                          <a:srgbClr val="FFFF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12419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5706187"/>
                  </a:ext>
                </a:extLst>
              </a:tr>
              <a:tr h="341478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5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91714772"/>
                  </a:ext>
                </a:extLst>
              </a:tr>
              <a:tr h="288949">
                <a:tc>
                  <a:txBody>
                    <a:bodyPr/>
                    <a:lstStyle/>
                    <a:p>
                      <a:pPr algn="ctr"/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4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78246919"/>
                  </a:ext>
                </a:extLst>
              </a:tr>
              <a:tr h="317649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2.5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5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92401852"/>
                  </a:ext>
                </a:extLst>
              </a:tr>
              <a:tr h="340686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2.5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5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60463501"/>
                  </a:ext>
                </a:extLst>
              </a:tr>
              <a:tr h="306202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en-US" sz="1400" strike="sngStrike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11805573"/>
                  </a:ext>
                </a:extLst>
              </a:tr>
              <a:tr h="336021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74893198"/>
                  </a:ext>
                </a:extLst>
              </a:tr>
              <a:tr h="312326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20720575"/>
                  </a:ext>
                </a:extLst>
              </a:tr>
              <a:tr h="367443"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1400" kern="1200" dirty="0">
                          <a:solidFill>
                            <a:srgbClr val="FFFF00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3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1400" kern="1200" dirty="0">
                          <a:solidFill>
                            <a:srgbClr val="FFFF00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>
                    <a:solidFill>
                      <a:schemeClr val="accent3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1400" kern="1200" dirty="0">
                          <a:solidFill>
                            <a:srgbClr val="FFFF00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>
                    <a:solidFill>
                      <a:schemeClr val="accent3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1400" kern="1200" dirty="0">
                          <a:solidFill>
                            <a:srgbClr val="FFFF00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>
                    <a:solidFill>
                      <a:schemeClr val="accent3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56983580"/>
                  </a:ext>
                </a:extLst>
              </a:tr>
              <a:tr h="340686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FF00"/>
                          </a:solidFill>
                        </a:rPr>
                        <a:t>2</a:t>
                      </a:r>
                      <a:endParaRPr lang="en-US" sz="1400" strike="sngStrike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FF00"/>
                          </a:solidFill>
                        </a:rPr>
                        <a:t>5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FF00"/>
                          </a:solidFill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3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FF00"/>
                          </a:solidFill>
                        </a:rPr>
                        <a:t>7</a:t>
                      </a:r>
                    </a:p>
                  </a:txBody>
                  <a:tcPr>
                    <a:solidFill>
                      <a:schemeClr val="accent3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FF00"/>
                          </a:solidFill>
                        </a:rPr>
                        <a:t>4</a:t>
                      </a:r>
                    </a:p>
                  </a:txBody>
                  <a:tcPr>
                    <a:solidFill>
                      <a:schemeClr val="accent3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FF00"/>
                          </a:solidFill>
                        </a:rPr>
                        <a:t>8</a:t>
                      </a:r>
                    </a:p>
                  </a:txBody>
                  <a:tcPr>
                    <a:solidFill>
                      <a:schemeClr val="accent3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9597150"/>
                  </a:ext>
                </a:extLst>
              </a:tr>
              <a:tr h="340686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FF00"/>
                          </a:solidFill>
                        </a:rPr>
                        <a:t>2</a:t>
                      </a:r>
                      <a:endParaRPr lang="en-US" sz="1400" strike="sngStrike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FF00"/>
                          </a:solidFill>
                        </a:rPr>
                        <a:t>5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FF00"/>
                          </a:solidFill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3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FF00"/>
                          </a:solidFill>
                        </a:rPr>
                        <a:t>6</a:t>
                      </a:r>
                    </a:p>
                  </a:txBody>
                  <a:tcPr>
                    <a:solidFill>
                      <a:schemeClr val="accent3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FF00"/>
                          </a:solidFill>
                        </a:rPr>
                        <a:t>3</a:t>
                      </a:r>
                    </a:p>
                  </a:txBody>
                  <a:tcPr>
                    <a:solidFill>
                      <a:schemeClr val="accent3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FF00"/>
                          </a:solidFill>
                        </a:rPr>
                        <a:t>6</a:t>
                      </a:r>
                    </a:p>
                  </a:txBody>
                  <a:tcPr>
                    <a:solidFill>
                      <a:schemeClr val="accent3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09116572"/>
                  </a:ext>
                </a:extLst>
              </a:tr>
              <a:tr h="340686">
                <a:tc gridSpan="6"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>
                    <a:solidFill>
                      <a:srgbClr val="12419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12419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12419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>
                    <a:solidFill>
                      <a:srgbClr val="12419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>
                    <a:solidFill>
                      <a:srgbClr val="12419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>
                    <a:solidFill>
                      <a:srgbClr val="12419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57223046"/>
                  </a:ext>
                </a:extLst>
              </a:tr>
              <a:tr h="298087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2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7129858"/>
                  </a:ext>
                </a:extLst>
              </a:tr>
              <a:tr h="334764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58882611"/>
                  </a:ext>
                </a:extLst>
              </a:tr>
              <a:tr h="340686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4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32572399"/>
                  </a:ext>
                </a:extLst>
              </a:tr>
              <a:tr h="340686">
                <a:tc gridSpan="6"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>
                    <a:solidFill>
                      <a:srgbClr val="12419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12419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12419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>
                    <a:solidFill>
                      <a:srgbClr val="12419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>
                    <a:solidFill>
                      <a:srgbClr val="12419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>
                    <a:solidFill>
                      <a:srgbClr val="12419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61531698"/>
                  </a:ext>
                </a:extLst>
              </a:tr>
              <a:tr h="340686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79090228"/>
                  </a:ext>
                </a:extLst>
              </a:tr>
            </a:tbl>
          </a:graphicData>
        </a:graphic>
      </p:graphicFrame>
      <p:sp>
        <p:nvSpPr>
          <p:cNvPr id="103" name="Left Brace 102">
            <a:extLst>
              <a:ext uri="{FF2B5EF4-FFF2-40B4-BE49-F238E27FC236}">
                <a16:creationId xmlns:a16="http://schemas.microsoft.com/office/drawing/2014/main" id="{BB4B4CCE-6992-4898-8514-BB416AE98031}"/>
              </a:ext>
            </a:extLst>
          </p:cNvPr>
          <p:cNvSpPr/>
          <p:nvPr/>
        </p:nvSpPr>
        <p:spPr bwMode="auto">
          <a:xfrm rot="10800000">
            <a:off x="11421549" y="568300"/>
            <a:ext cx="182375" cy="6177212"/>
          </a:xfrm>
          <a:prstGeom prst="leftBrace">
            <a:avLst>
              <a:gd name="adj1" fmla="val 8333"/>
              <a:gd name="adj2" fmla="val 49548"/>
            </a:avLst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  <p:sp>
        <p:nvSpPr>
          <p:cNvPr id="106" name="TextBox 105">
            <a:extLst>
              <a:ext uri="{FF2B5EF4-FFF2-40B4-BE49-F238E27FC236}">
                <a16:creationId xmlns:a16="http://schemas.microsoft.com/office/drawing/2014/main" id="{5A12E42A-5980-47BD-A39A-EEABE3AD9373}"/>
              </a:ext>
            </a:extLst>
          </p:cNvPr>
          <p:cNvSpPr txBox="1"/>
          <p:nvPr/>
        </p:nvSpPr>
        <p:spPr>
          <a:xfrm>
            <a:off x="11530460" y="3150859"/>
            <a:ext cx="70884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RAN1</a:t>
            </a:r>
            <a:br>
              <a:rPr lang="en-US" dirty="0"/>
            </a:br>
            <a:r>
              <a:rPr lang="en-US" dirty="0"/>
              <a:t>TUs</a:t>
            </a:r>
          </a:p>
        </p:txBody>
      </p:sp>
      <p:sp>
        <p:nvSpPr>
          <p:cNvPr id="65" name="Title 2">
            <a:extLst>
              <a:ext uri="{FF2B5EF4-FFF2-40B4-BE49-F238E27FC236}">
                <a16:creationId xmlns:a16="http://schemas.microsoft.com/office/drawing/2014/main" id="{3D2649A0-691D-4A9F-AFAB-820E5BD022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9756" y="-58864"/>
            <a:ext cx="9112251" cy="643425"/>
          </a:xfrm>
        </p:spPr>
        <p:txBody>
          <a:bodyPr/>
          <a:lstStyle/>
          <a:p>
            <a:r>
              <a:rPr lang="en-US" altLang="fi-FI" b="1" i="1" kern="1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RAN1</a:t>
            </a:r>
          </a:p>
        </p:txBody>
      </p:sp>
      <p:sp>
        <p:nvSpPr>
          <p:cNvPr id="46" name="Rectangle: Rounded Corners 45">
            <a:extLst>
              <a:ext uri="{FF2B5EF4-FFF2-40B4-BE49-F238E27FC236}">
                <a16:creationId xmlns:a16="http://schemas.microsoft.com/office/drawing/2014/main" id="{1C394202-58B0-4824-8417-087DEDBA46DF}"/>
              </a:ext>
            </a:extLst>
          </p:cNvPr>
          <p:cNvSpPr/>
          <p:nvPr/>
        </p:nvSpPr>
        <p:spPr>
          <a:xfrm>
            <a:off x="3738325" y="5078643"/>
            <a:ext cx="4343448" cy="292256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77">
              <a:defRPr/>
            </a:pPr>
            <a: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Mobility enhancements WI</a:t>
            </a:r>
          </a:p>
        </p:txBody>
      </p:sp>
      <p:sp>
        <p:nvSpPr>
          <p:cNvPr id="50" name="Rectangle: Rounded Corners 49">
            <a:extLst>
              <a:ext uri="{FF2B5EF4-FFF2-40B4-BE49-F238E27FC236}">
                <a16:creationId xmlns:a16="http://schemas.microsoft.com/office/drawing/2014/main" id="{7B37A602-79E6-46CB-B499-EEE85879BA32}"/>
              </a:ext>
            </a:extLst>
          </p:cNvPr>
          <p:cNvSpPr/>
          <p:nvPr/>
        </p:nvSpPr>
        <p:spPr>
          <a:xfrm>
            <a:off x="2622424" y="3077664"/>
            <a:ext cx="2155823" cy="292940"/>
          </a:xfrm>
          <a:prstGeom prst="roundRect">
            <a:avLst/>
          </a:prstGeom>
          <a:solidFill>
            <a:srgbClr val="FF9B9B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77"/>
            <a: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NR Positioning SI</a:t>
            </a:r>
          </a:p>
        </p:txBody>
      </p:sp>
      <p:sp>
        <p:nvSpPr>
          <p:cNvPr id="51" name="Rectangle: Rounded Corners 50">
            <a:extLst>
              <a:ext uri="{FF2B5EF4-FFF2-40B4-BE49-F238E27FC236}">
                <a16:creationId xmlns:a16="http://schemas.microsoft.com/office/drawing/2014/main" id="{0DA21BCA-84F8-45FC-AE2F-77614155E588}"/>
              </a:ext>
            </a:extLst>
          </p:cNvPr>
          <p:cNvSpPr/>
          <p:nvPr/>
        </p:nvSpPr>
        <p:spPr>
          <a:xfrm>
            <a:off x="3738326" y="2104998"/>
            <a:ext cx="4340270" cy="269076"/>
          </a:xfrm>
          <a:prstGeom prst="roundRect">
            <a:avLst/>
          </a:prstGeom>
          <a:solidFill>
            <a:srgbClr val="FF9B9B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77">
              <a:defRPr/>
            </a:pPr>
            <a: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NOMA continuation  SI or WI</a:t>
            </a:r>
          </a:p>
        </p:txBody>
      </p:sp>
      <p:sp>
        <p:nvSpPr>
          <p:cNvPr id="43" name="Rectangle: Rounded Corners 42">
            <a:extLst>
              <a:ext uri="{FF2B5EF4-FFF2-40B4-BE49-F238E27FC236}">
                <a16:creationId xmlns:a16="http://schemas.microsoft.com/office/drawing/2014/main" id="{859F579A-9436-4C81-A228-3A66110E4937}"/>
              </a:ext>
            </a:extLst>
          </p:cNvPr>
          <p:cNvSpPr/>
          <p:nvPr/>
        </p:nvSpPr>
        <p:spPr>
          <a:xfrm>
            <a:off x="2625597" y="2752785"/>
            <a:ext cx="2152651" cy="283795"/>
          </a:xfrm>
          <a:prstGeom prst="roundRect">
            <a:avLst/>
          </a:prstGeom>
          <a:solidFill>
            <a:srgbClr val="FF9B9B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77">
              <a:defRPr/>
            </a:pPr>
            <a: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NR UE power consumption SI</a:t>
            </a:r>
          </a:p>
        </p:txBody>
      </p:sp>
      <p:sp>
        <p:nvSpPr>
          <p:cNvPr id="48" name="Rectangle: Rounded Corners 47">
            <a:extLst>
              <a:ext uri="{FF2B5EF4-FFF2-40B4-BE49-F238E27FC236}">
                <a16:creationId xmlns:a16="http://schemas.microsoft.com/office/drawing/2014/main" id="{0BC1F14C-9D1E-441C-8C52-38E7C84F9534}"/>
              </a:ext>
            </a:extLst>
          </p:cNvPr>
          <p:cNvSpPr/>
          <p:nvPr/>
        </p:nvSpPr>
        <p:spPr>
          <a:xfrm>
            <a:off x="4836986" y="2752785"/>
            <a:ext cx="3241610" cy="283795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77"/>
            <a: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NR UE power consumption WI</a:t>
            </a:r>
          </a:p>
        </p:txBody>
      </p:sp>
      <p:sp>
        <p:nvSpPr>
          <p:cNvPr id="52" name="Rectangle: Rounded Corners 51">
            <a:extLst>
              <a:ext uri="{FF2B5EF4-FFF2-40B4-BE49-F238E27FC236}">
                <a16:creationId xmlns:a16="http://schemas.microsoft.com/office/drawing/2014/main" id="{3BEDA2C5-2B37-498F-8E26-A208EBC95D48}"/>
              </a:ext>
            </a:extLst>
          </p:cNvPr>
          <p:cNvSpPr/>
          <p:nvPr/>
        </p:nvSpPr>
        <p:spPr>
          <a:xfrm>
            <a:off x="3738325" y="3426165"/>
            <a:ext cx="4343448" cy="282767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77">
              <a:defRPr/>
            </a:pPr>
            <a: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NR-NR DC WI</a:t>
            </a:r>
          </a:p>
        </p:txBody>
      </p:sp>
      <p:sp>
        <p:nvSpPr>
          <p:cNvPr id="53" name="Rectangle: Rounded Corners 52">
            <a:extLst>
              <a:ext uri="{FF2B5EF4-FFF2-40B4-BE49-F238E27FC236}">
                <a16:creationId xmlns:a16="http://schemas.microsoft.com/office/drawing/2014/main" id="{9DC4C40A-4B14-4C70-8DAC-BC453D7D6DC9}"/>
              </a:ext>
            </a:extLst>
          </p:cNvPr>
          <p:cNvSpPr/>
          <p:nvPr/>
        </p:nvSpPr>
        <p:spPr>
          <a:xfrm>
            <a:off x="1518665" y="3426165"/>
            <a:ext cx="2146746" cy="291054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77">
              <a:defRPr/>
            </a:pP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NR-NR DC sync (TBD for late drop)</a:t>
            </a: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772826D6-AFBF-4BB0-A3DE-F1FF1CF52DF7}"/>
              </a:ext>
            </a:extLst>
          </p:cNvPr>
          <p:cNvSpPr/>
          <p:nvPr/>
        </p:nvSpPr>
        <p:spPr>
          <a:xfrm>
            <a:off x="8259064" y="198126"/>
            <a:ext cx="501724" cy="358468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/>
            <a:r>
              <a:rPr lang="en-GB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2018 Q3</a:t>
            </a: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34D343EA-09D3-4117-A224-DC33D5C54B75}"/>
              </a:ext>
            </a:extLst>
          </p:cNvPr>
          <p:cNvSpPr/>
          <p:nvPr/>
        </p:nvSpPr>
        <p:spPr>
          <a:xfrm>
            <a:off x="8780140" y="198126"/>
            <a:ext cx="489068" cy="358468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/>
            <a:r>
              <a:rPr lang="en-GB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2018 Q4</a:t>
            </a: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658C6FCA-D70B-4AF9-9644-F7805329F36B}"/>
              </a:ext>
            </a:extLst>
          </p:cNvPr>
          <p:cNvSpPr/>
          <p:nvPr/>
        </p:nvSpPr>
        <p:spPr>
          <a:xfrm>
            <a:off x="9289963" y="198126"/>
            <a:ext cx="480078" cy="358468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/>
            <a:r>
              <a:rPr lang="en-GB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2019Q1</a:t>
            </a:r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4C40C1F5-6258-4608-9B59-6DF2B918F344}"/>
              </a:ext>
            </a:extLst>
          </p:cNvPr>
          <p:cNvSpPr/>
          <p:nvPr/>
        </p:nvSpPr>
        <p:spPr>
          <a:xfrm>
            <a:off x="9790796" y="198126"/>
            <a:ext cx="480078" cy="358468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/>
            <a:r>
              <a:rPr lang="en-GB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2019Q2</a:t>
            </a:r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5CECABB5-9A17-4486-9D51-29A390FCA442}"/>
              </a:ext>
            </a:extLst>
          </p:cNvPr>
          <p:cNvSpPr/>
          <p:nvPr/>
        </p:nvSpPr>
        <p:spPr>
          <a:xfrm>
            <a:off x="10295423" y="198126"/>
            <a:ext cx="480078" cy="358468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/>
            <a:r>
              <a:rPr lang="en-GB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2019Q3</a:t>
            </a:r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id="{2CF7EE9E-CF80-4E71-A354-57A808E941B4}"/>
              </a:ext>
            </a:extLst>
          </p:cNvPr>
          <p:cNvSpPr/>
          <p:nvPr/>
        </p:nvSpPr>
        <p:spPr>
          <a:xfrm>
            <a:off x="10800050" y="198126"/>
            <a:ext cx="480078" cy="358468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/>
            <a:r>
              <a:rPr lang="en-GB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2019Q4</a:t>
            </a:r>
          </a:p>
        </p:txBody>
      </p:sp>
      <p:sp>
        <p:nvSpPr>
          <p:cNvPr id="76" name="Rectangle: Rounded Corners 75">
            <a:extLst>
              <a:ext uri="{FF2B5EF4-FFF2-40B4-BE49-F238E27FC236}">
                <a16:creationId xmlns:a16="http://schemas.microsoft.com/office/drawing/2014/main" id="{070942BC-A8ED-483D-B5F4-14C20E92E774}"/>
              </a:ext>
            </a:extLst>
          </p:cNvPr>
          <p:cNvSpPr/>
          <p:nvPr/>
        </p:nvSpPr>
        <p:spPr>
          <a:xfrm>
            <a:off x="3736724" y="2430645"/>
            <a:ext cx="1041523" cy="285244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77"/>
            <a: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RIM WI</a:t>
            </a:r>
          </a:p>
        </p:txBody>
      </p:sp>
      <p:sp>
        <p:nvSpPr>
          <p:cNvPr id="77" name="TextBox 76"/>
          <p:cNvSpPr txBox="1"/>
          <p:nvPr/>
        </p:nvSpPr>
        <p:spPr>
          <a:xfrm>
            <a:off x="829319" y="5988022"/>
            <a:ext cx="2843206" cy="830997"/>
          </a:xfrm>
          <a:prstGeom prst="rect">
            <a:avLst/>
          </a:prstGeom>
          <a:solidFill>
            <a:schemeClr val="bg1"/>
          </a:solidFill>
          <a:ln>
            <a:solidFill>
              <a:srgbClr val="164F0D"/>
            </a:solidFill>
          </a:ln>
        </p:spPr>
        <p:txBody>
          <a:bodyPr wrap="square" rtlCol="0">
            <a:spAutoFit/>
          </a:bodyPr>
          <a:lstStyle/>
          <a:p>
            <a:r>
              <a:rPr lang="en-GB" sz="1600" i="1" u="sng" dirty="0"/>
              <a:t>Note:</a:t>
            </a:r>
            <a:r>
              <a:rPr lang="en-GB" sz="1600" i="1" dirty="0"/>
              <a:t> Yellow numbers show TUs from the LTE allocation, in some cases for NR WIs/SI</a:t>
            </a:r>
          </a:p>
        </p:txBody>
      </p:sp>
    </p:spTree>
    <p:extLst>
      <p:ext uri="{BB962C8B-B14F-4D97-AF65-F5344CB8AC3E}">
        <p14:creationId xmlns:p14="http://schemas.microsoft.com/office/powerpoint/2010/main" val="418079868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84C574A4-BEFC-4B66-92E7-601BD1319666}"/>
              </a:ext>
            </a:extLst>
          </p:cNvPr>
          <p:cNvGrpSpPr/>
          <p:nvPr/>
        </p:nvGrpSpPr>
        <p:grpSpPr>
          <a:xfrm>
            <a:off x="1482599" y="1098044"/>
            <a:ext cx="5535612" cy="5465906"/>
            <a:chOff x="1482599" y="451813"/>
            <a:chExt cx="5535612" cy="6323891"/>
          </a:xfrm>
        </p:grpSpPr>
        <p:cxnSp>
          <p:nvCxnSpPr>
            <p:cNvPr id="21508" name="Straight Connector 4">
              <a:extLst>
                <a:ext uri="{FF2B5EF4-FFF2-40B4-BE49-F238E27FC236}">
                  <a16:creationId xmlns:a16="http://schemas.microsoft.com/office/drawing/2014/main" id="{96ABE926-CDAF-4DA1-B9A5-07C273E42BCD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1482599" y="451813"/>
              <a:ext cx="0" cy="6323891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1510" name="Straight Connector 6">
              <a:extLst>
                <a:ext uri="{FF2B5EF4-FFF2-40B4-BE49-F238E27FC236}">
                  <a16:creationId xmlns:a16="http://schemas.microsoft.com/office/drawing/2014/main" id="{F080480B-062E-4B86-A103-35B7A679B6A8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2592261" y="451813"/>
              <a:ext cx="0" cy="6323891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1511" name="Straight Connector 7">
              <a:extLst>
                <a:ext uri="{FF2B5EF4-FFF2-40B4-BE49-F238E27FC236}">
                  <a16:creationId xmlns:a16="http://schemas.microsoft.com/office/drawing/2014/main" id="{CFF1D499-8237-4625-8C92-0AE6BF680EC0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3698748" y="451813"/>
              <a:ext cx="0" cy="6323891"/>
            </a:xfrm>
            <a:prstGeom prst="line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1512" name="Straight Connector 8">
              <a:extLst>
                <a:ext uri="{FF2B5EF4-FFF2-40B4-BE49-F238E27FC236}">
                  <a16:creationId xmlns:a16="http://schemas.microsoft.com/office/drawing/2014/main" id="{82A94FA5-8257-40F2-B815-93EDA0A82132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5908548" y="451813"/>
              <a:ext cx="0" cy="6323891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1513" name="Straight Connector 9">
              <a:extLst>
                <a:ext uri="{FF2B5EF4-FFF2-40B4-BE49-F238E27FC236}">
                  <a16:creationId xmlns:a16="http://schemas.microsoft.com/office/drawing/2014/main" id="{2B625C6B-89D0-4383-B2AD-F88D7B225CC1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4803648" y="451813"/>
              <a:ext cx="0" cy="6323891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1514" name="Straight Connector 10">
              <a:extLst>
                <a:ext uri="{FF2B5EF4-FFF2-40B4-BE49-F238E27FC236}">
                  <a16:creationId xmlns:a16="http://schemas.microsoft.com/office/drawing/2014/main" id="{2CFF8DE0-645D-49AD-B953-AC3111005CFF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7018211" y="451813"/>
              <a:ext cx="0" cy="6323891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44" name="Rectangle 43">
            <a:extLst>
              <a:ext uri="{FF2B5EF4-FFF2-40B4-BE49-F238E27FC236}">
                <a16:creationId xmlns:a16="http://schemas.microsoft.com/office/drawing/2014/main" id="{89BF3C2C-DE30-43A4-9672-BB087808FDDC}"/>
              </a:ext>
            </a:extLst>
          </p:cNvPr>
          <p:cNvSpPr/>
          <p:nvPr/>
        </p:nvSpPr>
        <p:spPr>
          <a:xfrm>
            <a:off x="1517524" y="1126011"/>
            <a:ext cx="1046163" cy="358468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/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2018 Q3</a:t>
            </a: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F578AB52-3A9B-42C8-AC27-99F1F84A6146}"/>
              </a:ext>
            </a:extLst>
          </p:cNvPr>
          <p:cNvSpPr/>
          <p:nvPr/>
        </p:nvSpPr>
        <p:spPr>
          <a:xfrm>
            <a:off x="2624011" y="1126009"/>
            <a:ext cx="1046163" cy="358469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/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2018 Q4</a:t>
            </a: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9E54C7E0-DB7C-49EB-8B86-876A6BB7EA73}"/>
              </a:ext>
            </a:extLst>
          </p:cNvPr>
          <p:cNvSpPr/>
          <p:nvPr/>
        </p:nvSpPr>
        <p:spPr>
          <a:xfrm>
            <a:off x="4836985" y="1135536"/>
            <a:ext cx="1046163" cy="348942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/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2019 Q2</a:t>
            </a: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EECB0FF3-EE16-4EDA-9195-7FB4C4056ED8}"/>
              </a:ext>
            </a:extLst>
          </p:cNvPr>
          <p:cNvSpPr/>
          <p:nvPr/>
        </p:nvSpPr>
        <p:spPr>
          <a:xfrm>
            <a:off x="5941885" y="1135536"/>
            <a:ext cx="1046163" cy="348942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/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2019 Q3</a:t>
            </a: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04EABCEE-2F72-4A76-BBFB-5CCE8A66FAF0}"/>
              </a:ext>
            </a:extLst>
          </p:cNvPr>
          <p:cNvSpPr/>
          <p:nvPr/>
        </p:nvSpPr>
        <p:spPr>
          <a:xfrm>
            <a:off x="7048373" y="1126009"/>
            <a:ext cx="1046163" cy="358469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/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2019 Q4</a:t>
            </a:r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131791AB-82B9-4A27-A501-E941282D1856}"/>
              </a:ext>
            </a:extLst>
          </p:cNvPr>
          <p:cNvSpPr/>
          <p:nvPr/>
        </p:nvSpPr>
        <p:spPr>
          <a:xfrm>
            <a:off x="3730499" y="1135536"/>
            <a:ext cx="1044575" cy="348942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/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2019 Q1</a:t>
            </a:r>
          </a:p>
        </p:txBody>
      </p:sp>
      <p:sp>
        <p:nvSpPr>
          <p:cNvPr id="78" name="Rectangle: Rounded Corners 77">
            <a:extLst>
              <a:ext uri="{FF2B5EF4-FFF2-40B4-BE49-F238E27FC236}">
                <a16:creationId xmlns:a16="http://schemas.microsoft.com/office/drawing/2014/main" id="{D79FF76E-FD4A-4445-AF6A-B011392EB8A5}"/>
              </a:ext>
            </a:extLst>
          </p:cNvPr>
          <p:cNvSpPr/>
          <p:nvPr/>
        </p:nvSpPr>
        <p:spPr>
          <a:xfrm>
            <a:off x="850391" y="1641388"/>
            <a:ext cx="2805557" cy="306930"/>
          </a:xfrm>
          <a:prstGeom prst="roundRect">
            <a:avLst/>
          </a:prstGeom>
          <a:solidFill>
            <a:srgbClr val="FF9B9B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77">
              <a:defRPr/>
            </a:pPr>
            <a: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IAB SI</a:t>
            </a:r>
          </a:p>
        </p:txBody>
      </p:sp>
      <p:sp>
        <p:nvSpPr>
          <p:cNvPr id="79" name="Rectangle: Rounded Corners 78">
            <a:extLst>
              <a:ext uri="{FF2B5EF4-FFF2-40B4-BE49-F238E27FC236}">
                <a16:creationId xmlns:a16="http://schemas.microsoft.com/office/drawing/2014/main" id="{88E52DFB-209B-4743-B151-AE120252B806}"/>
              </a:ext>
            </a:extLst>
          </p:cNvPr>
          <p:cNvSpPr/>
          <p:nvPr/>
        </p:nvSpPr>
        <p:spPr>
          <a:xfrm>
            <a:off x="3738325" y="1641386"/>
            <a:ext cx="4343448" cy="301855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77">
              <a:defRPr/>
            </a:pPr>
            <a: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IAB WI</a:t>
            </a:r>
          </a:p>
        </p:txBody>
      </p:sp>
      <p:sp>
        <p:nvSpPr>
          <p:cNvPr id="80" name="Rectangle: Rounded Corners 79">
            <a:extLst>
              <a:ext uri="{FF2B5EF4-FFF2-40B4-BE49-F238E27FC236}">
                <a16:creationId xmlns:a16="http://schemas.microsoft.com/office/drawing/2014/main" id="{6C6F0BD7-82C5-4A45-B1A4-3AFA79BB7EBF}"/>
              </a:ext>
            </a:extLst>
          </p:cNvPr>
          <p:cNvSpPr/>
          <p:nvPr/>
        </p:nvSpPr>
        <p:spPr>
          <a:xfrm>
            <a:off x="2614874" y="1979345"/>
            <a:ext cx="3257099" cy="283357"/>
          </a:xfrm>
          <a:prstGeom prst="roundRect">
            <a:avLst/>
          </a:prstGeom>
          <a:solidFill>
            <a:srgbClr val="FF9B9B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77">
              <a:defRPr/>
            </a:pPr>
            <a:r>
              <a:rPr lang="en-US" sz="1200" kern="0" dirty="0" err="1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eURLLC</a:t>
            </a:r>
            <a: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SI</a:t>
            </a:r>
          </a:p>
        </p:txBody>
      </p:sp>
      <p:sp>
        <p:nvSpPr>
          <p:cNvPr id="81" name="Rectangle: Rounded Corners 80">
            <a:extLst>
              <a:ext uri="{FF2B5EF4-FFF2-40B4-BE49-F238E27FC236}">
                <a16:creationId xmlns:a16="http://schemas.microsoft.com/office/drawing/2014/main" id="{C3539623-276F-4AEC-9260-C0C9014D3A75}"/>
              </a:ext>
            </a:extLst>
          </p:cNvPr>
          <p:cNvSpPr/>
          <p:nvPr/>
        </p:nvSpPr>
        <p:spPr>
          <a:xfrm>
            <a:off x="5941885" y="1979345"/>
            <a:ext cx="2139888" cy="292986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77">
              <a:defRPr/>
            </a:pPr>
            <a:r>
              <a:rPr lang="en-US" sz="1200" kern="0" dirty="0" err="1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eURLLC</a:t>
            </a:r>
            <a: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SI</a:t>
            </a:r>
          </a:p>
          <a:p>
            <a:pPr algn="ctr" defTabSz="914377">
              <a:defRPr/>
            </a:pPr>
            <a:endParaRPr lang="en-US" sz="12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83" name="Rectangle: Rounded Corners 82">
            <a:extLst>
              <a:ext uri="{FF2B5EF4-FFF2-40B4-BE49-F238E27FC236}">
                <a16:creationId xmlns:a16="http://schemas.microsoft.com/office/drawing/2014/main" id="{0E6F584B-9146-4252-9751-AD3A7A97E6FD}"/>
              </a:ext>
            </a:extLst>
          </p:cNvPr>
          <p:cNvSpPr/>
          <p:nvPr/>
        </p:nvSpPr>
        <p:spPr>
          <a:xfrm>
            <a:off x="3738325" y="2302838"/>
            <a:ext cx="4343448" cy="280470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77">
              <a:defRPr/>
            </a:pPr>
            <a: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NR Mobility enhancement SI/WI</a:t>
            </a:r>
          </a:p>
          <a:p>
            <a:pPr algn="ctr" defTabSz="914377">
              <a:defRPr/>
            </a:pPr>
            <a:endParaRPr lang="en-US" sz="12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84" name="Rectangle: Rounded Corners 83">
            <a:extLst>
              <a:ext uri="{FF2B5EF4-FFF2-40B4-BE49-F238E27FC236}">
                <a16:creationId xmlns:a16="http://schemas.microsoft.com/office/drawing/2014/main" id="{36AE7BC8-8935-4906-AD8E-B887A198F729}"/>
              </a:ext>
            </a:extLst>
          </p:cNvPr>
          <p:cNvSpPr/>
          <p:nvPr/>
        </p:nvSpPr>
        <p:spPr>
          <a:xfrm>
            <a:off x="2628837" y="2609105"/>
            <a:ext cx="3243136" cy="292987"/>
          </a:xfrm>
          <a:prstGeom prst="roundRect">
            <a:avLst/>
          </a:prstGeom>
          <a:solidFill>
            <a:srgbClr val="FF9B9B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77">
              <a:defRPr/>
            </a:pPr>
            <a: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MR DC </a:t>
            </a:r>
            <a:r>
              <a:rPr lang="en-US" sz="1200" kern="0" dirty="0" err="1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enh</a:t>
            </a:r>
            <a: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. SI</a:t>
            </a:r>
          </a:p>
        </p:txBody>
      </p:sp>
      <p:sp>
        <p:nvSpPr>
          <p:cNvPr id="85" name="Rectangle: Rounded Corners 84">
            <a:extLst>
              <a:ext uri="{FF2B5EF4-FFF2-40B4-BE49-F238E27FC236}">
                <a16:creationId xmlns:a16="http://schemas.microsoft.com/office/drawing/2014/main" id="{7B340FD2-E495-4DF7-B21C-6D0A9FBBD788}"/>
              </a:ext>
            </a:extLst>
          </p:cNvPr>
          <p:cNvSpPr/>
          <p:nvPr/>
        </p:nvSpPr>
        <p:spPr>
          <a:xfrm>
            <a:off x="5941885" y="2609106"/>
            <a:ext cx="2139888" cy="292986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77">
              <a:defRPr/>
            </a:pPr>
            <a: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MR DC </a:t>
            </a:r>
            <a:r>
              <a:rPr lang="en-US" sz="1200" kern="0" dirty="0" err="1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enh</a:t>
            </a:r>
            <a: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. WI</a:t>
            </a:r>
          </a:p>
          <a:p>
            <a:pPr algn="ctr" defTabSz="914377">
              <a:defRPr/>
            </a:pPr>
            <a:endParaRPr lang="en-US" sz="12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90" name="Left Brace 89">
            <a:extLst>
              <a:ext uri="{FF2B5EF4-FFF2-40B4-BE49-F238E27FC236}">
                <a16:creationId xmlns:a16="http://schemas.microsoft.com/office/drawing/2014/main" id="{83F01E35-10CB-4E68-812A-32F0AB03399C}"/>
              </a:ext>
            </a:extLst>
          </p:cNvPr>
          <p:cNvSpPr/>
          <p:nvPr/>
        </p:nvSpPr>
        <p:spPr bwMode="auto">
          <a:xfrm>
            <a:off x="658368" y="1432263"/>
            <a:ext cx="168273" cy="1453374"/>
          </a:xfrm>
          <a:prstGeom prst="leftBrace">
            <a:avLst>
              <a:gd name="adj1" fmla="val 8333"/>
              <a:gd name="adj2" fmla="val 49548"/>
            </a:avLst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4E1BEA5B-90BC-4589-B639-551D3A79D9AD}"/>
              </a:ext>
            </a:extLst>
          </p:cNvPr>
          <p:cNvSpPr txBox="1"/>
          <p:nvPr/>
        </p:nvSpPr>
        <p:spPr>
          <a:xfrm>
            <a:off x="11226" y="1958337"/>
            <a:ext cx="70884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RAN2</a:t>
            </a:r>
            <a:br>
              <a:rPr lang="en-US" dirty="0"/>
            </a:br>
            <a:r>
              <a:rPr lang="en-US" dirty="0"/>
              <a:t>led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C240B28A-E1A4-4494-9E21-6CF56C02453E}"/>
              </a:ext>
            </a:extLst>
          </p:cNvPr>
          <p:cNvSpPr txBox="1"/>
          <p:nvPr/>
        </p:nvSpPr>
        <p:spPr>
          <a:xfrm>
            <a:off x="2082" y="5443912"/>
            <a:ext cx="70884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RAN3</a:t>
            </a:r>
            <a:br>
              <a:rPr lang="en-US" dirty="0"/>
            </a:br>
            <a:r>
              <a:rPr lang="en-US" dirty="0"/>
              <a:t>led</a:t>
            </a:r>
          </a:p>
        </p:txBody>
      </p:sp>
      <p:sp>
        <p:nvSpPr>
          <p:cNvPr id="57" name="Rectangle: Rounded Corners 56">
            <a:extLst>
              <a:ext uri="{FF2B5EF4-FFF2-40B4-BE49-F238E27FC236}">
                <a16:creationId xmlns:a16="http://schemas.microsoft.com/office/drawing/2014/main" id="{A4FAFEFF-2951-4A56-B4A0-7C129EA9937F}"/>
              </a:ext>
            </a:extLst>
          </p:cNvPr>
          <p:cNvSpPr/>
          <p:nvPr/>
        </p:nvSpPr>
        <p:spPr>
          <a:xfrm>
            <a:off x="3738325" y="5608483"/>
            <a:ext cx="2133648" cy="286836"/>
          </a:xfrm>
          <a:prstGeom prst="roundRect">
            <a:avLst/>
          </a:prstGeom>
          <a:solidFill>
            <a:srgbClr val="FF9B9B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77">
              <a:defRPr/>
            </a:pPr>
            <a: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NR SON/MDT SI</a:t>
            </a:r>
          </a:p>
        </p:txBody>
      </p:sp>
      <p:sp>
        <p:nvSpPr>
          <p:cNvPr id="58" name="Rectangle: Rounded Corners 57">
            <a:extLst>
              <a:ext uri="{FF2B5EF4-FFF2-40B4-BE49-F238E27FC236}">
                <a16:creationId xmlns:a16="http://schemas.microsoft.com/office/drawing/2014/main" id="{2AD37AFB-8D4A-43DE-BD69-FA2A7662D1BA}"/>
              </a:ext>
            </a:extLst>
          </p:cNvPr>
          <p:cNvSpPr/>
          <p:nvPr/>
        </p:nvSpPr>
        <p:spPr>
          <a:xfrm>
            <a:off x="5941885" y="5608483"/>
            <a:ext cx="2139888" cy="292986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77">
              <a:defRPr/>
            </a:pPr>
            <a: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NR SON/MDT WI</a:t>
            </a:r>
          </a:p>
          <a:p>
            <a:pPr algn="ctr" defTabSz="914377">
              <a:defRPr/>
            </a:pPr>
            <a:endParaRPr lang="en-US" sz="12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59" name="Left Brace 58">
            <a:extLst>
              <a:ext uri="{FF2B5EF4-FFF2-40B4-BE49-F238E27FC236}">
                <a16:creationId xmlns:a16="http://schemas.microsoft.com/office/drawing/2014/main" id="{3B4E9927-A519-4E0E-BB8E-625EA0A5D242}"/>
              </a:ext>
            </a:extLst>
          </p:cNvPr>
          <p:cNvSpPr/>
          <p:nvPr/>
        </p:nvSpPr>
        <p:spPr bwMode="auto">
          <a:xfrm>
            <a:off x="658368" y="5625575"/>
            <a:ext cx="161473" cy="312633"/>
          </a:xfrm>
          <a:prstGeom prst="leftBrace">
            <a:avLst>
              <a:gd name="adj1" fmla="val 8333"/>
              <a:gd name="adj2" fmla="val 49548"/>
            </a:avLst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  <p:sp>
        <p:nvSpPr>
          <p:cNvPr id="62" name="Rectangle: Rounded Corners 61">
            <a:extLst>
              <a:ext uri="{FF2B5EF4-FFF2-40B4-BE49-F238E27FC236}">
                <a16:creationId xmlns:a16="http://schemas.microsoft.com/office/drawing/2014/main" id="{322D0952-8536-4150-A435-995260F3635F}"/>
              </a:ext>
            </a:extLst>
          </p:cNvPr>
          <p:cNvSpPr/>
          <p:nvPr/>
        </p:nvSpPr>
        <p:spPr>
          <a:xfrm>
            <a:off x="3730498" y="5921116"/>
            <a:ext cx="4348098" cy="294455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77">
              <a:defRPr/>
            </a:pPr>
            <a:r>
              <a:rPr lang="en-US" sz="1200" kern="0" dirty="0" err="1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Misc</a:t>
            </a:r>
            <a: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impacts from RAN1 and RAN2 SI/WIs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A0FED00A-B2F1-42EB-BACE-4D2EDE2DE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3549091"/>
              </p:ext>
            </p:extLst>
          </p:nvPr>
        </p:nvGraphicFramePr>
        <p:xfrm>
          <a:off x="8250073" y="1114744"/>
          <a:ext cx="3039936" cy="344296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6656">
                  <a:extLst>
                    <a:ext uri="{9D8B030D-6E8A-4147-A177-3AD203B41FA5}">
                      <a16:colId xmlns:a16="http://schemas.microsoft.com/office/drawing/2014/main" val="3389606098"/>
                    </a:ext>
                  </a:extLst>
                </a:gridCol>
                <a:gridCol w="506656">
                  <a:extLst>
                    <a:ext uri="{9D8B030D-6E8A-4147-A177-3AD203B41FA5}">
                      <a16:colId xmlns:a16="http://schemas.microsoft.com/office/drawing/2014/main" val="850236651"/>
                    </a:ext>
                  </a:extLst>
                </a:gridCol>
                <a:gridCol w="506656">
                  <a:extLst>
                    <a:ext uri="{9D8B030D-6E8A-4147-A177-3AD203B41FA5}">
                      <a16:colId xmlns:a16="http://schemas.microsoft.com/office/drawing/2014/main" val="2897637271"/>
                    </a:ext>
                  </a:extLst>
                </a:gridCol>
                <a:gridCol w="506656">
                  <a:extLst>
                    <a:ext uri="{9D8B030D-6E8A-4147-A177-3AD203B41FA5}">
                      <a16:colId xmlns:a16="http://schemas.microsoft.com/office/drawing/2014/main" val="2169012256"/>
                    </a:ext>
                  </a:extLst>
                </a:gridCol>
                <a:gridCol w="506656">
                  <a:extLst>
                    <a:ext uri="{9D8B030D-6E8A-4147-A177-3AD203B41FA5}">
                      <a16:colId xmlns:a16="http://schemas.microsoft.com/office/drawing/2014/main" val="1359622909"/>
                    </a:ext>
                  </a:extLst>
                </a:gridCol>
                <a:gridCol w="506656">
                  <a:extLst>
                    <a:ext uri="{9D8B030D-6E8A-4147-A177-3AD203B41FA5}">
                      <a16:colId xmlns:a16="http://schemas.microsoft.com/office/drawing/2014/main" val="3606348621"/>
                    </a:ext>
                  </a:extLst>
                </a:gridCol>
              </a:tblGrid>
              <a:tr h="490199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NR:2</a:t>
                      </a:r>
                    </a:p>
                    <a:p>
                      <a:pPr algn="ctr"/>
                      <a:r>
                        <a:rPr lang="en-US" sz="1100" dirty="0">
                          <a:solidFill>
                            <a:srgbClr val="FFFF00"/>
                          </a:solidFill>
                        </a:rPr>
                        <a:t>LTE:0</a:t>
                      </a:r>
                    </a:p>
                  </a:txBody>
                  <a:tcPr>
                    <a:solidFill>
                      <a:srgbClr val="12419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NR:14</a:t>
                      </a:r>
                      <a:br>
                        <a:rPr lang="en-US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US" sz="900" b="1" kern="1200" dirty="0">
                          <a:solidFill>
                            <a:srgbClr val="FFFF00"/>
                          </a:solidFill>
                          <a:latin typeface="+mn-lt"/>
                          <a:ea typeface="+mn-ea"/>
                          <a:cs typeface="+mn-cs"/>
                        </a:rPr>
                        <a:t>LTE:14</a:t>
                      </a:r>
                      <a:endParaRPr lang="en-US" sz="1000" b="1" kern="1200" dirty="0">
                        <a:solidFill>
                          <a:srgbClr val="FFFF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12419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11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NR:9</a:t>
                      </a:r>
                      <a:br>
                        <a:rPr lang="en-US" sz="11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US" sz="1100" b="1" kern="1200" dirty="0">
                          <a:solidFill>
                            <a:srgbClr val="FFFF00"/>
                          </a:solidFill>
                          <a:latin typeface="+mn-lt"/>
                          <a:ea typeface="+mn-ea"/>
                          <a:cs typeface="+mn-cs"/>
                        </a:rPr>
                        <a:t>LTE:9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12419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NR:29</a:t>
                      </a:r>
                      <a:br>
                        <a:rPr lang="en-US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US" sz="900" b="1" kern="1200" dirty="0">
                          <a:solidFill>
                            <a:srgbClr val="FFFF00"/>
                          </a:solidFill>
                          <a:latin typeface="+mn-lt"/>
                          <a:ea typeface="+mn-ea"/>
                          <a:cs typeface="+mn-cs"/>
                        </a:rPr>
                        <a:t>LTE:19</a:t>
                      </a:r>
                      <a:endParaRPr lang="en-US" sz="1000" b="1" kern="1200" dirty="0">
                        <a:solidFill>
                          <a:srgbClr val="FFFF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12419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NR:16</a:t>
                      </a:r>
                      <a:br>
                        <a:rPr lang="en-US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US" sz="900" b="1" kern="1200" dirty="0">
                          <a:solidFill>
                            <a:srgbClr val="FFFF00"/>
                          </a:solidFill>
                          <a:latin typeface="+mn-lt"/>
                          <a:ea typeface="+mn-ea"/>
                          <a:cs typeface="+mn-cs"/>
                        </a:rPr>
                        <a:t>LTE:10</a:t>
                      </a:r>
                      <a:endParaRPr lang="en-US" sz="1000" b="1" kern="1200" dirty="0">
                        <a:solidFill>
                          <a:srgbClr val="FFFF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12419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NR:36</a:t>
                      </a:r>
                      <a:br>
                        <a:rPr lang="en-US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US" sz="900" b="1" kern="1200" dirty="0">
                          <a:solidFill>
                            <a:srgbClr val="FFFF00"/>
                          </a:solidFill>
                          <a:latin typeface="+mn-lt"/>
                          <a:ea typeface="+mn-ea"/>
                          <a:cs typeface="+mn-cs"/>
                        </a:rPr>
                        <a:t>LTE:20</a:t>
                      </a:r>
                      <a:endParaRPr lang="en-US" sz="1000" b="1" kern="1200" dirty="0">
                        <a:solidFill>
                          <a:srgbClr val="FFFF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12419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5706187"/>
                  </a:ext>
                </a:extLst>
              </a:tr>
              <a:tr h="345271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4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91714772"/>
                  </a:ext>
                </a:extLst>
              </a:tr>
              <a:tr h="292683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2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78246919"/>
                  </a:ext>
                </a:extLst>
              </a:tr>
              <a:tr h="339126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60325926"/>
                  </a:ext>
                </a:extLst>
              </a:tr>
              <a:tr h="316194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2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92401852"/>
                  </a:ext>
                </a:extLst>
              </a:tr>
              <a:tr h="339126">
                <a:tc gridSpan="6"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>
                    <a:solidFill>
                      <a:srgbClr val="12419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12419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12419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>
                    <a:solidFill>
                      <a:srgbClr val="12419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>
                    <a:solidFill>
                      <a:srgbClr val="12419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>
                    <a:solidFill>
                      <a:srgbClr val="12419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60463501"/>
                  </a:ext>
                </a:extLst>
              </a:tr>
              <a:tr h="29181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3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11805573"/>
                  </a:ext>
                </a:extLst>
              </a:tr>
              <a:tr h="334482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2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74893198"/>
                  </a:ext>
                </a:extLst>
              </a:tr>
              <a:tr h="334482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0*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2935940"/>
                  </a:ext>
                </a:extLst>
              </a:tr>
              <a:tr h="334482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1,</a:t>
                      </a:r>
                      <a:r>
                        <a:rPr lang="en-US" sz="1400" dirty="0">
                          <a:solidFill>
                            <a:srgbClr val="FFFF00"/>
                          </a:solidFill>
                        </a:rPr>
                        <a:t>1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1,</a:t>
                      </a:r>
                      <a:r>
                        <a:rPr lang="en-US" sz="1400" dirty="0">
                          <a:solidFill>
                            <a:srgbClr val="FFFF00"/>
                          </a:solidFill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1, </a:t>
                      </a:r>
                      <a:r>
                        <a:rPr lang="en-US" sz="1400" dirty="0">
                          <a:solidFill>
                            <a:srgbClr val="FFFF00"/>
                          </a:solidFill>
                        </a:rPr>
                        <a:t>4</a:t>
                      </a:r>
                    </a:p>
                  </a:txBody>
                  <a:tcP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1, </a:t>
                      </a:r>
                      <a:r>
                        <a:rPr lang="en-US" sz="1400" dirty="0">
                          <a:solidFill>
                            <a:srgbClr val="FFFF00"/>
                          </a:solidFill>
                        </a:rPr>
                        <a:t>3</a:t>
                      </a:r>
                    </a:p>
                  </a:txBody>
                  <a:tcP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2,</a:t>
                      </a:r>
                      <a:r>
                        <a:rPr lang="en-US" sz="1400" baseline="0" dirty="0">
                          <a:solidFill>
                            <a:srgbClr val="FFFF00"/>
                          </a:solidFill>
                        </a:rPr>
                        <a:t> 6</a:t>
                      </a:r>
                      <a:endParaRPr lang="en-US" sz="1400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56588520"/>
                  </a:ext>
                </a:extLst>
              </a:tr>
            </a:tbl>
          </a:graphicData>
        </a:graphic>
      </p:graphicFrame>
      <p:sp>
        <p:nvSpPr>
          <p:cNvPr id="104" name="Left Brace 103">
            <a:extLst>
              <a:ext uri="{FF2B5EF4-FFF2-40B4-BE49-F238E27FC236}">
                <a16:creationId xmlns:a16="http://schemas.microsoft.com/office/drawing/2014/main" id="{94251A34-0B33-47B8-8BB9-C3F95F6AEC39}"/>
              </a:ext>
            </a:extLst>
          </p:cNvPr>
          <p:cNvSpPr/>
          <p:nvPr/>
        </p:nvSpPr>
        <p:spPr bwMode="auto">
          <a:xfrm rot="10800000">
            <a:off x="11421549" y="1432028"/>
            <a:ext cx="155386" cy="3766182"/>
          </a:xfrm>
          <a:prstGeom prst="leftBrace">
            <a:avLst>
              <a:gd name="adj1" fmla="val 8333"/>
              <a:gd name="adj2" fmla="val 49548"/>
            </a:avLst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  <p:sp>
        <p:nvSpPr>
          <p:cNvPr id="105" name="Left Brace 104">
            <a:extLst>
              <a:ext uri="{FF2B5EF4-FFF2-40B4-BE49-F238E27FC236}">
                <a16:creationId xmlns:a16="http://schemas.microsoft.com/office/drawing/2014/main" id="{75A5CC59-7E22-4780-AC43-85365EB5BD9C}"/>
              </a:ext>
            </a:extLst>
          </p:cNvPr>
          <p:cNvSpPr/>
          <p:nvPr/>
        </p:nvSpPr>
        <p:spPr bwMode="auto">
          <a:xfrm rot="10800000">
            <a:off x="11421549" y="5275110"/>
            <a:ext cx="155386" cy="940461"/>
          </a:xfrm>
          <a:prstGeom prst="leftBrace">
            <a:avLst>
              <a:gd name="adj1" fmla="val 8333"/>
              <a:gd name="adj2" fmla="val 49548"/>
            </a:avLst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  <p:sp>
        <p:nvSpPr>
          <p:cNvPr id="107" name="TextBox 106">
            <a:extLst>
              <a:ext uri="{FF2B5EF4-FFF2-40B4-BE49-F238E27FC236}">
                <a16:creationId xmlns:a16="http://schemas.microsoft.com/office/drawing/2014/main" id="{11DAE74B-BE01-4012-A1A7-80B9E590EBE9}"/>
              </a:ext>
            </a:extLst>
          </p:cNvPr>
          <p:cNvSpPr txBox="1"/>
          <p:nvPr/>
        </p:nvSpPr>
        <p:spPr>
          <a:xfrm>
            <a:off x="11530460" y="2680300"/>
            <a:ext cx="70884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RAN2</a:t>
            </a:r>
            <a:br>
              <a:rPr lang="en-US" dirty="0"/>
            </a:br>
            <a:r>
              <a:rPr lang="en-US" dirty="0"/>
              <a:t>TUs</a:t>
            </a:r>
          </a:p>
        </p:txBody>
      </p:sp>
      <p:sp>
        <p:nvSpPr>
          <p:cNvPr id="108" name="TextBox 107">
            <a:extLst>
              <a:ext uri="{FF2B5EF4-FFF2-40B4-BE49-F238E27FC236}">
                <a16:creationId xmlns:a16="http://schemas.microsoft.com/office/drawing/2014/main" id="{B8800243-5A77-4522-A661-CBDA5A7BFCDA}"/>
              </a:ext>
            </a:extLst>
          </p:cNvPr>
          <p:cNvSpPr txBox="1"/>
          <p:nvPr/>
        </p:nvSpPr>
        <p:spPr>
          <a:xfrm>
            <a:off x="11530460" y="5439570"/>
            <a:ext cx="70884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RAN3</a:t>
            </a:r>
            <a:br>
              <a:rPr lang="en-US" dirty="0"/>
            </a:br>
            <a:r>
              <a:rPr lang="en-US" dirty="0"/>
              <a:t>TUs</a:t>
            </a:r>
          </a:p>
        </p:txBody>
      </p:sp>
      <p:sp>
        <p:nvSpPr>
          <p:cNvPr id="65" name="Rectangle: Rounded Corners 64">
            <a:extLst>
              <a:ext uri="{FF2B5EF4-FFF2-40B4-BE49-F238E27FC236}">
                <a16:creationId xmlns:a16="http://schemas.microsoft.com/office/drawing/2014/main" id="{40F1FEC8-B175-4C5E-BD5A-6B3B5BE0415F}"/>
              </a:ext>
            </a:extLst>
          </p:cNvPr>
          <p:cNvSpPr/>
          <p:nvPr/>
        </p:nvSpPr>
        <p:spPr>
          <a:xfrm>
            <a:off x="1515937" y="3232038"/>
            <a:ext cx="3254375" cy="294533"/>
          </a:xfrm>
          <a:prstGeom prst="roundRect">
            <a:avLst/>
          </a:prstGeom>
          <a:solidFill>
            <a:srgbClr val="FF9B9B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77">
              <a:defRPr/>
            </a:pPr>
            <a: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NR V2X SI</a:t>
            </a:r>
          </a:p>
        </p:txBody>
      </p:sp>
      <p:sp>
        <p:nvSpPr>
          <p:cNvPr id="66" name="Rectangle: Rounded Corners 65">
            <a:extLst>
              <a:ext uri="{FF2B5EF4-FFF2-40B4-BE49-F238E27FC236}">
                <a16:creationId xmlns:a16="http://schemas.microsoft.com/office/drawing/2014/main" id="{25A8C36F-81F9-4344-94A7-AF70922C7EAF}"/>
              </a:ext>
            </a:extLst>
          </p:cNvPr>
          <p:cNvSpPr/>
          <p:nvPr/>
        </p:nvSpPr>
        <p:spPr>
          <a:xfrm>
            <a:off x="4832223" y="3232039"/>
            <a:ext cx="3246374" cy="285818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77">
              <a:defRPr/>
            </a:pPr>
            <a: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NR V2X WI</a:t>
            </a:r>
          </a:p>
        </p:txBody>
      </p:sp>
      <p:sp>
        <p:nvSpPr>
          <p:cNvPr id="77" name="Rectangle: Rounded Corners 76">
            <a:extLst>
              <a:ext uri="{FF2B5EF4-FFF2-40B4-BE49-F238E27FC236}">
                <a16:creationId xmlns:a16="http://schemas.microsoft.com/office/drawing/2014/main" id="{34C390F2-39DE-4778-AC87-8FCC5E22E062}"/>
              </a:ext>
            </a:extLst>
          </p:cNvPr>
          <p:cNvSpPr/>
          <p:nvPr/>
        </p:nvSpPr>
        <p:spPr>
          <a:xfrm>
            <a:off x="850391" y="3589717"/>
            <a:ext cx="2824607" cy="293921"/>
          </a:xfrm>
          <a:prstGeom prst="roundRect">
            <a:avLst/>
          </a:prstGeom>
          <a:solidFill>
            <a:srgbClr val="FF9B9B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77">
              <a:defRPr/>
            </a:pPr>
            <a: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NR-U SI</a:t>
            </a:r>
          </a:p>
        </p:txBody>
      </p:sp>
      <p:sp>
        <p:nvSpPr>
          <p:cNvPr id="87" name="Rectangle: Rounded Corners 86">
            <a:extLst>
              <a:ext uri="{FF2B5EF4-FFF2-40B4-BE49-F238E27FC236}">
                <a16:creationId xmlns:a16="http://schemas.microsoft.com/office/drawing/2014/main" id="{170739A4-2904-4480-A741-535DE33EAD10}"/>
              </a:ext>
            </a:extLst>
          </p:cNvPr>
          <p:cNvSpPr/>
          <p:nvPr/>
        </p:nvSpPr>
        <p:spPr>
          <a:xfrm>
            <a:off x="3741549" y="3588193"/>
            <a:ext cx="4337048" cy="285818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77">
              <a:defRPr/>
            </a:pPr>
            <a: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NR-U WI</a:t>
            </a:r>
          </a:p>
        </p:txBody>
      </p:sp>
      <p:sp>
        <p:nvSpPr>
          <p:cNvPr id="88" name="Left Brace 87">
            <a:extLst>
              <a:ext uri="{FF2B5EF4-FFF2-40B4-BE49-F238E27FC236}">
                <a16:creationId xmlns:a16="http://schemas.microsoft.com/office/drawing/2014/main" id="{24281B85-F760-4231-B879-CA81F69385C4}"/>
              </a:ext>
            </a:extLst>
          </p:cNvPr>
          <p:cNvSpPr/>
          <p:nvPr/>
        </p:nvSpPr>
        <p:spPr bwMode="auto">
          <a:xfrm>
            <a:off x="658368" y="3232038"/>
            <a:ext cx="149223" cy="1001656"/>
          </a:xfrm>
          <a:prstGeom prst="leftBrace">
            <a:avLst>
              <a:gd name="adj1" fmla="val 8333"/>
              <a:gd name="adj2" fmla="val 49548"/>
            </a:avLst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750504E0-4F35-4434-A720-B35BDE1024D5}"/>
              </a:ext>
            </a:extLst>
          </p:cNvPr>
          <p:cNvSpPr txBox="1"/>
          <p:nvPr/>
        </p:nvSpPr>
        <p:spPr>
          <a:xfrm>
            <a:off x="11226" y="3399210"/>
            <a:ext cx="70884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RAN1</a:t>
            </a:r>
            <a:br>
              <a:rPr lang="en-US" dirty="0"/>
            </a:br>
            <a:r>
              <a:rPr lang="en-US" dirty="0"/>
              <a:t>led</a:t>
            </a:r>
          </a:p>
        </p:txBody>
      </p:sp>
      <p:sp>
        <p:nvSpPr>
          <p:cNvPr id="94" name="Title 2">
            <a:extLst>
              <a:ext uri="{FF2B5EF4-FFF2-40B4-BE49-F238E27FC236}">
                <a16:creationId xmlns:a16="http://schemas.microsoft.com/office/drawing/2014/main" id="{8C120FAE-7958-4220-840D-04FE999DB7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9756" y="169736"/>
            <a:ext cx="9112251" cy="643425"/>
          </a:xfrm>
        </p:spPr>
        <p:txBody>
          <a:bodyPr/>
          <a:lstStyle/>
          <a:p>
            <a:r>
              <a:rPr lang="en-US" altLang="fi-FI" b="1" i="1" kern="1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RAN2 and RAN3</a:t>
            </a:r>
          </a:p>
        </p:txBody>
      </p:sp>
      <p:sp>
        <p:nvSpPr>
          <p:cNvPr id="43" name="Rectangle: Rounded Corners 42">
            <a:extLst>
              <a:ext uri="{FF2B5EF4-FFF2-40B4-BE49-F238E27FC236}">
                <a16:creationId xmlns:a16="http://schemas.microsoft.com/office/drawing/2014/main" id="{857C8CB5-251F-4CE5-BD51-F513954EFA9C}"/>
              </a:ext>
            </a:extLst>
          </p:cNvPr>
          <p:cNvSpPr/>
          <p:nvPr/>
        </p:nvSpPr>
        <p:spPr>
          <a:xfrm>
            <a:off x="3741549" y="4282675"/>
            <a:ext cx="4337048" cy="285818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77">
              <a:defRPr/>
            </a:pPr>
            <a: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Misc. impacts from other RAN1/RAN3 NR WIDs*</a:t>
            </a:r>
          </a:p>
        </p:txBody>
      </p:sp>
      <p:sp>
        <p:nvSpPr>
          <p:cNvPr id="47" name="Rectangle: Rounded Corners 46">
            <a:extLst>
              <a:ext uri="{FF2B5EF4-FFF2-40B4-BE49-F238E27FC236}">
                <a16:creationId xmlns:a16="http://schemas.microsoft.com/office/drawing/2014/main" id="{254B9A69-AEC9-429D-8CBA-956989D3076F}"/>
              </a:ext>
            </a:extLst>
          </p:cNvPr>
          <p:cNvSpPr/>
          <p:nvPr/>
        </p:nvSpPr>
        <p:spPr>
          <a:xfrm>
            <a:off x="1501266" y="3946784"/>
            <a:ext cx="2146746" cy="291054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77">
              <a:defRPr/>
            </a:pP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NR-NR DC sync (TBD for late drop)</a:t>
            </a: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8DB868EE-7C6A-4879-AB19-BD4DD2903228}"/>
              </a:ext>
            </a:extLst>
          </p:cNvPr>
          <p:cNvSpPr/>
          <p:nvPr/>
        </p:nvSpPr>
        <p:spPr>
          <a:xfrm>
            <a:off x="8259063" y="715435"/>
            <a:ext cx="501724" cy="358468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/>
            <a:r>
              <a:rPr lang="en-GB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2018 Q3</a:t>
            </a: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0A469852-2E3D-4A92-866E-D3B0A9F65861}"/>
              </a:ext>
            </a:extLst>
          </p:cNvPr>
          <p:cNvSpPr/>
          <p:nvPr/>
        </p:nvSpPr>
        <p:spPr>
          <a:xfrm>
            <a:off x="8780139" y="715435"/>
            <a:ext cx="489068" cy="358468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/>
            <a:r>
              <a:rPr lang="en-GB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2018 Q4</a:t>
            </a: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E147F0D5-3AF5-4CA6-85ED-1B2FE10DF645}"/>
              </a:ext>
            </a:extLst>
          </p:cNvPr>
          <p:cNvSpPr/>
          <p:nvPr/>
        </p:nvSpPr>
        <p:spPr>
          <a:xfrm>
            <a:off x="9289962" y="715435"/>
            <a:ext cx="480078" cy="358468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/>
            <a:r>
              <a:rPr lang="en-GB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2019Q1</a:t>
            </a: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9FE6CF43-19D5-4A42-B08F-D78E114F2A43}"/>
              </a:ext>
            </a:extLst>
          </p:cNvPr>
          <p:cNvSpPr/>
          <p:nvPr/>
        </p:nvSpPr>
        <p:spPr>
          <a:xfrm>
            <a:off x="9790795" y="715435"/>
            <a:ext cx="480078" cy="358468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/>
            <a:r>
              <a:rPr lang="en-GB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2019Q2</a:t>
            </a: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6161E069-BCB8-4139-A94B-701C040544D6}"/>
              </a:ext>
            </a:extLst>
          </p:cNvPr>
          <p:cNvSpPr/>
          <p:nvPr/>
        </p:nvSpPr>
        <p:spPr>
          <a:xfrm>
            <a:off x="10295422" y="715435"/>
            <a:ext cx="480078" cy="358468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/>
            <a:r>
              <a:rPr lang="en-GB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2019Q3</a:t>
            </a:r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5C6BD010-D5BB-49FE-ABA7-5F08353354F4}"/>
              </a:ext>
            </a:extLst>
          </p:cNvPr>
          <p:cNvSpPr/>
          <p:nvPr/>
        </p:nvSpPr>
        <p:spPr>
          <a:xfrm>
            <a:off x="10800049" y="715435"/>
            <a:ext cx="480078" cy="358468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/>
            <a:r>
              <a:rPr lang="en-GB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2019Q4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00AF9274-F639-4455-A639-288BC87113B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8182779"/>
              </p:ext>
            </p:extLst>
          </p:nvPr>
        </p:nvGraphicFramePr>
        <p:xfrm>
          <a:off x="8259063" y="5291497"/>
          <a:ext cx="3039936" cy="9404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6656">
                  <a:extLst>
                    <a:ext uri="{9D8B030D-6E8A-4147-A177-3AD203B41FA5}">
                      <a16:colId xmlns:a16="http://schemas.microsoft.com/office/drawing/2014/main" val="1306459605"/>
                    </a:ext>
                  </a:extLst>
                </a:gridCol>
                <a:gridCol w="506656">
                  <a:extLst>
                    <a:ext uri="{9D8B030D-6E8A-4147-A177-3AD203B41FA5}">
                      <a16:colId xmlns:a16="http://schemas.microsoft.com/office/drawing/2014/main" val="2271366910"/>
                    </a:ext>
                  </a:extLst>
                </a:gridCol>
                <a:gridCol w="506656">
                  <a:extLst>
                    <a:ext uri="{9D8B030D-6E8A-4147-A177-3AD203B41FA5}">
                      <a16:colId xmlns:a16="http://schemas.microsoft.com/office/drawing/2014/main" val="3482782362"/>
                    </a:ext>
                  </a:extLst>
                </a:gridCol>
                <a:gridCol w="506656">
                  <a:extLst>
                    <a:ext uri="{9D8B030D-6E8A-4147-A177-3AD203B41FA5}">
                      <a16:colId xmlns:a16="http://schemas.microsoft.com/office/drawing/2014/main" val="2561455352"/>
                    </a:ext>
                  </a:extLst>
                </a:gridCol>
                <a:gridCol w="506656">
                  <a:extLst>
                    <a:ext uri="{9D8B030D-6E8A-4147-A177-3AD203B41FA5}">
                      <a16:colId xmlns:a16="http://schemas.microsoft.com/office/drawing/2014/main" val="1746997225"/>
                    </a:ext>
                  </a:extLst>
                </a:gridCol>
                <a:gridCol w="506656">
                  <a:extLst>
                    <a:ext uri="{9D8B030D-6E8A-4147-A177-3AD203B41FA5}">
                      <a16:colId xmlns:a16="http://schemas.microsoft.com/office/drawing/2014/main" val="81380609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bg1"/>
                          </a:solidFill>
                        </a:rPr>
                        <a:t>4</a:t>
                      </a:r>
                    </a:p>
                  </a:txBody>
                  <a:tcPr>
                    <a:solidFill>
                      <a:srgbClr val="12419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</a:t>
                      </a:r>
                      <a:endParaRPr lang="en-US" sz="1400" b="1" kern="1200" dirty="0">
                        <a:solidFill>
                          <a:srgbClr val="FFFF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12419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7.5</a:t>
                      </a:r>
                      <a:endParaRPr lang="en-US" sz="1400" b="1" kern="1200" dirty="0">
                        <a:solidFill>
                          <a:srgbClr val="FFFF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12419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17</a:t>
                      </a:r>
                      <a:endParaRPr lang="en-US" sz="1400" b="1" kern="1200" dirty="0">
                        <a:solidFill>
                          <a:srgbClr val="FFFF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12419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8</a:t>
                      </a:r>
                      <a:endParaRPr lang="en-US" sz="1400" b="1" kern="1200" dirty="0">
                        <a:solidFill>
                          <a:srgbClr val="FFFF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12419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16</a:t>
                      </a:r>
                      <a:endParaRPr lang="en-US" sz="1400" b="1" kern="1200" dirty="0">
                        <a:solidFill>
                          <a:srgbClr val="FFFF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12419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46737833"/>
                  </a:ext>
                </a:extLst>
              </a:tr>
              <a:tr h="330861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86926240"/>
                  </a:ext>
                </a:extLst>
              </a:tr>
              <a:tr h="292683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2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63846406"/>
                  </a:ext>
                </a:extLst>
              </a:tr>
            </a:tbl>
          </a:graphicData>
        </a:graphic>
      </p:graphicFrame>
      <p:sp>
        <p:nvSpPr>
          <p:cNvPr id="61" name="Rectangle: Rounded Corners 60">
            <a:extLst>
              <a:ext uri="{FF2B5EF4-FFF2-40B4-BE49-F238E27FC236}">
                <a16:creationId xmlns:a16="http://schemas.microsoft.com/office/drawing/2014/main" id="{BDA224BA-2007-451E-BA68-202FDE062044}"/>
              </a:ext>
            </a:extLst>
          </p:cNvPr>
          <p:cNvSpPr/>
          <p:nvPr/>
        </p:nvSpPr>
        <p:spPr>
          <a:xfrm>
            <a:off x="3738325" y="3950927"/>
            <a:ext cx="4343448" cy="282767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77">
              <a:defRPr/>
            </a:pPr>
            <a: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NR-NR DC WI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107555" y="4632214"/>
            <a:ext cx="3342952" cy="58477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GB" sz="1600" dirty="0"/>
              <a:t>Note: Yellow numbers show TUs from the LTE allocation used for NR WIs/SI</a:t>
            </a:r>
          </a:p>
        </p:txBody>
      </p:sp>
      <p:sp>
        <p:nvSpPr>
          <p:cNvPr id="63" name="TextBox 62"/>
          <p:cNvSpPr txBox="1"/>
          <p:nvPr/>
        </p:nvSpPr>
        <p:spPr>
          <a:xfrm>
            <a:off x="3749485" y="4553126"/>
            <a:ext cx="432911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/>
              <a:t>* MIMO, NTN, UE power, Positioning, SON/MDT , NOMA </a:t>
            </a:r>
          </a:p>
        </p:txBody>
      </p:sp>
    </p:spTree>
    <p:extLst>
      <p:ext uri="{BB962C8B-B14F-4D97-AF65-F5344CB8AC3E}">
        <p14:creationId xmlns:p14="http://schemas.microsoft.com/office/powerpoint/2010/main" val="4560440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EBFB9E4A-5D98-4448-9643-4E9F3503FF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04901" y="228600"/>
            <a:ext cx="10316633" cy="1143000"/>
          </a:xfrm>
        </p:spPr>
        <p:txBody>
          <a:bodyPr/>
          <a:lstStyle/>
          <a:p>
            <a:pPr>
              <a:defRPr/>
            </a:pPr>
            <a:r>
              <a:rPr lang="en-GB" altLang="en-US" sz="4800" b="1" i="1" kern="1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TSG-RAN</a:t>
            </a:r>
          </a:p>
        </p:txBody>
      </p:sp>
      <p:sp>
        <p:nvSpPr>
          <p:cNvPr id="13315" name="Content Placeholder 2">
            <a:extLst>
              <a:ext uri="{FF2B5EF4-FFF2-40B4-BE49-F238E27FC236}">
                <a16:creationId xmlns:a16="http://schemas.microsoft.com/office/drawing/2014/main" id="{EA8B0729-5551-4D6D-A9D0-415D3EEFFC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0" y="1458385"/>
            <a:ext cx="11184467" cy="4692649"/>
          </a:xfrm>
        </p:spPr>
        <p:txBody>
          <a:bodyPr/>
          <a:lstStyle/>
          <a:p>
            <a:pPr>
              <a:defRPr/>
            </a:pPr>
            <a:endParaRPr lang="en-US" altLang="en-US" sz="3200" dirty="0"/>
          </a:p>
          <a:p>
            <a:pPr>
              <a:defRPr/>
            </a:pPr>
            <a:r>
              <a:rPr lang="en-US" altLang="en-US" sz="3200" dirty="0"/>
              <a:t>It is proposed to take the &gt;52.6GHz work on board as a RAN plenary SI focusing on higher level issues</a:t>
            </a:r>
          </a:p>
          <a:p>
            <a:pPr lvl="1">
              <a:defRPr/>
            </a:pPr>
            <a:r>
              <a:rPr lang="en-US" altLang="en-US" sz="2667" dirty="0"/>
              <a:t>Target spectrum range and use cases, requirements, </a:t>
            </a:r>
            <a:r>
              <a:rPr lang="en-US" altLang="en-US" sz="2667" dirty="0" err="1"/>
              <a:t>etc</a:t>
            </a:r>
            <a:r>
              <a:rPr lang="en-US" altLang="en-US" sz="2667" dirty="0"/>
              <a:t>…</a:t>
            </a:r>
          </a:p>
          <a:p>
            <a:pPr>
              <a:defRPr/>
            </a:pPr>
            <a:r>
              <a:rPr lang="en-US" altLang="en-US" sz="3200" dirty="0"/>
              <a:t>WG work can be initiated later potentially targeting Rel-17 </a:t>
            </a:r>
          </a:p>
          <a:p>
            <a:pPr>
              <a:defRPr/>
            </a:pPr>
            <a:endParaRPr lang="en-US" altLang="en-US" sz="2667" dirty="0"/>
          </a:p>
          <a:p>
            <a:pPr marL="609585" lvl="1" indent="0">
              <a:buNone/>
              <a:defRPr/>
            </a:pPr>
            <a:br>
              <a:rPr lang="en-US" altLang="en-US" sz="2400" dirty="0"/>
            </a:br>
            <a:endParaRPr lang="en-US" altLang="en-US" sz="2400" i="1" dirty="0"/>
          </a:p>
        </p:txBody>
      </p:sp>
    </p:spTree>
    <p:extLst>
      <p:ext uri="{BB962C8B-B14F-4D97-AF65-F5344CB8AC3E}">
        <p14:creationId xmlns:p14="http://schemas.microsoft.com/office/powerpoint/2010/main" val="1291917779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EBFB9E4A-5D98-4448-9643-4E9F3503FF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04901" y="228600"/>
            <a:ext cx="10316633" cy="1143000"/>
          </a:xfrm>
        </p:spPr>
        <p:txBody>
          <a:bodyPr/>
          <a:lstStyle/>
          <a:p>
            <a:pPr>
              <a:defRPr/>
            </a:pPr>
            <a:r>
              <a:rPr lang="en-GB" altLang="en-US" sz="4800" b="1" i="1" kern="1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Summary and Way Forward</a:t>
            </a:r>
          </a:p>
        </p:txBody>
      </p:sp>
      <p:sp>
        <p:nvSpPr>
          <p:cNvPr id="13315" name="Content Placeholder 2">
            <a:extLst>
              <a:ext uri="{FF2B5EF4-FFF2-40B4-BE49-F238E27FC236}">
                <a16:creationId xmlns:a16="http://schemas.microsoft.com/office/drawing/2014/main" id="{EA8B0729-5551-4D6D-A9D0-415D3EEFFC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0" y="1458385"/>
            <a:ext cx="11184467" cy="4692649"/>
          </a:xfrm>
        </p:spPr>
        <p:txBody>
          <a:bodyPr/>
          <a:lstStyle/>
          <a:p>
            <a:pPr>
              <a:defRPr/>
            </a:pPr>
            <a:endParaRPr lang="en-US" altLang="en-US" sz="3200" dirty="0"/>
          </a:p>
          <a:p>
            <a:pPr>
              <a:defRPr/>
            </a:pPr>
            <a:r>
              <a:rPr lang="en-US" altLang="en-US" sz="3200" dirty="0"/>
              <a:t>It is proposed to take the SI/WI package presented here </a:t>
            </a:r>
            <a:r>
              <a:rPr lang="en-US" altLang="en-US" sz="3200"/>
              <a:t>as a starting </a:t>
            </a:r>
            <a:r>
              <a:rPr lang="en-US" altLang="en-US" sz="3200" dirty="0"/>
              <a:t>point for further discussion during RAN#80   </a:t>
            </a:r>
            <a:endParaRPr lang="en-US" altLang="en-US" sz="2667" dirty="0"/>
          </a:p>
          <a:p>
            <a:pPr marL="609585" lvl="1" indent="0">
              <a:buNone/>
              <a:defRPr/>
            </a:pPr>
            <a:br>
              <a:rPr lang="en-US" altLang="en-US" sz="2400" dirty="0"/>
            </a:br>
            <a:endParaRPr lang="en-US" altLang="en-US" sz="2400" i="1" dirty="0"/>
          </a:p>
        </p:txBody>
      </p:sp>
    </p:spTree>
    <p:extLst>
      <p:ext uri="{BB962C8B-B14F-4D97-AF65-F5344CB8AC3E}">
        <p14:creationId xmlns:p14="http://schemas.microsoft.com/office/powerpoint/2010/main" val="664137165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Nokia White Master with headlin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>
          <a:noFill/>
          <a:prstDash val="solid"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defRPr sz="1200" dirty="0" err="1" smtClean="0">
            <a:solidFill>
              <a:schemeClr val="tx2"/>
            </a:solidFill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spAutoFit/>
      </a:bodyPr>
      <a:lstStyle>
        <a:defPPr defTabSz="360000">
          <a:spcAft>
            <a:spcPts val="600"/>
          </a:spcAft>
          <a:tabLst>
            <a:tab pos="360000" algn="l"/>
          </a:tabLst>
          <a:defRPr sz="1200" dirty="0" smtClean="0">
            <a:solidFill>
              <a:schemeClr val="tx2"/>
            </a:solidFill>
            <a:latin typeface="Arial" panose="020B0604020202020204" pitchFamily="34" charset="0"/>
            <a:ea typeface="Nokia Pure Text Light" panose="020B0403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Arial PowerPoint.potx" id="{0E061A61-7E57-432B-907A-AB1A22788084}" vid="{E3207492-1C8E-486E-90C1-42382B5C6009}"/>
    </a:ext>
  </a:extLst>
</a:theme>
</file>

<file path=ppt/theme/theme2.xml><?xml version="1.0" encoding="utf-8"?>
<a:theme xmlns:a="http://schemas.openxmlformats.org/drawingml/2006/main" name="1_Office Theme">
  <a:themeElements>
    <a:clrScheme name="Office Theme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Theme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ja-JP" altLang="en-US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50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ja-JP" altLang="en-US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50" charset="-128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2754</TotalTime>
  <Words>696</Words>
  <Application>Microsoft Office PowerPoint</Application>
  <PresentationFormat>Widescreen</PresentationFormat>
  <Paragraphs>298</Paragraphs>
  <Slides>7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7</vt:i4>
      </vt:variant>
    </vt:vector>
  </HeadingPairs>
  <TitlesOfParts>
    <vt:vector size="19" baseType="lpstr">
      <vt:lpstr>ＭＳ Ｐゴシック</vt:lpstr>
      <vt:lpstr>ＭＳ Ｐゴシック</vt:lpstr>
      <vt:lpstr>Arial</vt:lpstr>
      <vt:lpstr>Calibri</vt:lpstr>
      <vt:lpstr>Nokia Pure Headline Ultra Light</vt:lpstr>
      <vt:lpstr>Nokia Pure Text</vt:lpstr>
      <vt:lpstr>Nokia Pure Text Light</vt:lpstr>
      <vt:lpstr>Times New Roman</vt:lpstr>
      <vt:lpstr>Wingdings</vt:lpstr>
      <vt:lpstr>Nokia White Master with headline</vt:lpstr>
      <vt:lpstr>1_Office Theme</vt:lpstr>
      <vt:lpstr>Office Theme</vt:lpstr>
      <vt:lpstr>   Release 16 WI/SI package  </vt:lpstr>
      <vt:lpstr>Introduction</vt:lpstr>
      <vt:lpstr>Timeline</vt:lpstr>
      <vt:lpstr>RAN1</vt:lpstr>
      <vt:lpstr>RAN2 and RAN3</vt:lpstr>
      <vt:lpstr>TSG-RAN</vt:lpstr>
      <vt:lpstr>Summary and Way Forward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Toskala, Antti (Nokia - FI/Espoo)</dc:creator>
  <cp:keywords>CTPClassification=CTP_NT</cp:keywords>
  <cp:lastModifiedBy>Bertenyi, Balazs (Nokia - HU/Budapest)</cp:lastModifiedBy>
  <cp:revision>84</cp:revision>
  <dcterms:created xsi:type="dcterms:W3CDTF">2018-05-24T11:49:12Z</dcterms:created>
  <dcterms:modified xsi:type="dcterms:W3CDTF">2018-06-08T21:32:44Z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a5af123f-c90f-447d-ba37-4428aae2e3d0</vt:lpwstr>
  </property>
  <property fmtid="{D5CDD505-2E9C-101B-9397-08002B2CF9AE}" pid="3" name="CTP_TimeStamp">
    <vt:lpwstr>2018-06-08 09:10:58Z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</Properties>
</file>