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452" r:id="rId2"/>
    <p:sldId id="846" r:id="rId3"/>
    <p:sldId id="847" r:id="rId4"/>
    <p:sldId id="863" r:id="rId5"/>
    <p:sldId id="864" r:id="rId6"/>
    <p:sldId id="701" r:id="rId7"/>
    <p:sldId id="702" r:id="rId8"/>
    <p:sldId id="703" r:id="rId9"/>
    <p:sldId id="839" r:id="rId10"/>
    <p:sldId id="857" r:id="rId11"/>
    <p:sldId id="862" r:id="rId12"/>
    <p:sldId id="861" r:id="rId13"/>
    <p:sldId id="844" r:id="rId14"/>
    <p:sldId id="429" r:id="rId15"/>
    <p:sldId id="858" r:id="rId16"/>
    <p:sldId id="859" r:id="rId17"/>
    <p:sldId id="860" r:id="rId18"/>
    <p:sldId id="353" r:id="rId19"/>
    <p:sldId id="848" r:id="rId20"/>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B1D254"/>
    <a:srgbClr val="0000FF"/>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4082" autoAdjust="0"/>
    <p:restoredTop sz="94660" autoAdjust="0"/>
  </p:normalViewPr>
  <p:slideViewPr>
    <p:cSldViewPr snapToGrid="0">
      <p:cViewPr>
        <p:scale>
          <a:sx n="125" d="100"/>
          <a:sy n="125" d="100"/>
        </p:scale>
        <p:origin x="-1128"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Sheet1!$A$2:$A$9</c:f>
              <c:strCache>
                <c:ptCount val="8"/>
                <c:pt idx="0">
                  <c:v>AH 1801</c:v>
                </c:pt>
                <c:pt idx="1">
                  <c:v>#86</c:v>
                </c:pt>
                <c:pt idx="2">
                  <c:v>#86bis</c:v>
                </c:pt>
                <c:pt idx="3">
                  <c:v>#87</c:v>
                </c:pt>
                <c:pt idx="4">
                  <c:v>AH 1807</c:v>
                </c:pt>
                <c:pt idx="5">
                  <c:v>#88</c:v>
                </c:pt>
                <c:pt idx="6">
                  <c:v>#88bis</c:v>
                </c:pt>
                <c:pt idx="7">
                  <c:v>#89</c:v>
                </c:pt>
              </c:strCache>
            </c:strRef>
          </c:cat>
          <c:val>
            <c:numRef>
              <c:f>Sheet1!$B$2:$B$9</c:f>
              <c:numCache>
                <c:formatCode>General</c:formatCode>
                <c:ptCount val="8"/>
                <c:pt idx="0">
                  <c:v>143</c:v>
                </c:pt>
                <c:pt idx="1">
                  <c:v>232</c:v>
                </c:pt>
                <c:pt idx="2">
                  <c:v>194</c:v>
                </c:pt>
                <c:pt idx="3">
                  <c:v>232</c:v>
                </c:pt>
              </c:numCache>
            </c:numRef>
          </c:val>
        </c:ser>
        <c:dLbls>
          <c:showLegendKey val="0"/>
          <c:showVal val="0"/>
          <c:showCatName val="0"/>
          <c:showSerName val="0"/>
          <c:showPercent val="0"/>
          <c:showBubbleSize val="0"/>
        </c:dLbls>
        <c:gapWidth val="150"/>
        <c:axId val="111122432"/>
        <c:axId val="144197888"/>
      </c:barChart>
      <c:catAx>
        <c:axId val="111122432"/>
        <c:scaling>
          <c:orientation val="minMax"/>
        </c:scaling>
        <c:delete val="0"/>
        <c:axPos val="b"/>
        <c:majorTickMark val="none"/>
        <c:minorTickMark val="none"/>
        <c:tickLblPos val="nextTo"/>
        <c:crossAx val="144197888"/>
        <c:crosses val="autoZero"/>
        <c:auto val="1"/>
        <c:lblAlgn val="ctr"/>
        <c:lblOffset val="100"/>
        <c:noMultiLvlLbl val="0"/>
      </c:catAx>
      <c:valAx>
        <c:axId val="144197888"/>
        <c:scaling>
          <c:orientation val="minMax"/>
        </c:scaling>
        <c:delete val="0"/>
        <c:axPos val="l"/>
        <c:majorGridlines/>
        <c:numFmt formatCode="General" sourceLinked="1"/>
        <c:majorTickMark val="none"/>
        <c:minorTickMark val="none"/>
        <c:tickLblPos val="nextTo"/>
        <c:crossAx val="111122432"/>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Sheet1!$A$2:$A$9</c:f>
              <c:strCache>
                <c:ptCount val="8"/>
                <c:pt idx="0">
                  <c:v>AH 1801</c:v>
                </c:pt>
                <c:pt idx="1">
                  <c:v>#86</c:v>
                </c:pt>
                <c:pt idx="2">
                  <c:v>#86bis</c:v>
                </c:pt>
                <c:pt idx="3">
                  <c:v>#87</c:v>
                </c:pt>
                <c:pt idx="4">
                  <c:v>AH 1807</c:v>
                </c:pt>
                <c:pt idx="5">
                  <c:v>#88</c:v>
                </c:pt>
                <c:pt idx="6">
                  <c:v>#88bis</c:v>
                </c:pt>
                <c:pt idx="7">
                  <c:v>#89</c:v>
                </c:pt>
              </c:strCache>
            </c:strRef>
          </c:cat>
          <c:val>
            <c:numRef>
              <c:f>Sheet1!$B$2:$B$9</c:f>
              <c:numCache>
                <c:formatCode>General</c:formatCode>
                <c:ptCount val="8"/>
                <c:pt idx="0">
                  <c:v>1256</c:v>
                </c:pt>
                <c:pt idx="1">
                  <c:v>2085</c:v>
                </c:pt>
                <c:pt idx="2">
                  <c:v>2341</c:v>
                </c:pt>
                <c:pt idx="3">
                  <c:v>2318</c:v>
                </c:pt>
              </c:numCache>
            </c:numRef>
          </c:val>
        </c:ser>
        <c:dLbls>
          <c:showLegendKey val="0"/>
          <c:showVal val="0"/>
          <c:showCatName val="0"/>
          <c:showSerName val="0"/>
          <c:showPercent val="0"/>
          <c:showBubbleSize val="0"/>
        </c:dLbls>
        <c:gapWidth val="150"/>
        <c:axId val="98216448"/>
        <c:axId val="144201344"/>
      </c:barChart>
      <c:catAx>
        <c:axId val="98216448"/>
        <c:scaling>
          <c:orientation val="minMax"/>
        </c:scaling>
        <c:delete val="0"/>
        <c:axPos val="b"/>
        <c:majorTickMark val="none"/>
        <c:minorTickMark val="none"/>
        <c:tickLblPos val="nextTo"/>
        <c:crossAx val="144201344"/>
        <c:crosses val="autoZero"/>
        <c:auto val="1"/>
        <c:lblAlgn val="ctr"/>
        <c:lblOffset val="100"/>
        <c:noMultiLvlLbl val="0"/>
      </c:catAx>
      <c:valAx>
        <c:axId val="144201344"/>
        <c:scaling>
          <c:orientation val="minMax"/>
        </c:scaling>
        <c:delete val="0"/>
        <c:axPos val="l"/>
        <c:majorGridlines/>
        <c:numFmt formatCode="General" sourceLinked="1"/>
        <c:majorTickMark val="none"/>
        <c:minorTickMark val="none"/>
        <c:tickLblPos val="nextTo"/>
        <c:crossAx val="98216448"/>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ea typeface="MS PGothic" pitchFamily="34" charset="-128"/>
              </a:defRPr>
            </a:lvl1pPr>
          </a:lstStyle>
          <a:p>
            <a:r>
              <a:rPr lang="en-GB" altLang="ja-JP"/>
              <a:t>Slide </a:t>
            </a:r>
            <a:fld id="{2A296FB2-9AA2-4E5F-A6A3-96CB0E081711}" type="slidenum">
              <a:rPr lang="en-GB" altLang="ja-JP"/>
              <a:pPr/>
              <a:t>‹#›</a:t>
            </a:fld>
            <a:endParaRPr lang="en-GB" altLang="ja-JP"/>
          </a:p>
        </p:txBody>
      </p:sp>
    </p:spTree>
    <p:extLst>
      <p:ext uri="{BB962C8B-B14F-4D97-AF65-F5344CB8AC3E}">
        <p14:creationId xmlns:p14="http://schemas.microsoft.com/office/powerpoint/2010/main" val="1202667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2017     RP-180608 RAN4 Status Report to RAN#80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27334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79</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RP-180608</a:t>
            </a:r>
            <a:endParaRPr lang="en-GB" altLang="en-US" sz="2000" b="1" i="1" dirty="0">
              <a:latin typeface="Arial" charset="0"/>
              <a:cs typeface="Times New Roman" pitchFamily="18" charset="0"/>
            </a:endParaRPr>
          </a:p>
          <a:p>
            <a:pPr eaLnBrk="1" hangingPunct="1">
              <a:spcBef>
                <a:spcPct val="50000"/>
              </a:spcBef>
              <a:buFontTx/>
              <a:buNone/>
            </a:pPr>
            <a:r>
              <a:rPr lang="en-US" sz="2000" b="1" i="1" dirty="0">
                <a:latin typeface="Arial" charset="0"/>
                <a:cs typeface="Times New Roman" pitchFamily="18" charset="0"/>
              </a:rPr>
              <a:t>La Jolla</a:t>
            </a:r>
            <a:r>
              <a:rPr lang="en-GB" altLang="en-US" sz="2000" b="1" i="1" dirty="0">
                <a:latin typeface="Arial" charset="0"/>
                <a:cs typeface="Times New Roman" pitchFamily="18" charset="0"/>
              </a:rPr>
              <a:t>, US, </a:t>
            </a:r>
            <a:r>
              <a:rPr lang="en-GB" altLang="en-US" sz="2000" b="1" i="1" dirty="0" smtClean="0">
                <a:latin typeface="Arial" charset="0"/>
                <a:cs typeface="Times New Roman" pitchFamily="18" charset="0"/>
              </a:rPr>
              <a:t>11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14 June, 2018</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598285" y="4096574"/>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#80</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Items- Completion of Rel-15 spec (1/2)</a:t>
            </a:r>
            <a:endParaRPr lang="en-US" dirty="0"/>
          </a:p>
        </p:txBody>
      </p:sp>
      <p:sp>
        <p:nvSpPr>
          <p:cNvPr id="3" name="Content Placeholder 2"/>
          <p:cNvSpPr>
            <a:spLocks noGrp="1"/>
          </p:cNvSpPr>
          <p:nvPr>
            <p:ph idx="1"/>
          </p:nvPr>
        </p:nvSpPr>
        <p:spPr>
          <a:xfrm>
            <a:off x="438467" y="1208314"/>
            <a:ext cx="8229600" cy="5756366"/>
          </a:xfrm>
        </p:spPr>
        <p:txBody>
          <a:bodyPr/>
          <a:lstStyle/>
          <a:p>
            <a:r>
              <a:rPr lang="en-US" sz="2000" dirty="0" smtClean="0"/>
              <a:t>CRs </a:t>
            </a:r>
            <a:r>
              <a:rPr lang="en-US" sz="2000" dirty="0"/>
              <a:t>to Rel-15 NR specifications were approved by e-mail after RAN4 #87 </a:t>
            </a:r>
            <a:r>
              <a:rPr lang="en-US" sz="2000" dirty="0" smtClean="0"/>
              <a:t>meeting</a:t>
            </a:r>
          </a:p>
          <a:p>
            <a:endParaRPr lang="en-US" sz="2000" dirty="0" smtClean="0"/>
          </a:p>
          <a:p>
            <a:endParaRPr lang="en-US" sz="2000" dirty="0"/>
          </a:p>
          <a:p>
            <a:endParaRPr lang="en-US" sz="2000" dirty="0" smtClean="0"/>
          </a:p>
          <a:p>
            <a:endParaRPr lang="en-US" sz="2000" dirty="0"/>
          </a:p>
          <a:p>
            <a:r>
              <a:rPr lang="en-US" sz="2000" dirty="0" smtClean="0"/>
              <a:t>Current </a:t>
            </a:r>
            <a:r>
              <a:rPr lang="en-US" sz="2000" dirty="0"/>
              <a:t>specifications only include the band and band combinations which band and band combination specific requirements are completed</a:t>
            </a:r>
          </a:p>
          <a:p>
            <a:r>
              <a:rPr lang="en-US" sz="2000" dirty="0"/>
              <a:t>It was identified some generic requirements are still under discussion and not included in RAN4 specifications. For example: </a:t>
            </a:r>
          </a:p>
          <a:p>
            <a:pPr lvl="1"/>
            <a:r>
              <a:rPr lang="en-US" sz="1800" dirty="0"/>
              <a:t>MPR for FR2 single carrier </a:t>
            </a:r>
          </a:p>
          <a:p>
            <a:pPr lvl="1"/>
            <a:r>
              <a:rPr lang="en-US" sz="1800" dirty="0" err="1"/>
              <a:t>Pc,max</a:t>
            </a:r>
            <a:r>
              <a:rPr lang="en-US" sz="1800" dirty="0"/>
              <a:t> for CA and DC in FR1 </a:t>
            </a:r>
          </a:p>
          <a:p>
            <a:pPr lvl="1"/>
            <a:r>
              <a:rPr lang="en-US" sz="1800" dirty="0"/>
              <a:t>Etc. </a:t>
            </a: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186" y="2068830"/>
            <a:ext cx="7594573" cy="1101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8933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Items- Completion of Rel-15 spec (1/2)</a:t>
            </a:r>
            <a:endParaRPr lang="en-US" dirty="0"/>
          </a:p>
        </p:txBody>
      </p:sp>
      <p:sp>
        <p:nvSpPr>
          <p:cNvPr id="3" name="Content Placeholder 2"/>
          <p:cNvSpPr>
            <a:spLocks noGrp="1"/>
          </p:cNvSpPr>
          <p:nvPr>
            <p:ph idx="1"/>
          </p:nvPr>
        </p:nvSpPr>
        <p:spPr>
          <a:xfrm>
            <a:off x="438467" y="1276894"/>
            <a:ext cx="8229600" cy="5756366"/>
          </a:xfrm>
        </p:spPr>
        <p:txBody>
          <a:bodyPr/>
          <a:lstStyle/>
          <a:p>
            <a:r>
              <a:rPr lang="en-US" sz="2000" dirty="0" smtClean="0"/>
              <a:t>Also</a:t>
            </a:r>
            <a:r>
              <a:rPr lang="en-US" sz="2000" dirty="0"/>
              <a:t>, there are some requirements are still in square bracket or TBD which were added for the sake of progress. RAN4 may revisit these requirements in future RAN4 meetings. For example: </a:t>
            </a:r>
          </a:p>
          <a:p>
            <a:pPr lvl="1"/>
            <a:r>
              <a:rPr lang="en-US" sz="1800" dirty="0"/>
              <a:t>AMPR requirements for band n1 </a:t>
            </a:r>
          </a:p>
          <a:p>
            <a:pPr lvl="1"/>
            <a:r>
              <a:rPr lang="en-US" sz="1800" dirty="0"/>
              <a:t>MPR requirements for band n28 to protect DTV.</a:t>
            </a:r>
          </a:p>
          <a:p>
            <a:pPr lvl="1"/>
            <a:r>
              <a:rPr lang="en-US" sz="1800" dirty="0"/>
              <a:t>ACS and IBB in 38.101-1</a:t>
            </a:r>
          </a:p>
          <a:p>
            <a:pPr lvl="1"/>
            <a:r>
              <a:rPr lang="en-US" sz="1800" dirty="0"/>
              <a:t>The requirements for relative power tolerance in clause 6.3.4.3 in 36.101-1</a:t>
            </a:r>
          </a:p>
          <a:p>
            <a:pPr lvl="1"/>
            <a:r>
              <a:rPr lang="en-US" sz="1800" dirty="0"/>
              <a:t>Etc. </a:t>
            </a:r>
            <a:endParaRPr lang="en-US" sz="1800" dirty="0" smtClean="0"/>
          </a:p>
          <a:p>
            <a:r>
              <a:rPr lang="en-US" sz="2000" dirty="0" smtClean="0"/>
              <a:t>Furthermore, </a:t>
            </a:r>
            <a:r>
              <a:rPr lang="en-US" sz="2000" dirty="0"/>
              <a:t>some companies </a:t>
            </a:r>
            <a:r>
              <a:rPr lang="en-US" sz="2000" dirty="0" smtClean="0"/>
              <a:t>CRs (RP-181059, Rp-180934, RP-180935, RP-181261) submitted </a:t>
            </a:r>
            <a:r>
              <a:rPr lang="en-US" sz="2000" dirty="0"/>
              <a:t>in June plenary </a:t>
            </a:r>
            <a:r>
              <a:rPr lang="en-US" sz="2000" dirty="0" smtClean="0"/>
              <a:t>are also supposed to be further addressed in future RAN4 meeting if they were not agreed in June plenary meeting</a:t>
            </a:r>
            <a:endParaRPr lang="en-US" sz="2000" dirty="0"/>
          </a:p>
          <a:p>
            <a:pPr lvl="0"/>
            <a:r>
              <a:rPr lang="en-US" sz="1800" dirty="0"/>
              <a:t>RAN guideline is needed on handling these open issues in future RAN4 meeting </a:t>
            </a:r>
          </a:p>
          <a:p>
            <a:pPr lvl="1"/>
            <a:r>
              <a:rPr lang="en-US" sz="1600" b="1" dirty="0"/>
              <a:t>Either</a:t>
            </a:r>
            <a:r>
              <a:rPr lang="en-US" sz="1600" dirty="0"/>
              <a:t> allow RAN4 to continue discuss these open issues in Maintenance part if Rel-15 NR WI core part is completed in June plenary  </a:t>
            </a:r>
          </a:p>
          <a:p>
            <a:pPr lvl="1"/>
            <a:r>
              <a:rPr lang="en-US" sz="1600" b="1" dirty="0"/>
              <a:t>Or</a:t>
            </a:r>
            <a:r>
              <a:rPr lang="en-US" sz="1600" dirty="0"/>
              <a:t> one quarter exception  for RAN4 to finalize the core requirements in </a:t>
            </a:r>
            <a:r>
              <a:rPr lang="en-US" sz="1600" dirty="0" smtClean="0"/>
              <a:t>Rel-15</a:t>
            </a:r>
            <a:endParaRPr lang="en-US" sz="1800" dirty="0"/>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11</a:t>
            </a:fld>
            <a:endParaRPr lang="en-GB" altLang="en-US"/>
          </a:p>
        </p:txBody>
      </p:sp>
    </p:spTree>
    <p:extLst>
      <p:ext uri="{BB962C8B-B14F-4D97-AF65-F5344CB8AC3E}">
        <p14:creationId xmlns:p14="http://schemas.microsoft.com/office/powerpoint/2010/main" val="1463053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Items – Others (1/2)</a:t>
            </a:r>
            <a:endParaRPr lang="en-US" dirty="0"/>
          </a:p>
        </p:txBody>
      </p:sp>
      <p:sp>
        <p:nvSpPr>
          <p:cNvPr id="3" name="Content Placeholder 2"/>
          <p:cNvSpPr>
            <a:spLocks noGrp="1"/>
          </p:cNvSpPr>
          <p:nvPr>
            <p:ph idx="1"/>
          </p:nvPr>
        </p:nvSpPr>
        <p:spPr>
          <a:xfrm>
            <a:off x="457200" y="1322614"/>
            <a:ext cx="8229600" cy="4525963"/>
          </a:xfrm>
        </p:spPr>
        <p:txBody>
          <a:bodyPr/>
          <a:lstStyle/>
          <a:p>
            <a:r>
              <a:rPr lang="en-US" sz="2000" dirty="0"/>
              <a:t>M</a:t>
            </a:r>
            <a:r>
              <a:rPr lang="en-US" sz="2000" dirty="0" smtClean="0"/>
              <a:t>inimum </a:t>
            </a:r>
            <a:r>
              <a:rPr lang="en-US" sz="2000" dirty="0"/>
              <a:t>number of RX antennae for NR vehicular UEs </a:t>
            </a:r>
            <a:endParaRPr lang="en-US" sz="2000" dirty="0" smtClean="0"/>
          </a:p>
          <a:p>
            <a:pPr lvl="1"/>
            <a:r>
              <a:rPr lang="en-US" sz="1600" dirty="0" smtClean="0"/>
              <a:t>Incoming LS from 5GAA WG2 to RAN and RAN4 (RP-180626) </a:t>
            </a:r>
          </a:p>
          <a:p>
            <a:pPr lvl="1"/>
            <a:r>
              <a:rPr lang="en-US" sz="1600" dirty="0" smtClean="0"/>
              <a:t>RAN4 discussed this incoming LS in RAN4 #87. The outcome of discussion was captured in LS to RAN (RP-180640). RAN4 asked RAN guideline on which below options to response 5GAA WG2</a:t>
            </a:r>
          </a:p>
          <a:p>
            <a:pPr lvl="2"/>
            <a:r>
              <a:rPr lang="en-GB" sz="1200" dirty="0"/>
              <a:t>Option1: Rel-15 TEI in Q3 2018</a:t>
            </a:r>
            <a:endParaRPr lang="en-US" sz="1200" dirty="0"/>
          </a:p>
          <a:p>
            <a:pPr lvl="2"/>
            <a:r>
              <a:rPr lang="en-GB" sz="1200" dirty="0"/>
              <a:t>Option2: Release independent manners from Rel-15</a:t>
            </a:r>
            <a:endParaRPr lang="en-US" sz="1200" dirty="0"/>
          </a:p>
          <a:p>
            <a:pPr lvl="2"/>
            <a:r>
              <a:rPr lang="en-GB" sz="1200" dirty="0"/>
              <a:t>Option3: Company CR in RAN #</a:t>
            </a:r>
            <a:r>
              <a:rPr lang="en-GB" sz="1200" dirty="0" smtClean="0"/>
              <a:t>80 (See RP-180782) </a:t>
            </a:r>
          </a:p>
          <a:p>
            <a:pPr lvl="1"/>
            <a:r>
              <a:rPr lang="en-GB" sz="1600" dirty="0" smtClean="0"/>
              <a:t>Company CR (RP-180782) has been submitted in June plenary meeting </a:t>
            </a:r>
          </a:p>
          <a:p>
            <a:r>
              <a:rPr lang="en-GB" sz="2000" dirty="0" smtClean="0"/>
              <a:t>RAN4 received LS from CEPT ECC PT1 on </a:t>
            </a:r>
            <a:r>
              <a:rPr lang="en-US" sz="2000" dirty="0"/>
              <a:t>coexistence of NR-NR and NR-LTE networks with </a:t>
            </a:r>
            <a:r>
              <a:rPr lang="en-US" sz="2000" dirty="0" smtClean="0"/>
              <a:t>synchronized, unsynchronized </a:t>
            </a:r>
            <a:r>
              <a:rPr lang="en-US" sz="2000" dirty="0"/>
              <a:t>and semi-</a:t>
            </a:r>
            <a:r>
              <a:rPr lang="en-US" sz="2000" dirty="0" err="1"/>
              <a:t>synchronised</a:t>
            </a:r>
            <a:r>
              <a:rPr lang="en-US" sz="2000" dirty="0"/>
              <a:t> operation in 3400-3800 </a:t>
            </a:r>
            <a:r>
              <a:rPr lang="en-US" sz="2000" dirty="0" smtClean="0"/>
              <a:t>MHz (RP-180632) to request response LS from both RAN1 and RAN4</a:t>
            </a:r>
          </a:p>
          <a:p>
            <a:pPr lvl="1"/>
            <a:r>
              <a:rPr lang="en-US" sz="1600" dirty="0" smtClean="0"/>
              <a:t>RAN4 discussed this LS and provide the response L to RAN only (RP-180641)</a:t>
            </a:r>
          </a:p>
          <a:p>
            <a:pPr lvl="1"/>
            <a:r>
              <a:rPr lang="en-GB" sz="1600" dirty="0" smtClean="0"/>
              <a:t>RAN4 ask RAN </a:t>
            </a:r>
            <a:r>
              <a:rPr lang="en-GB" sz="1600" dirty="0"/>
              <a:t>to take the above </a:t>
            </a:r>
            <a:r>
              <a:rPr lang="en-GB" sz="1600" dirty="0" smtClean="0"/>
              <a:t>response LS </a:t>
            </a:r>
            <a:r>
              <a:rPr lang="en-GB" sz="1600" dirty="0"/>
              <a:t>into account</a:t>
            </a:r>
            <a:endParaRPr lang="en-US" sz="1600" dirty="0"/>
          </a:p>
          <a:p>
            <a:endParaRPr lang="en-US" sz="1200" dirty="0" smtClean="0"/>
          </a:p>
          <a:p>
            <a:pPr lvl="1"/>
            <a:endParaRPr lang="ja-JP" altLang="en-US" sz="1200" dirty="0"/>
          </a:p>
          <a:p>
            <a:pPr lvl="2"/>
            <a:endParaRPr lang="en-US" sz="1200" dirty="0" smtClean="0"/>
          </a:p>
          <a:p>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spTree>
    <p:extLst>
      <p:ext uri="{BB962C8B-B14F-4D97-AF65-F5344CB8AC3E}">
        <p14:creationId xmlns:p14="http://schemas.microsoft.com/office/powerpoint/2010/main" val="3782853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NR Items – Others </a:t>
            </a:r>
            <a:r>
              <a:rPr lang="en-GB" dirty="0" smtClean="0"/>
              <a:t>(2/2)</a:t>
            </a:r>
            <a:endParaRPr lang="en-US" dirty="0"/>
          </a:p>
        </p:txBody>
      </p:sp>
      <p:sp>
        <p:nvSpPr>
          <p:cNvPr id="3" name="Content Placeholder 2"/>
          <p:cNvSpPr>
            <a:spLocks noGrp="1"/>
          </p:cNvSpPr>
          <p:nvPr>
            <p:ph idx="1"/>
          </p:nvPr>
        </p:nvSpPr>
        <p:spPr>
          <a:xfrm>
            <a:off x="457200" y="1322614"/>
            <a:ext cx="8229600" cy="5032466"/>
          </a:xfrm>
        </p:spPr>
        <p:txBody>
          <a:bodyPr/>
          <a:lstStyle/>
          <a:p>
            <a:r>
              <a:rPr lang="en-US" sz="2000" dirty="0" smtClean="0"/>
              <a:t>As tasked by RAN in RAN #79, NR-NR DC band combination was endorsed in RAN4 #86bis in R4-1804053</a:t>
            </a:r>
          </a:p>
          <a:p>
            <a:r>
              <a:rPr lang="en-US" sz="2000" dirty="0" smtClean="0"/>
              <a:t>Working agreement for NR sync raster </a:t>
            </a:r>
          </a:p>
          <a:p>
            <a:pPr lvl="1"/>
            <a:r>
              <a:rPr lang="en-US" sz="1600" dirty="0" smtClean="0"/>
              <a:t>Working agreements of approval of WF on NR sync raster (R4-1803438) was challenged (R4-1805384)</a:t>
            </a:r>
          </a:p>
          <a:p>
            <a:pPr lvl="1"/>
            <a:r>
              <a:rPr lang="en-GB" sz="1600" dirty="0"/>
              <a:t>V</a:t>
            </a:r>
            <a:r>
              <a:rPr lang="en-GB" sz="1600" dirty="0" smtClean="0"/>
              <a:t>oting </a:t>
            </a:r>
            <a:r>
              <a:rPr lang="en-GB" sz="1600" dirty="0"/>
              <a:t>for the working agreement was </a:t>
            </a:r>
            <a:r>
              <a:rPr lang="en-GB" sz="1600" dirty="0" smtClean="0"/>
              <a:t>held in RAN4 #86bis meeting </a:t>
            </a:r>
            <a:endParaRPr lang="en-US" sz="1600" dirty="0" smtClean="0"/>
          </a:p>
          <a:p>
            <a:pPr lvl="1"/>
            <a:r>
              <a:rPr lang="en-US" sz="1600" dirty="0" smtClean="0"/>
              <a:t>Based on the voting results, working agreement was confirmed </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r>
              <a:rPr lang="en-US" sz="2000" dirty="0" smtClean="0"/>
              <a:t>RAN4-RAN5 joint session was held during the RAN4 #87 meeting</a:t>
            </a:r>
          </a:p>
          <a:p>
            <a:pPr lvl="1"/>
            <a:r>
              <a:rPr lang="en-US" sz="1600" dirty="0" smtClean="0"/>
              <a:t>Dependency between RAN4 and RAN5 specification have been discussed</a:t>
            </a:r>
          </a:p>
          <a:p>
            <a:pPr lvl="1"/>
            <a:r>
              <a:rPr lang="en-US" sz="1600" dirty="0" smtClean="0"/>
              <a:t>Open issues were identified to be further addressed in future RAN4 meetings. </a:t>
            </a:r>
          </a:p>
          <a:p>
            <a:pPr lvl="1"/>
            <a:endParaRPr lang="en-US" sz="1600" dirty="0"/>
          </a:p>
          <a:p>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13</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1413007961"/>
              </p:ext>
            </p:extLst>
          </p:nvPr>
        </p:nvGraphicFramePr>
        <p:xfrm>
          <a:off x="1593850" y="3537744"/>
          <a:ext cx="5829300" cy="1453515"/>
        </p:xfrm>
        <a:graphic>
          <a:graphicData uri="http://schemas.openxmlformats.org/drawingml/2006/table">
            <a:tbl>
              <a:tblPr firstRow="1" firstCol="1" bandRow="1">
                <a:tableStyleId>{5C22544A-7EE6-4342-B048-85BDC9FD1C3A}</a:tableStyleId>
              </a:tblPr>
              <a:tblGrid>
                <a:gridCol w="2319020"/>
                <a:gridCol w="1440180"/>
                <a:gridCol w="1080135"/>
                <a:gridCol w="989965"/>
              </a:tblGrid>
              <a:tr h="161925">
                <a:tc>
                  <a:txBody>
                    <a:bodyPr/>
                    <a:lstStyle/>
                    <a:p>
                      <a:pPr marL="0" marR="0" algn="ctr" fontAlgn="auto" hangingPunct="1">
                        <a:spcBef>
                          <a:spcPts val="0"/>
                        </a:spcBef>
                        <a:spcAft>
                          <a:spcPts val="0"/>
                        </a:spcAft>
                      </a:pPr>
                      <a:r>
                        <a:rPr lang="en-US" sz="700" dirty="0">
                          <a:effectLst/>
                        </a:rPr>
                        <a:t>Question</a:t>
                      </a:r>
                    </a:p>
                    <a:p>
                      <a:pPr marL="0" marR="0" algn="ctr" fontAlgn="auto" hangingPunct="1">
                        <a:spcBef>
                          <a:spcPts val="0"/>
                        </a:spcBef>
                        <a:spcAft>
                          <a:spcPts val="0"/>
                        </a:spcAft>
                      </a:pPr>
                      <a:r>
                        <a:rPr lang="en-US" sz="700" dirty="0">
                          <a:effectLst/>
                        </a:rPr>
                        <a:t>[Do you want the Working Agreement TDOC R4-1803438 to be confirmed?]</a:t>
                      </a:r>
                      <a:endParaRPr lang="en-US" sz="700" dirty="0">
                        <a:effectLst/>
                        <a:latin typeface="Times New Roman"/>
                        <a:ea typeface="Times New Roman"/>
                      </a:endParaRPr>
                    </a:p>
                  </a:txBody>
                  <a:tcPr marL="68580" marR="68580" marT="0" marB="0" anchor="ctr"/>
                </a:tc>
                <a:tc>
                  <a:txBody>
                    <a:bodyPr/>
                    <a:lstStyle/>
                    <a:p>
                      <a:pPr marL="0" marR="0" algn="ctr" fontAlgn="auto" hangingPunct="1">
                        <a:spcBef>
                          <a:spcPts val="0"/>
                        </a:spcBef>
                        <a:spcAft>
                          <a:spcPts val="0"/>
                        </a:spcAft>
                      </a:pPr>
                      <a:r>
                        <a:rPr lang="en-US" sz="700">
                          <a:effectLst/>
                        </a:rPr>
                        <a:t>votes for</a:t>
                      </a:r>
                      <a:endParaRPr lang="en-US" sz="700">
                        <a:effectLst/>
                        <a:latin typeface="Times New Roman"/>
                        <a:ea typeface="Times New Roman"/>
                      </a:endParaRPr>
                    </a:p>
                  </a:txBody>
                  <a:tcPr marL="68580" marR="68580" marT="0" marB="0" anchor="ctr"/>
                </a:tc>
                <a:tc>
                  <a:txBody>
                    <a:bodyPr/>
                    <a:lstStyle/>
                    <a:p>
                      <a:pPr marL="0" marR="0" algn="ctr" fontAlgn="auto" hangingPunct="1">
                        <a:spcBef>
                          <a:spcPts val="0"/>
                        </a:spcBef>
                        <a:spcAft>
                          <a:spcPts val="0"/>
                        </a:spcAft>
                      </a:pPr>
                      <a:r>
                        <a:rPr lang="en-US" sz="700">
                          <a:effectLst/>
                        </a:rPr>
                        <a:t>percent</a:t>
                      </a:r>
                      <a:endParaRPr lang="en-US" sz="700">
                        <a:effectLst/>
                        <a:latin typeface="Times New Roman"/>
                        <a:ea typeface="Times New Roman"/>
                      </a:endParaRPr>
                    </a:p>
                  </a:txBody>
                  <a:tcPr marL="68580" marR="68580" marT="0" marB="0" anchor="ctr"/>
                </a:tc>
                <a:tc>
                  <a:txBody>
                    <a:bodyPr/>
                    <a:lstStyle/>
                    <a:p>
                      <a:pPr marL="0" marR="0" algn="ctr" fontAlgn="auto" hangingPunct="1">
                        <a:spcBef>
                          <a:spcPts val="0"/>
                        </a:spcBef>
                        <a:spcAft>
                          <a:spcPts val="0"/>
                        </a:spcAft>
                      </a:pPr>
                      <a:r>
                        <a:rPr lang="en-US" sz="700">
                          <a:effectLst/>
                        </a:rPr>
                        <a:t>71 % ?</a:t>
                      </a:r>
                      <a:endParaRPr lang="en-US" sz="700">
                        <a:effectLst/>
                        <a:latin typeface="Times New Roman"/>
                        <a:ea typeface="Times New Roman"/>
                      </a:endParaRPr>
                    </a:p>
                  </a:txBody>
                  <a:tcPr marL="68580" marR="68580" marT="0" marB="0" anchor="ctr"/>
                </a:tc>
              </a:tr>
              <a:tr h="161925">
                <a:tc>
                  <a:txBody>
                    <a:bodyPr/>
                    <a:lstStyle/>
                    <a:p>
                      <a:pPr marL="0" marR="0" algn="ctr" fontAlgn="auto" hangingPunct="1">
                        <a:spcBef>
                          <a:spcPts val="0"/>
                        </a:spcBef>
                        <a:spcAft>
                          <a:spcPts val="0"/>
                        </a:spcAft>
                      </a:pPr>
                      <a:r>
                        <a:rPr lang="en-US" sz="700">
                          <a:effectLst/>
                        </a:rPr>
                        <a:t>Yes</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92</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71,875%</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YES</a:t>
                      </a:r>
                      <a:endParaRPr lang="en-US" sz="700">
                        <a:effectLst/>
                        <a:latin typeface="Times New Roman"/>
                        <a:ea typeface="Times New Roman"/>
                      </a:endParaRPr>
                    </a:p>
                  </a:txBody>
                  <a:tcPr marL="68580" marR="68580" marT="0" marB="0" anchor="b"/>
                </a:tc>
              </a:tr>
              <a:tr h="161925">
                <a:tc>
                  <a:txBody>
                    <a:bodyPr/>
                    <a:lstStyle/>
                    <a:p>
                      <a:pPr marL="0" marR="0" algn="ctr" fontAlgn="auto" hangingPunct="1">
                        <a:spcBef>
                          <a:spcPts val="0"/>
                        </a:spcBef>
                        <a:spcAft>
                          <a:spcPts val="0"/>
                        </a:spcAft>
                      </a:pPr>
                      <a:r>
                        <a:rPr lang="en-US" sz="700">
                          <a:effectLst/>
                        </a:rPr>
                        <a:t>No</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36</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28,125%</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NO</a:t>
                      </a:r>
                      <a:endParaRPr lang="en-US" sz="700">
                        <a:effectLst/>
                        <a:latin typeface="Times New Roman"/>
                        <a:ea typeface="Times New Roman"/>
                      </a:endParaRPr>
                    </a:p>
                  </a:txBody>
                  <a:tcPr marL="68580" marR="68580" marT="0" marB="0" anchor="b"/>
                </a:tc>
              </a:tr>
              <a:tr h="161925">
                <a:tc>
                  <a:txBody>
                    <a:bodyPr/>
                    <a:lstStyle/>
                    <a:p>
                      <a:pPr marL="0" marR="0" algn="ctr" fontAlgn="auto" hangingPunct="1">
                        <a:spcBef>
                          <a:spcPts val="0"/>
                        </a:spcBef>
                        <a:spcAft>
                          <a:spcPts val="0"/>
                        </a:spcAft>
                      </a:pPr>
                      <a:r>
                        <a:rPr lang="en-US" sz="700" dirty="0">
                          <a:effectLst/>
                        </a:rPr>
                        <a:t>ABSTAIN or spoiled</a:t>
                      </a:r>
                      <a:endParaRPr lang="en-US" sz="7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4</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3,125%</a:t>
                      </a:r>
                      <a:endParaRPr lang="en-US" sz="700">
                        <a:effectLst/>
                        <a:latin typeface="Times New Roman"/>
                        <a:ea typeface="Times New Roman"/>
                      </a:endParaRPr>
                    </a:p>
                  </a:txBody>
                  <a:tcPr marL="68580" marR="68580" marT="0" marB="0" anchor="b"/>
                </a:tc>
                <a:tc>
                  <a:txBody>
                    <a:bodyPr/>
                    <a:lstStyle/>
                    <a:p>
                      <a:endParaRPr lang="en-US" sz="700">
                        <a:effectLst/>
                        <a:latin typeface="CG Times (WN)"/>
                      </a:endParaRPr>
                    </a:p>
                  </a:txBody>
                  <a:tcPr marL="68580" marR="68580" marT="0" marB="0" anchor="b"/>
                </a:tc>
              </a:tr>
              <a:tr h="161925">
                <a:tc>
                  <a:txBody>
                    <a:bodyPr/>
                    <a:lstStyle/>
                    <a:p>
                      <a:pPr marL="0" marR="0" algn="ctr" fontAlgn="auto" hangingPunct="1">
                        <a:spcBef>
                          <a:spcPts val="0"/>
                        </a:spcBef>
                        <a:spcAft>
                          <a:spcPts val="0"/>
                        </a:spcAft>
                      </a:pPr>
                      <a:r>
                        <a:rPr lang="en-US" sz="700">
                          <a:effectLst/>
                        </a:rPr>
                        <a:t>total votes cast:</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128</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100,000%</a:t>
                      </a:r>
                      <a:endParaRPr lang="en-US" sz="700">
                        <a:effectLst/>
                        <a:latin typeface="Times New Roman"/>
                        <a:ea typeface="Times New Roman"/>
                      </a:endParaRPr>
                    </a:p>
                  </a:txBody>
                  <a:tcPr marL="68580" marR="68580" marT="0" marB="0" anchor="b"/>
                </a:tc>
                <a:tc>
                  <a:txBody>
                    <a:bodyPr/>
                    <a:lstStyle/>
                    <a:p>
                      <a:endParaRPr lang="en-US" sz="700">
                        <a:effectLst/>
                        <a:latin typeface="CG Times (WN)"/>
                      </a:endParaRPr>
                    </a:p>
                  </a:txBody>
                  <a:tcPr marL="68580" marR="68580" marT="0" marB="0" anchor="b"/>
                </a:tc>
              </a:tr>
              <a:tr h="161925">
                <a:tc>
                  <a:txBody>
                    <a:bodyPr/>
                    <a:lstStyle/>
                    <a:p>
                      <a:pPr marL="0" marR="0" algn="ctr" fontAlgn="auto" hangingPunct="1">
                        <a:spcBef>
                          <a:spcPts val="0"/>
                        </a:spcBef>
                        <a:spcAft>
                          <a:spcPts val="0"/>
                        </a:spcAft>
                      </a:pPr>
                      <a:r>
                        <a:rPr lang="en-US" sz="700" dirty="0">
                          <a:effectLst/>
                        </a:rPr>
                        <a:t>total returned papers</a:t>
                      </a:r>
                      <a:endParaRPr lang="en-US" sz="7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132</a:t>
                      </a:r>
                      <a:endParaRPr lang="en-US" sz="700">
                        <a:effectLst/>
                        <a:latin typeface="Times New Roman"/>
                        <a:ea typeface="Times New Roman"/>
                      </a:endParaRPr>
                    </a:p>
                  </a:txBody>
                  <a:tcPr marL="68580" marR="68580" marT="0" marB="0" anchor="b"/>
                </a:tc>
                <a:tc>
                  <a:txBody>
                    <a:bodyPr/>
                    <a:lstStyle/>
                    <a:p>
                      <a:endParaRPr lang="en-US" sz="700">
                        <a:effectLst/>
                        <a:latin typeface="CG Times (WN)"/>
                      </a:endParaRPr>
                    </a:p>
                  </a:txBody>
                  <a:tcPr marL="68580" marR="68580" marT="0" marB="0" anchor="b"/>
                </a:tc>
                <a:tc>
                  <a:txBody>
                    <a:bodyPr/>
                    <a:lstStyle/>
                    <a:p>
                      <a:endParaRPr lang="en-US" sz="700">
                        <a:effectLst/>
                        <a:latin typeface="CG Times (WN)"/>
                      </a:endParaRPr>
                    </a:p>
                  </a:txBody>
                  <a:tcPr marL="68580" marR="68580" marT="0" marB="0" anchor="b"/>
                </a:tc>
              </a:tr>
              <a:tr h="161925">
                <a:tc>
                  <a:txBody>
                    <a:bodyPr/>
                    <a:lstStyle/>
                    <a:p>
                      <a:pPr marL="0" marR="0" algn="ctr" fontAlgn="auto" hangingPunct="1">
                        <a:spcBef>
                          <a:spcPts val="0"/>
                        </a:spcBef>
                        <a:spcAft>
                          <a:spcPts val="0"/>
                        </a:spcAft>
                      </a:pPr>
                      <a:r>
                        <a:rPr lang="en-US" sz="700">
                          <a:effectLst/>
                        </a:rPr>
                        <a:t>number of proxy votes cast:</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26</a:t>
                      </a:r>
                      <a:endParaRPr lang="en-US" sz="700">
                        <a:effectLst/>
                        <a:latin typeface="Times New Roman"/>
                        <a:ea typeface="Times New Roman"/>
                      </a:endParaRPr>
                    </a:p>
                  </a:txBody>
                  <a:tcPr marL="68580" marR="68580" marT="0" marB="0" anchor="b"/>
                </a:tc>
                <a:tc>
                  <a:txBody>
                    <a:bodyPr/>
                    <a:lstStyle/>
                    <a:p>
                      <a:endParaRPr lang="en-US" sz="700">
                        <a:effectLst/>
                        <a:latin typeface="CG Times (WN)"/>
                      </a:endParaRPr>
                    </a:p>
                  </a:txBody>
                  <a:tcPr marL="68580" marR="68580" marT="0" marB="0" anchor="b"/>
                </a:tc>
                <a:tc>
                  <a:txBody>
                    <a:bodyPr/>
                    <a:lstStyle/>
                    <a:p>
                      <a:endParaRPr lang="en-US" sz="700">
                        <a:effectLst/>
                        <a:latin typeface="CG Times (WN)"/>
                      </a:endParaRPr>
                    </a:p>
                  </a:txBody>
                  <a:tcPr marL="68580" marR="68580" marT="0" marB="0" anchor="b"/>
                </a:tc>
              </a:tr>
              <a:tr h="161925">
                <a:tc>
                  <a:txBody>
                    <a:bodyPr/>
                    <a:lstStyle/>
                    <a:p>
                      <a:pPr marL="0" marR="0" algn="ctr" fontAlgn="auto" hangingPunct="1">
                        <a:spcBef>
                          <a:spcPts val="0"/>
                        </a:spcBef>
                        <a:spcAft>
                          <a:spcPts val="0"/>
                        </a:spcAft>
                      </a:pPr>
                      <a:r>
                        <a:rPr lang="en-US" sz="700">
                          <a:effectLst/>
                        </a:rPr>
                        <a:t>number of non-returned papers</a:t>
                      </a:r>
                      <a:endParaRPr lang="en-US" sz="7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pPr>
                      <a:r>
                        <a:rPr lang="en-US" sz="700">
                          <a:effectLst/>
                        </a:rPr>
                        <a:t>0</a:t>
                      </a:r>
                      <a:endParaRPr lang="en-US" sz="700">
                        <a:effectLst/>
                        <a:latin typeface="Times New Roman"/>
                        <a:ea typeface="Times New Roman"/>
                      </a:endParaRPr>
                    </a:p>
                  </a:txBody>
                  <a:tcPr marL="68580" marR="68580" marT="0" marB="0" anchor="b"/>
                </a:tc>
                <a:tc>
                  <a:txBody>
                    <a:bodyPr/>
                    <a:lstStyle/>
                    <a:p>
                      <a:endParaRPr lang="en-US" sz="700">
                        <a:effectLst/>
                        <a:latin typeface="CG Times (WN)"/>
                      </a:endParaRPr>
                    </a:p>
                  </a:txBody>
                  <a:tcPr marL="68580" marR="68580" marT="0" marB="0" anchor="b"/>
                </a:tc>
                <a:tc>
                  <a:txBody>
                    <a:bodyPr/>
                    <a:lstStyle/>
                    <a:p>
                      <a:endParaRPr lang="en-US" sz="700" dirty="0">
                        <a:effectLst/>
                        <a:latin typeface="CG Times (WN)"/>
                      </a:endParaRPr>
                    </a:p>
                  </a:txBody>
                  <a:tcPr marL="68580" marR="68580" marT="0" marB="0" anchor="b"/>
                </a:tc>
              </a:tr>
            </a:tbl>
          </a:graphicData>
        </a:graphic>
      </p:graphicFrame>
    </p:spTree>
    <p:extLst>
      <p:ext uri="{BB962C8B-B14F-4D97-AF65-F5344CB8AC3E}">
        <p14:creationId xmlns:p14="http://schemas.microsoft.com/office/powerpoint/2010/main" val="1510205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24091" y="698448"/>
            <a:ext cx="8729663" cy="5233308"/>
          </a:xfrm>
        </p:spPr>
        <p:txBody>
          <a:bodyPr/>
          <a:lstStyle/>
          <a:p>
            <a:r>
              <a:rPr lang="en-US" altLang="zh-CN" sz="2000" dirty="0" smtClean="0"/>
              <a:t>New Proposals for LTE (Led by RAN4)</a:t>
            </a:r>
          </a:p>
          <a:p>
            <a:pPr lvl="1"/>
            <a:r>
              <a:rPr lang="en-US" sz="1400" dirty="0" smtClean="0"/>
              <a:t>Non-Spectrum related</a:t>
            </a:r>
          </a:p>
          <a:p>
            <a:pPr lvl="2"/>
            <a:r>
              <a:rPr lang="en-US" sz="1100" dirty="0" smtClean="0"/>
              <a:t>SI: </a:t>
            </a:r>
            <a:r>
              <a:rPr lang="en-US" sz="1100" dirty="0"/>
              <a:t>Study on Advanced Receivers for LTE </a:t>
            </a:r>
            <a:r>
              <a:rPr lang="en-US" sz="1100" dirty="0" smtClean="0"/>
              <a:t>V2X (Intel, LGE) </a:t>
            </a:r>
          </a:p>
          <a:p>
            <a:pPr lvl="2"/>
            <a:r>
              <a:rPr lang="en-US" sz="1100" dirty="0" smtClean="0"/>
              <a:t>WI: </a:t>
            </a:r>
            <a:r>
              <a:rPr lang="en-US" sz="1100" dirty="0"/>
              <a:t>High speed train support with LTE </a:t>
            </a:r>
            <a:r>
              <a:rPr lang="en-US" sz="1100" dirty="0" smtClean="0"/>
              <a:t>(Softbank)</a:t>
            </a:r>
          </a:p>
          <a:p>
            <a:pPr lvl="1"/>
            <a:r>
              <a:rPr lang="en-US" sz="1400" dirty="0" smtClean="0"/>
              <a:t>Spectrum Related </a:t>
            </a:r>
          </a:p>
          <a:p>
            <a:pPr lvl="2"/>
            <a:r>
              <a:rPr lang="en-US" sz="1100" dirty="0" smtClean="0"/>
              <a:t>WI: </a:t>
            </a:r>
            <a:r>
              <a:rPr lang="en-US" sz="1100" dirty="0"/>
              <a:t>addition of Power Class 1 UE to bands B31/B72 for LTE </a:t>
            </a:r>
            <a:r>
              <a:rPr lang="en-US" sz="1100" dirty="0" smtClean="0"/>
              <a:t>(Airbus) </a:t>
            </a:r>
          </a:p>
          <a:p>
            <a:pPr marL="342900" lvl="1" indent="-342900">
              <a:buBlip>
                <a:blip r:embed="rId2"/>
              </a:buBlip>
            </a:pPr>
            <a:r>
              <a:rPr lang="en-US" altLang="zh-CN" sz="2000" dirty="0" smtClean="0">
                <a:ea typeface="+mn-ea"/>
                <a:cs typeface="+mn-cs"/>
              </a:rPr>
              <a:t>Spectrum proposal for NR </a:t>
            </a:r>
          </a:p>
          <a:p>
            <a:pPr lvl="1"/>
            <a:r>
              <a:rPr lang="en-US" altLang="zh-CN" sz="1400" dirty="0"/>
              <a:t>Basket WIs (See slide 9) </a:t>
            </a:r>
          </a:p>
          <a:p>
            <a:pPr lvl="1"/>
            <a:r>
              <a:rPr lang="en-US" sz="1400" dirty="0"/>
              <a:t>WI: Introduction of NR band n74 </a:t>
            </a:r>
          </a:p>
          <a:p>
            <a:pPr lvl="1"/>
            <a:r>
              <a:rPr lang="en-US" sz="1400" dirty="0"/>
              <a:t>WI: Introduction of NR band n50</a:t>
            </a:r>
          </a:p>
          <a:p>
            <a:pPr lvl="1"/>
            <a:r>
              <a:rPr lang="en-US" sz="1400" dirty="0"/>
              <a:t>WI: Introduction of NR band n65 in region 1 </a:t>
            </a:r>
          </a:p>
          <a:p>
            <a:pPr lvl="1"/>
            <a:r>
              <a:rPr lang="en-US" sz="1400" dirty="0"/>
              <a:t>29 </a:t>
            </a:r>
            <a:r>
              <a:rPr lang="en-US" sz="1400" dirty="0" err="1"/>
              <a:t>dBm</a:t>
            </a:r>
            <a:r>
              <a:rPr lang="en-US" sz="1400" dirty="0"/>
              <a:t> UE Power Class for LTE and NR Bands 41 and n41 </a:t>
            </a:r>
            <a:endParaRPr lang="en-US" altLang="zh-CN" sz="1400" dirty="0"/>
          </a:p>
          <a:p>
            <a:pPr lvl="1"/>
            <a:r>
              <a:rPr lang="en-US" sz="1400" dirty="0"/>
              <a:t>Add high power UE (power class 2) to NR CA</a:t>
            </a:r>
            <a:endParaRPr lang="en-US" altLang="zh-CN" sz="1400" dirty="0"/>
          </a:p>
          <a:p>
            <a:pPr marL="342900" lvl="1" indent="-342900">
              <a:buBlip>
                <a:blip r:embed="rId2"/>
              </a:buBlip>
            </a:pPr>
            <a:r>
              <a:rPr lang="en-US" altLang="zh-CN" sz="2000" dirty="0" smtClean="0">
                <a:ea typeface="+mn-ea"/>
                <a:cs typeface="+mn-cs"/>
              </a:rPr>
              <a:t>Non-spectrum </a:t>
            </a:r>
            <a:r>
              <a:rPr lang="en-US" altLang="zh-CN" sz="2000" dirty="0">
                <a:ea typeface="+mn-ea"/>
                <a:cs typeface="+mn-cs"/>
              </a:rPr>
              <a:t>p</a:t>
            </a:r>
            <a:r>
              <a:rPr lang="en-US" altLang="zh-CN" sz="2000" dirty="0" smtClean="0">
                <a:ea typeface="+mn-ea"/>
                <a:cs typeface="+mn-cs"/>
              </a:rPr>
              <a:t>roposal </a:t>
            </a:r>
            <a:r>
              <a:rPr lang="en-US" altLang="zh-CN" sz="2000" dirty="0">
                <a:ea typeface="+mn-ea"/>
                <a:cs typeface="+mn-cs"/>
              </a:rPr>
              <a:t>for NR </a:t>
            </a:r>
          </a:p>
          <a:p>
            <a:pPr lvl="1"/>
            <a:r>
              <a:rPr lang="nn-NO" altLang="zh-CN" sz="1400" dirty="0"/>
              <a:t>SI: </a:t>
            </a:r>
            <a:r>
              <a:rPr lang="en-US" sz="1400" dirty="0"/>
              <a:t>Study on radiated test methodology for the verification of multi-antenna reception performance of NR UEs (CATR) </a:t>
            </a:r>
          </a:p>
          <a:p>
            <a:pPr lvl="1"/>
            <a:r>
              <a:rPr lang="en-US" altLang="zh-CN" sz="1400" dirty="0"/>
              <a:t>WI: </a:t>
            </a:r>
            <a:r>
              <a:rPr lang="en-US" sz="1400" dirty="0"/>
              <a:t>Add support of NR DL 256QAM for FR2 (China Telecom) </a:t>
            </a:r>
          </a:p>
          <a:p>
            <a:pPr lvl="1"/>
            <a:r>
              <a:rPr lang="en-US" sz="1400" dirty="0"/>
              <a:t>WI: NR RF requirements for coexistence with in-band NB-</a:t>
            </a:r>
            <a:r>
              <a:rPr lang="en-US" sz="1400" dirty="0" err="1"/>
              <a:t>IoT</a:t>
            </a:r>
            <a:r>
              <a:rPr lang="en-US" sz="1400" dirty="0"/>
              <a:t> and </a:t>
            </a:r>
            <a:r>
              <a:rPr lang="en-US" sz="1400" dirty="0" err="1"/>
              <a:t>eMTC</a:t>
            </a:r>
            <a:r>
              <a:rPr lang="en-US" sz="1400" dirty="0"/>
              <a:t>  (Huawei)</a:t>
            </a:r>
          </a:p>
          <a:p>
            <a:pPr lvl="1"/>
            <a:r>
              <a:rPr lang="en-US" sz="1400" dirty="0"/>
              <a:t>WI: NR UE MPR requirements (Nokia) </a:t>
            </a:r>
          </a:p>
          <a:p>
            <a:pPr marL="742950" lvl="2" indent="-342900"/>
            <a:endParaRPr lang="en-GB" altLang="zh-CN"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00849629"/>
              </p:ext>
            </p:extLst>
          </p:nvPr>
        </p:nvGraphicFramePr>
        <p:xfrm>
          <a:off x="260411" y="1371600"/>
          <a:ext cx="8534400" cy="2819603"/>
        </p:xfrm>
        <a:graphic>
          <a:graphicData uri="http://schemas.openxmlformats.org/drawingml/2006/table">
            <a:tbl>
              <a:tblPr/>
              <a:tblGrid>
                <a:gridCol w="522061"/>
                <a:gridCol w="522061"/>
                <a:gridCol w="522061"/>
                <a:gridCol w="522061"/>
                <a:gridCol w="522061"/>
                <a:gridCol w="522061"/>
                <a:gridCol w="522061"/>
                <a:gridCol w="522061"/>
                <a:gridCol w="522061"/>
                <a:gridCol w="522061"/>
                <a:gridCol w="522061"/>
                <a:gridCol w="522061"/>
                <a:gridCol w="522061"/>
                <a:gridCol w="602987"/>
                <a:gridCol w="572310"/>
                <a:gridCol w="572310"/>
              </a:tblGrid>
              <a:tr h="381000">
                <a:tc>
                  <a:txBody>
                    <a:bodyPr/>
                    <a:lstStyle/>
                    <a:p>
                      <a:pPr marL="0" marR="0" algn="ctr"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algn="ctr" fontAlgn="t">
                        <a:spcBef>
                          <a:spcPts val="0"/>
                        </a:spcBef>
                        <a:spcAft>
                          <a:spcPts val="0"/>
                        </a:spcAft>
                      </a:pPr>
                      <a:r>
                        <a:rPr lang="en-US" sz="1000" dirty="0">
                          <a:effectLst/>
                          <a:latin typeface="Calibri"/>
                        </a:rPr>
                        <a:t>Mon</a:t>
                      </a:r>
                    </a:p>
                    <a:p>
                      <a:pPr marL="0" marR="0" algn="ctr"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algn="ctr" fontAlgn="t">
                        <a:spcBef>
                          <a:spcPts val="0"/>
                        </a:spcBef>
                        <a:spcAft>
                          <a:spcPts val="0"/>
                        </a:spcAft>
                      </a:pPr>
                      <a:r>
                        <a:rPr lang="en-US" sz="1000" dirty="0" smtClean="0">
                          <a:effectLst/>
                          <a:latin typeface="Calibri"/>
                        </a:rPr>
                        <a:t>Tue</a:t>
                      </a:r>
                      <a:endParaRPr lang="en-US" sz="1000" dirty="0">
                        <a:effectLst/>
                        <a:latin typeface="Calibri"/>
                      </a:endParaRPr>
                    </a:p>
                    <a:p>
                      <a:pPr marL="0" marR="0" algn="ctr"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algn="ctr" fontAlgn="t">
                        <a:spcBef>
                          <a:spcPts val="0"/>
                        </a:spcBef>
                        <a:spcAft>
                          <a:spcPts val="0"/>
                        </a:spcAft>
                      </a:pPr>
                      <a:r>
                        <a:rPr lang="en-US" sz="1000" dirty="0" smtClean="0">
                          <a:effectLst/>
                          <a:latin typeface="Calibri"/>
                        </a:rPr>
                        <a:t>Wed</a:t>
                      </a:r>
                      <a:endParaRPr lang="en-US" sz="1000" dirty="0">
                        <a:effectLst/>
                        <a:latin typeface="Calibri"/>
                      </a:endParaRPr>
                    </a:p>
                    <a:p>
                      <a:pPr marL="0" marR="0" algn="ctr"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algn="ctr" fontAlgn="t">
                        <a:spcBef>
                          <a:spcPts val="0"/>
                        </a:spcBef>
                        <a:spcAft>
                          <a:spcPts val="0"/>
                        </a:spcAft>
                      </a:pPr>
                      <a:r>
                        <a:rPr lang="en-US" sz="1000" dirty="0" smtClean="0">
                          <a:effectLst/>
                          <a:latin typeface="Calibri"/>
                        </a:rPr>
                        <a:t>Thu</a:t>
                      </a:r>
                      <a:r>
                        <a:rPr lang="en-US" sz="1000" dirty="0">
                          <a:effectLst/>
                          <a:latin typeface="Calibri"/>
                        </a:rPr>
                        <a:t> </a:t>
                      </a:r>
                    </a:p>
                    <a:p>
                      <a:pPr marL="0" marR="0" algn="ctr"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algn="ctr" fontAlgn="t">
                        <a:spcBef>
                          <a:spcPts val="0"/>
                        </a:spcBef>
                        <a:spcAft>
                          <a:spcPts val="0"/>
                        </a:spcAft>
                      </a:pPr>
                      <a:r>
                        <a:rPr lang="en-US" sz="1000" dirty="0">
                          <a:effectLst/>
                          <a:latin typeface="Calibri"/>
                        </a:rPr>
                        <a:t>Fri</a:t>
                      </a:r>
                    </a:p>
                    <a:p>
                      <a:pPr marL="0" marR="0" algn="ctr" fontAlgn="t">
                        <a:spcBef>
                          <a:spcPts val="0"/>
                        </a:spcBef>
                        <a:spcAft>
                          <a:spcPts val="0"/>
                        </a:spcAft>
                      </a:pPr>
                      <a:r>
                        <a:rPr lang="en-US" sz="1000" dirty="0">
                          <a:effectLst/>
                          <a:latin typeface="Calibri"/>
                        </a:rPr>
                        <a:t> </a:t>
                      </a:r>
                    </a:p>
                    <a:p>
                      <a:pPr marL="0" marR="0" algn="ctr"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442452">
                <a:tc>
                  <a:txBody>
                    <a:bodyPr/>
                    <a:lstStyle/>
                    <a:p>
                      <a:pPr marL="0" marR="0" fontAlgn="t">
                        <a:spcBef>
                          <a:spcPts val="0"/>
                        </a:spcBef>
                        <a:spcAft>
                          <a:spcPts val="0"/>
                        </a:spcAft>
                      </a:pPr>
                      <a:r>
                        <a:rPr lang="en-US" sz="1000" dirty="0" smtClean="0">
                          <a:effectLst/>
                          <a:latin typeface="Calibri"/>
                        </a:rPr>
                        <a:t>9:00</a:t>
                      </a:r>
                      <a:r>
                        <a:rPr lang="en-US" sz="1000" baseline="0" dirty="0" smtClean="0">
                          <a:effectLst/>
                          <a:latin typeface="Calibri"/>
                        </a:rPr>
                        <a:t> -11:00</a:t>
                      </a:r>
                      <a:endParaRPr lang="en-US" sz="1000" dirty="0" smtClean="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a:txBody>
                    <a:bodyPr/>
                    <a:lstStyle/>
                    <a:p>
                      <a:pPr marL="0" marR="0" fontAlgn="t">
                        <a:spcBef>
                          <a:spcPts val="0"/>
                        </a:spcBef>
                        <a:spcAft>
                          <a:spcPts val="0"/>
                        </a:spcAft>
                      </a:pPr>
                      <a:r>
                        <a:rPr lang="en-US" sz="1000" dirty="0">
                          <a:effectLst/>
                          <a:latin typeface="Calibri"/>
                        </a:rPr>
                        <a:t> </a:t>
                      </a:r>
                    </a:p>
                    <a:p>
                      <a:pPr marL="0" marR="0" algn="l" defTabSz="914400" rtl="0" eaLnBrk="1" fontAlgn="t" latinLnBrk="0" hangingPunct="1">
                        <a:spcBef>
                          <a:spcPts val="0"/>
                        </a:spcBef>
                        <a:spcAft>
                          <a:spcPts val="0"/>
                        </a:spcAft>
                      </a:pPr>
                      <a:r>
                        <a:rPr lang="en-US" sz="1000" kern="1200" dirty="0" smtClean="0">
                          <a:solidFill>
                            <a:srgbClr val="00B050"/>
                          </a:solidFill>
                          <a:effectLst/>
                          <a:latin typeface="Calibri"/>
                          <a:ea typeface="+mn-ea"/>
                          <a:cs typeface="+mn-cs"/>
                        </a:rPr>
                        <a:t>Reserved</a:t>
                      </a:r>
                      <a:r>
                        <a:rPr lang="en-US" sz="1000" kern="1200" baseline="0" dirty="0" smtClean="0">
                          <a:solidFill>
                            <a:srgbClr val="00B050"/>
                          </a:solidFill>
                          <a:effectLst/>
                          <a:latin typeface="Calibri"/>
                          <a:ea typeface="+mn-ea"/>
                          <a:cs typeface="+mn-cs"/>
                        </a:rPr>
                        <a:t> for opening meeting, LS in and common issues for LTE and NR (1TU)</a:t>
                      </a:r>
                      <a:endParaRPr lang="en-US" sz="1000" kern="1200" dirty="0">
                        <a:solidFill>
                          <a:srgbClr val="00B050"/>
                        </a:solidFill>
                        <a:effectLst/>
                        <a:latin typeface="Calibri"/>
                        <a:ea typeface="+mn-ea"/>
                        <a:cs typeface="+mn-cs"/>
                      </a:endParaRPr>
                    </a:p>
                    <a:p>
                      <a:pPr marL="0" marR="0"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algn="l" fontAlgn="t">
                        <a:spcBef>
                          <a:spcPts val="0"/>
                        </a:spcBef>
                        <a:spcAft>
                          <a:spcPts val="0"/>
                        </a:spcAft>
                      </a:pPr>
                      <a:r>
                        <a:rPr lang="en-US" sz="1000" dirty="0" smtClean="0">
                          <a:solidFill>
                            <a:srgbClr val="0070C0"/>
                          </a:solidFill>
                          <a:effectLst/>
                          <a:latin typeface="Calibri"/>
                        </a:rPr>
                        <a:t>NR RF (4TUs)</a:t>
                      </a:r>
                      <a:endParaRPr lang="en-US" sz="1000" dirty="0">
                        <a:solidFill>
                          <a:srgbClr val="0070C0"/>
                        </a:solidFill>
                        <a:effectLst/>
                        <a:latin typeface="Calibri"/>
                      </a:endParaRPr>
                    </a:p>
                    <a:p>
                      <a:pPr marL="0" marR="0" algn="l" fontAlgn="t">
                        <a:spcBef>
                          <a:spcPts val="0"/>
                        </a:spcBef>
                        <a:spcAft>
                          <a:spcPts val="0"/>
                        </a:spcAft>
                      </a:pPr>
                      <a:r>
                        <a:rPr lang="en-US" sz="1000" dirty="0">
                          <a:effectLst/>
                          <a:latin typeface="Calibri"/>
                        </a:rPr>
                        <a:t> </a:t>
                      </a:r>
                    </a:p>
                    <a:p>
                      <a:pPr marL="0" marR="0" algn="l" fontAlgn="t">
                        <a:spcBef>
                          <a:spcPts val="0"/>
                        </a:spcBef>
                        <a:spcAft>
                          <a:spcPts val="0"/>
                        </a:spcAft>
                      </a:pPr>
                      <a:r>
                        <a:rPr lang="en-US" sz="1000" dirty="0">
                          <a:effectLst/>
                          <a:latin typeface="Calibri"/>
                        </a:rPr>
                        <a:t> </a:t>
                      </a:r>
                    </a:p>
                    <a:p>
                      <a:pPr marL="0" marR="0" algn="l"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algn="l" fontAlgn="t">
                        <a:spcBef>
                          <a:spcPts val="0"/>
                        </a:spcBef>
                        <a:spcAft>
                          <a:spcPts val="0"/>
                        </a:spcAft>
                      </a:pPr>
                      <a:r>
                        <a:rPr lang="en-US" sz="1000" dirty="0" smtClean="0">
                          <a:solidFill>
                            <a:srgbClr val="00B050"/>
                          </a:solidFill>
                          <a:effectLst/>
                          <a:latin typeface="Calibri"/>
                        </a:rPr>
                        <a:t>LTE &amp; NR basket (4TU)</a:t>
                      </a:r>
                      <a:endParaRPr lang="en-US" sz="1000" dirty="0">
                        <a:solidFill>
                          <a:srgbClr val="00B050"/>
                        </a:solidFill>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algn="l" fontAlgn="t">
                        <a:spcBef>
                          <a:spcPts val="0"/>
                        </a:spcBef>
                        <a:spcAft>
                          <a:spcPts val="0"/>
                        </a:spcAft>
                      </a:pPr>
                      <a:r>
                        <a:rPr lang="en-US" sz="1000" dirty="0">
                          <a:effectLst/>
                          <a:latin typeface="Calibri"/>
                        </a:rPr>
                        <a:t> </a:t>
                      </a:r>
                      <a:r>
                        <a:rPr lang="en-US" sz="1000" kern="1200" dirty="0" smtClean="0">
                          <a:solidFill>
                            <a:srgbClr val="0070C0"/>
                          </a:solidFill>
                          <a:effectLst/>
                          <a:latin typeface="Calibri"/>
                          <a:ea typeface="+mn-ea"/>
                          <a:cs typeface="+mn-cs"/>
                        </a:rPr>
                        <a:t>NR RD</a:t>
                      </a:r>
                    </a:p>
                    <a:p>
                      <a:pPr marL="0" marR="0" algn="l" fontAlgn="t">
                        <a:spcBef>
                          <a:spcPts val="0"/>
                        </a:spcBef>
                        <a:spcAft>
                          <a:spcPts val="0"/>
                        </a:spcAft>
                      </a:pPr>
                      <a:r>
                        <a:rPr lang="en-US" sz="1000" kern="1200" dirty="0" smtClean="0">
                          <a:solidFill>
                            <a:srgbClr val="0070C0"/>
                          </a:solidFill>
                          <a:effectLst/>
                          <a:latin typeface="Calibri"/>
                          <a:ea typeface="+mn-ea"/>
                          <a:cs typeface="+mn-cs"/>
                        </a:rPr>
                        <a:t>(2TUs)</a:t>
                      </a:r>
                      <a:endParaRPr lang="en-US" sz="1000" kern="1200" dirty="0">
                        <a:solidFill>
                          <a:srgbClr val="0070C0"/>
                        </a:solidFill>
                        <a:effectLst/>
                        <a:latin typeface="Calibri"/>
                        <a:ea typeface="+mn-ea"/>
                        <a:cs typeface="+mn-cs"/>
                      </a:endParaRPr>
                    </a:p>
                    <a:p>
                      <a:pPr marL="0" marR="0" algn="l"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smtClean="0">
                          <a:effectLst/>
                          <a:latin typeface="+mn-lt"/>
                        </a:rPr>
                        <a:t> </a:t>
                      </a: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algn="l" fontAlgn="t">
                        <a:spcBef>
                          <a:spcPts val="0"/>
                        </a:spcBef>
                        <a:spcAft>
                          <a:spcPts val="0"/>
                        </a:spcAft>
                      </a:pPr>
                      <a:r>
                        <a:rPr lang="en-US" sz="1000" dirty="0" smtClean="0">
                          <a:solidFill>
                            <a:srgbClr val="0070C0"/>
                          </a:solidFill>
                          <a:effectLst/>
                          <a:latin typeface="+mn-lt"/>
                        </a:rPr>
                        <a:t>NR RF (4TUs)</a:t>
                      </a:r>
                    </a:p>
                    <a:p>
                      <a:pPr marL="0" marR="0" algn="l" fontAlgn="t">
                        <a:spcBef>
                          <a:spcPts val="0"/>
                        </a:spcBef>
                        <a:spcAft>
                          <a:spcPts val="0"/>
                        </a:spcAft>
                      </a:pPr>
                      <a:endParaRPr lang="en-US" sz="1000" dirty="0">
                        <a:effectLst/>
                        <a:latin typeface="Calibri"/>
                      </a:endParaRPr>
                    </a:p>
                    <a:p>
                      <a:pPr marL="0" marR="0" algn="l"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3">
                  <a:txBody>
                    <a:bodyPr/>
                    <a:lstStyle/>
                    <a:p>
                      <a:pPr marL="0" marR="0" algn="l" fontAlgn="t">
                        <a:spcBef>
                          <a:spcPts val="0"/>
                        </a:spcBef>
                        <a:spcAft>
                          <a:spcPts val="0"/>
                        </a:spcAft>
                      </a:pPr>
                      <a:r>
                        <a:rPr lang="en-US" sz="1000" dirty="0">
                          <a:effectLst/>
                          <a:latin typeface="Calibri"/>
                        </a:rPr>
                        <a:t> </a:t>
                      </a:r>
                      <a:r>
                        <a:rPr lang="en-US" sz="1000" dirty="0" smtClean="0">
                          <a:solidFill>
                            <a:srgbClr val="FF0000"/>
                          </a:solidFill>
                          <a:effectLst/>
                          <a:latin typeface="+mn-lt"/>
                        </a:rPr>
                        <a:t>LTE RF</a:t>
                      </a:r>
                    </a:p>
                    <a:p>
                      <a:pPr marL="0" marR="0" algn="l" fontAlgn="t">
                        <a:spcBef>
                          <a:spcPts val="0"/>
                        </a:spcBef>
                        <a:spcAft>
                          <a:spcPts val="0"/>
                        </a:spcAft>
                      </a:pPr>
                      <a:r>
                        <a:rPr lang="en-US" sz="1000" dirty="0" smtClean="0">
                          <a:solidFill>
                            <a:srgbClr val="FF0000"/>
                          </a:solidFill>
                          <a:effectLst/>
                          <a:latin typeface="+mn-lt"/>
                        </a:rPr>
                        <a:t>(2TUs)</a:t>
                      </a:r>
                    </a:p>
                    <a:p>
                      <a:pPr marL="0" marR="0" algn="l" fontAlgn="t">
                        <a:spcBef>
                          <a:spcPts val="0"/>
                        </a:spcBef>
                        <a:spcAft>
                          <a:spcPts val="0"/>
                        </a:spcAft>
                      </a:pPr>
                      <a:endParaRPr lang="en-US" sz="1000" dirty="0">
                        <a:effectLst/>
                        <a:latin typeface="Calibri"/>
                      </a:endParaRPr>
                    </a:p>
                    <a:p>
                      <a:pPr marL="0" marR="0" algn="l"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algn="l" fontAlgn="t">
                        <a:spcBef>
                          <a:spcPts val="0"/>
                        </a:spcBef>
                        <a:spcAft>
                          <a:spcPts val="0"/>
                        </a:spcAft>
                      </a:pPr>
                      <a:r>
                        <a:rPr lang="en-US" sz="1000" dirty="0">
                          <a:effectLst/>
                          <a:latin typeface="Calibri"/>
                        </a:rPr>
                        <a:t> </a:t>
                      </a:r>
                      <a:r>
                        <a:rPr lang="en-US" sz="1000" kern="1200" dirty="0" smtClean="0">
                          <a:solidFill>
                            <a:srgbClr val="0070C0"/>
                          </a:solidFill>
                          <a:effectLst/>
                          <a:latin typeface="Calibri"/>
                          <a:ea typeface="+mn-ea"/>
                          <a:cs typeface="+mn-cs"/>
                        </a:rPr>
                        <a:t>NR RD (4TUs)</a:t>
                      </a:r>
                      <a:endParaRPr lang="en-US" sz="1000" kern="1200" dirty="0">
                        <a:solidFill>
                          <a:srgbClr val="0070C0"/>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5">
                  <a:txBody>
                    <a:bodyPr/>
                    <a:lstStyle/>
                    <a:p>
                      <a:pPr marL="0" marR="0" fontAlgn="t">
                        <a:spcBef>
                          <a:spcPts val="0"/>
                        </a:spcBef>
                        <a:spcAft>
                          <a:spcPts val="0"/>
                        </a:spcAft>
                      </a:pPr>
                      <a:r>
                        <a:rPr lang="en-US" sz="1000" dirty="0">
                          <a:effectLst/>
                          <a:latin typeface="Calibri"/>
                        </a:rPr>
                        <a:t> </a:t>
                      </a:r>
                      <a:r>
                        <a:rPr lang="en-US" sz="1000" kern="1200" dirty="0" smtClean="0">
                          <a:solidFill>
                            <a:srgbClr val="0070C0"/>
                          </a:solidFill>
                          <a:effectLst/>
                          <a:latin typeface="Calibri"/>
                          <a:ea typeface="+mn-ea"/>
                          <a:cs typeface="+mn-cs"/>
                        </a:rPr>
                        <a:t>NR RF (4TUs)</a:t>
                      </a:r>
                      <a:endParaRPr lang="en-US" sz="1000" kern="1200" dirty="0">
                        <a:solidFill>
                          <a:srgbClr val="0070C0"/>
                        </a:solidFill>
                        <a:effectLst/>
                        <a:latin typeface="Calibri"/>
                        <a:ea typeface="+mn-ea"/>
                        <a:cs typeface="+mn-cs"/>
                      </a:endParaRPr>
                    </a:p>
                    <a:p>
                      <a:pPr marL="0" marR="0"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3">
                  <a:txBody>
                    <a:bodyPr/>
                    <a:lstStyle/>
                    <a:p>
                      <a:pPr marL="0" marR="0" algn="l" defTabSz="914400" rtl="0" eaLnBrk="1" fontAlgn="t" latinLnBrk="0" hangingPunct="1">
                        <a:spcBef>
                          <a:spcPts val="0"/>
                        </a:spcBef>
                        <a:spcAft>
                          <a:spcPts val="0"/>
                        </a:spcAft>
                      </a:pPr>
                      <a:r>
                        <a:rPr lang="en-US" sz="1000" kern="1200" dirty="0">
                          <a:solidFill>
                            <a:srgbClr val="FF0000"/>
                          </a:solidFill>
                          <a:effectLst/>
                          <a:latin typeface="+mn-lt"/>
                          <a:ea typeface="+mn-ea"/>
                          <a:cs typeface="+mn-cs"/>
                        </a:rPr>
                        <a:t> </a:t>
                      </a:r>
                      <a:r>
                        <a:rPr lang="en-US" sz="1000" kern="1200" dirty="0" smtClean="0">
                          <a:solidFill>
                            <a:srgbClr val="FF0000"/>
                          </a:solidFill>
                          <a:effectLst/>
                          <a:latin typeface="+mn-lt"/>
                          <a:ea typeface="+mn-ea"/>
                          <a:cs typeface="+mn-cs"/>
                        </a:rPr>
                        <a:t>LTE RF</a:t>
                      </a:r>
                    </a:p>
                    <a:p>
                      <a:pPr marL="0" marR="0" algn="l" defTabSz="914400" rtl="0" eaLnBrk="1" fontAlgn="t" latinLnBrk="0" hangingPunct="1">
                        <a:spcBef>
                          <a:spcPts val="0"/>
                        </a:spcBef>
                        <a:spcAft>
                          <a:spcPts val="0"/>
                        </a:spcAft>
                      </a:pPr>
                      <a:r>
                        <a:rPr lang="en-US" sz="1000" kern="1200" dirty="0" smtClean="0">
                          <a:solidFill>
                            <a:srgbClr val="FF0000"/>
                          </a:solidFill>
                          <a:effectLst/>
                          <a:latin typeface="+mn-lt"/>
                          <a:ea typeface="+mn-ea"/>
                          <a:cs typeface="+mn-cs"/>
                        </a:rPr>
                        <a:t>(2TUs)</a:t>
                      </a:r>
                      <a:endParaRPr lang="en-US" sz="1000" kern="1200" dirty="0">
                        <a:solidFill>
                          <a:srgbClr val="FF0000"/>
                        </a:solidFill>
                        <a:effectLst/>
                        <a:latin typeface="+mn-lt"/>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3">
                  <a:txBody>
                    <a:bodyPr/>
                    <a:lstStyle/>
                    <a:p>
                      <a:pPr marL="0" marR="0" algn="l" defTabSz="914400" rtl="0" eaLnBrk="1" fontAlgn="t" latinLnBrk="0" hangingPunct="1">
                        <a:spcBef>
                          <a:spcPts val="0"/>
                        </a:spcBef>
                        <a:spcAft>
                          <a:spcPts val="0"/>
                        </a:spcAft>
                      </a:pPr>
                      <a:r>
                        <a:rPr lang="en-US" sz="1000" dirty="0">
                          <a:effectLst/>
                          <a:latin typeface="Calibri"/>
                        </a:rPr>
                        <a:t> </a:t>
                      </a:r>
                      <a:r>
                        <a:rPr lang="en-US" sz="1000" kern="1200" dirty="0" smtClean="0">
                          <a:solidFill>
                            <a:srgbClr val="FF0000"/>
                          </a:solidFill>
                          <a:effectLst/>
                          <a:latin typeface="+mn-lt"/>
                          <a:ea typeface="+mn-ea"/>
                          <a:cs typeface="+mn-cs"/>
                        </a:rPr>
                        <a:t>LTE RD </a:t>
                      </a:r>
                    </a:p>
                    <a:p>
                      <a:pPr marL="0" marR="0" algn="l" defTabSz="914400" rtl="0" eaLnBrk="1" fontAlgn="t" latinLnBrk="0" hangingPunct="1">
                        <a:spcBef>
                          <a:spcPts val="0"/>
                        </a:spcBef>
                        <a:spcAft>
                          <a:spcPts val="0"/>
                        </a:spcAft>
                      </a:pPr>
                      <a:r>
                        <a:rPr lang="en-US" sz="1000" kern="1200" dirty="0" smtClean="0">
                          <a:solidFill>
                            <a:srgbClr val="FF0000"/>
                          </a:solidFill>
                          <a:effectLst/>
                          <a:latin typeface="+mn-lt"/>
                          <a:ea typeface="+mn-ea"/>
                          <a:cs typeface="+mn-cs"/>
                        </a:rPr>
                        <a:t>(2</a:t>
                      </a:r>
                      <a:r>
                        <a:rPr lang="en-US" sz="1000" kern="1200" baseline="0" dirty="0" smtClean="0">
                          <a:solidFill>
                            <a:srgbClr val="FF0000"/>
                          </a:solidFill>
                          <a:effectLst/>
                          <a:latin typeface="+mn-lt"/>
                          <a:ea typeface="+mn-ea"/>
                          <a:cs typeface="+mn-cs"/>
                        </a:rPr>
                        <a:t> TUs)</a:t>
                      </a:r>
                      <a:endParaRPr lang="en-US" sz="1000" kern="1200" dirty="0">
                        <a:solidFill>
                          <a:srgbClr val="FF0000"/>
                        </a:solidFill>
                        <a:effectLst/>
                        <a:latin typeface="+mn-lt"/>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2">
                  <a:txBody>
                    <a:bodyPr/>
                    <a:lstStyle/>
                    <a:p>
                      <a:pPr marL="0" marR="0" fontAlgn="t">
                        <a:spcBef>
                          <a:spcPts val="0"/>
                        </a:spcBef>
                        <a:spcAft>
                          <a:spcPts val="0"/>
                        </a:spcAft>
                      </a:pPr>
                      <a:r>
                        <a:rPr lang="en-US" sz="1000" kern="1200" dirty="0" smtClean="0">
                          <a:solidFill>
                            <a:srgbClr val="00B050"/>
                          </a:solidFill>
                          <a:effectLst/>
                          <a:latin typeface="Calibri"/>
                          <a:ea typeface="+mn-ea"/>
                          <a:cs typeface="+mn-cs"/>
                        </a:rPr>
                        <a:t>Return to</a:t>
                      </a:r>
                    </a:p>
                    <a:p>
                      <a:pPr marL="0" marR="0" fontAlgn="t">
                        <a:spcBef>
                          <a:spcPts val="0"/>
                        </a:spcBef>
                        <a:spcAft>
                          <a:spcPts val="0"/>
                        </a:spcAft>
                      </a:pPr>
                      <a:r>
                        <a:rPr lang="en-US" sz="1000" kern="1200" dirty="0" smtClean="0">
                          <a:solidFill>
                            <a:srgbClr val="00B050"/>
                          </a:solidFill>
                          <a:effectLst/>
                          <a:latin typeface="Calibri"/>
                          <a:ea typeface="+mn-ea"/>
                          <a:cs typeface="+mn-cs"/>
                        </a:rPr>
                        <a:t>(2.5TUs)</a:t>
                      </a:r>
                      <a:endParaRPr lang="en-US" sz="1000" kern="1200" dirty="0">
                        <a:solidFill>
                          <a:srgbClr val="00B050"/>
                        </a:solidFill>
                        <a:effectLst/>
                        <a:latin typeface="Calibri"/>
                        <a:ea typeface="+mn-ea"/>
                        <a:cs typeface="+mn-cs"/>
                      </a:endParaRPr>
                    </a:p>
                    <a:p>
                      <a:pPr marL="0" marR="0" fontAlgn="t">
                        <a:spcBef>
                          <a:spcPts val="0"/>
                        </a:spcBef>
                        <a:spcAft>
                          <a:spcPts val="0"/>
                        </a:spcAft>
                      </a:pPr>
                      <a:r>
                        <a:rPr lang="en-US" sz="1000" kern="1200" dirty="0">
                          <a:solidFill>
                            <a:srgbClr val="00B050"/>
                          </a:solidFill>
                          <a:effectLst/>
                          <a:latin typeface="Calibri"/>
                          <a:ea typeface="+mn-ea"/>
                          <a:cs typeface="+mn-cs"/>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2">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000" kern="1200" dirty="0" smtClean="0">
                          <a:solidFill>
                            <a:srgbClr val="00B050"/>
                          </a:solidFill>
                          <a:effectLst/>
                          <a:latin typeface="Calibri"/>
                          <a:ea typeface="+mn-ea"/>
                          <a:cs typeface="+mn-cs"/>
                        </a:rPr>
                        <a:t>Return to</a:t>
                      </a:r>
                    </a:p>
                    <a:p>
                      <a:pPr marL="0" marR="0" indent="0" algn="l" defTabSz="914400" rtl="0" eaLnBrk="1" fontAlgn="t" latinLnBrk="0" hangingPunct="1">
                        <a:lnSpc>
                          <a:spcPct val="100000"/>
                        </a:lnSpc>
                        <a:spcBef>
                          <a:spcPts val="0"/>
                        </a:spcBef>
                        <a:spcAft>
                          <a:spcPts val="0"/>
                        </a:spcAft>
                        <a:buClrTx/>
                        <a:buSzTx/>
                        <a:buFontTx/>
                        <a:buNone/>
                        <a:tabLst/>
                        <a:defRPr/>
                      </a:pPr>
                      <a:r>
                        <a:rPr lang="en-US" sz="1000" kern="1200" dirty="0" smtClean="0">
                          <a:solidFill>
                            <a:srgbClr val="00B050"/>
                          </a:solidFill>
                          <a:effectLst/>
                          <a:latin typeface="Calibri"/>
                          <a:ea typeface="+mn-ea"/>
                          <a:cs typeface="+mn-cs"/>
                        </a:rPr>
                        <a:t>(2.5TUs)</a:t>
                      </a:r>
                    </a:p>
                    <a:p>
                      <a:pPr marL="0" marR="0" fontAlgn="t">
                        <a:spcBef>
                          <a:spcPts val="0"/>
                        </a:spcBef>
                        <a:spcAft>
                          <a:spcPts val="0"/>
                        </a:spcAft>
                      </a:pPr>
                      <a:endParaRPr lang="en-US" sz="1000" kern="1200" dirty="0">
                        <a:solidFill>
                          <a:srgbClr val="00B050"/>
                        </a:solidFill>
                        <a:effectLst/>
                        <a:latin typeface="Calibri"/>
                        <a:ea typeface="+mn-ea"/>
                        <a:cs typeface="+mn-cs"/>
                      </a:endParaRPr>
                    </a:p>
                    <a:p>
                      <a:pPr marL="0" marR="0" fontAlgn="t">
                        <a:spcBef>
                          <a:spcPts val="0"/>
                        </a:spcBef>
                        <a:spcAft>
                          <a:spcPts val="0"/>
                        </a:spcAft>
                      </a:pPr>
                      <a:r>
                        <a:rPr lang="en-US" sz="1000" kern="1200" dirty="0">
                          <a:solidFill>
                            <a:srgbClr val="00B050"/>
                          </a:solidFill>
                          <a:effectLst/>
                          <a:latin typeface="Calibri"/>
                          <a:ea typeface="+mn-ea"/>
                          <a:cs typeface="+mn-cs"/>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2">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000" kern="1200" dirty="0" smtClean="0">
                          <a:solidFill>
                            <a:srgbClr val="00B050"/>
                          </a:solidFill>
                          <a:effectLst/>
                          <a:latin typeface="Calibri"/>
                          <a:ea typeface="+mn-ea"/>
                          <a:cs typeface="+mn-cs"/>
                        </a:rPr>
                        <a:t>Return to</a:t>
                      </a:r>
                    </a:p>
                    <a:p>
                      <a:pPr marL="0" marR="0" fontAlgn="t">
                        <a:spcBef>
                          <a:spcPts val="0"/>
                        </a:spcBef>
                        <a:spcAft>
                          <a:spcPts val="0"/>
                        </a:spcAft>
                      </a:pPr>
                      <a:r>
                        <a:rPr lang="en-US" sz="1000" kern="1200" dirty="0" smtClean="0">
                          <a:solidFill>
                            <a:srgbClr val="00B050"/>
                          </a:solidFill>
                          <a:effectLst/>
                          <a:latin typeface="Calibri"/>
                          <a:ea typeface="+mn-ea"/>
                          <a:cs typeface="+mn-cs"/>
                        </a:rPr>
                        <a:t>(2.5TUs)</a:t>
                      </a:r>
                      <a:endParaRPr lang="en-US" sz="1000" kern="1200" dirty="0">
                        <a:solidFill>
                          <a:srgbClr val="00B050"/>
                        </a:solidFill>
                        <a:effectLst/>
                        <a:latin typeface="Calibri"/>
                        <a:ea typeface="+mn-ea"/>
                        <a:cs typeface="+mn-cs"/>
                      </a:endParaRPr>
                    </a:p>
                    <a:p>
                      <a:pPr marL="0" marR="0" fontAlgn="t">
                        <a:spcBef>
                          <a:spcPts val="0"/>
                        </a:spcBef>
                        <a:spcAft>
                          <a:spcPts val="0"/>
                        </a:spcAft>
                      </a:pPr>
                      <a:r>
                        <a:rPr lang="en-US" sz="1000" kern="1200" dirty="0">
                          <a:solidFill>
                            <a:srgbClr val="00B050"/>
                          </a:solidFill>
                          <a:effectLst/>
                          <a:latin typeface="Calibri"/>
                          <a:ea typeface="+mn-ea"/>
                          <a:cs typeface="+mn-cs"/>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322211">
                <a:tc rowSpan="2">
                  <a:txBody>
                    <a:bodyPr/>
                    <a:lstStyle/>
                    <a:p>
                      <a:pPr marL="0" marR="0" algn="l" defTabSz="914400" rtl="0" eaLnBrk="1" fontAlgn="t" latinLnBrk="0" hangingPunct="1">
                        <a:spcBef>
                          <a:spcPts val="0"/>
                        </a:spcBef>
                        <a:spcAft>
                          <a:spcPts val="0"/>
                        </a:spcAft>
                      </a:pPr>
                      <a:r>
                        <a:rPr lang="en-US" sz="1000" kern="1200" dirty="0" smtClean="0">
                          <a:solidFill>
                            <a:schemeClr val="tx1"/>
                          </a:solidFill>
                          <a:effectLst/>
                          <a:latin typeface="Calibri"/>
                          <a:ea typeface="+mn-ea"/>
                          <a:cs typeface="+mn-cs"/>
                        </a:rPr>
                        <a:t>11:30 – 13:30</a:t>
                      </a:r>
                      <a:endParaRPr lang="en-US" sz="1000" kern="1200" dirty="0">
                        <a:solidFill>
                          <a:schemeClr val="tx1"/>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4">
                  <a:txBody>
                    <a:bodyPr/>
                    <a:lstStyle/>
                    <a:p>
                      <a:pPr marL="0" marR="0" fontAlgn="t">
                        <a:spcBef>
                          <a:spcPts val="0"/>
                        </a:spcBef>
                        <a:spcAft>
                          <a:spcPts val="0"/>
                        </a:spcAft>
                      </a:pPr>
                      <a:r>
                        <a:rPr lang="en-US" sz="1000" dirty="0" smtClean="0">
                          <a:solidFill>
                            <a:srgbClr val="0070C0"/>
                          </a:solidFill>
                          <a:effectLst/>
                          <a:latin typeface="Calibri"/>
                        </a:rPr>
                        <a:t>NR</a:t>
                      </a:r>
                      <a:r>
                        <a:rPr lang="en-US" sz="1000" baseline="0" dirty="0" smtClean="0">
                          <a:solidFill>
                            <a:srgbClr val="0070C0"/>
                          </a:solidFill>
                          <a:effectLst/>
                          <a:latin typeface="Calibri"/>
                        </a:rPr>
                        <a:t> RF</a:t>
                      </a:r>
                    </a:p>
                    <a:p>
                      <a:pPr marL="0" marR="0" fontAlgn="t">
                        <a:spcBef>
                          <a:spcPts val="0"/>
                        </a:spcBef>
                        <a:spcAft>
                          <a:spcPts val="0"/>
                        </a:spcAft>
                      </a:pPr>
                      <a:r>
                        <a:rPr lang="en-US" sz="1000" baseline="0" dirty="0" smtClean="0">
                          <a:solidFill>
                            <a:srgbClr val="0070C0"/>
                          </a:solidFill>
                          <a:effectLst/>
                          <a:latin typeface="Calibri"/>
                        </a:rPr>
                        <a:t>(3 TUs)</a:t>
                      </a:r>
                      <a:endParaRPr lang="en-US" sz="1000" dirty="0">
                        <a:solidFill>
                          <a:srgbClr val="0070C0"/>
                        </a:solidFill>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4">
                  <a:txBody>
                    <a:bodyPr/>
                    <a:lstStyle/>
                    <a:p>
                      <a:pPr marL="0" marR="0" algn="l" defTabSz="914400" rtl="0" eaLnBrk="1" fontAlgn="t" latinLnBrk="0" hangingPunct="1">
                        <a:spcBef>
                          <a:spcPts val="0"/>
                        </a:spcBef>
                        <a:spcAft>
                          <a:spcPts val="0"/>
                        </a:spcAft>
                      </a:pPr>
                      <a:r>
                        <a:rPr lang="en-US" sz="1000" kern="1200" dirty="0" smtClean="0">
                          <a:solidFill>
                            <a:srgbClr val="FF0000"/>
                          </a:solidFill>
                          <a:effectLst/>
                          <a:latin typeface="Calibri"/>
                          <a:ea typeface="+mn-ea"/>
                          <a:cs typeface="+mn-cs"/>
                        </a:rPr>
                        <a:t>LTE RF (3TUs)</a:t>
                      </a:r>
                      <a:endParaRPr lang="en-US" sz="1000" kern="1200" dirty="0">
                        <a:solidFill>
                          <a:srgbClr val="FF0000"/>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4">
                  <a:txBody>
                    <a:bodyPr/>
                    <a:lstStyle/>
                    <a:p>
                      <a:pPr marL="0" marR="0" fontAlgn="t">
                        <a:spcBef>
                          <a:spcPts val="0"/>
                        </a:spcBef>
                        <a:spcAft>
                          <a:spcPts val="0"/>
                        </a:spcAft>
                      </a:pPr>
                      <a:r>
                        <a:rPr lang="en-US" sz="1000" dirty="0">
                          <a:effectLst/>
                          <a:latin typeface="Calibri"/>
                        </a:rPr>
                        <a:t> </a:t>
                      </a:r>
                      <a:r>
                        <a:rPr lang="en-US" sz="1000" kern="1200" dirty="0" smtClean="0">
                          <a:solidFill>
                            <a:srgbClr val="FF0000"/>
                          </a:solidFill>
                          <a:effectLst/>
                          <a:latin typeface="Calibri"/>
                          <a:ea typeface="+mn-ea"/>
                          <a:cs typeface="+mn-cs"/>
                        </a:rPr>
                        <a:t>LTE RD</a:t>
                      </a:r>
                    </a:p>
                    <a:p>
                      <a:pPr marL="0" marR="0" fontAlgn="t">
                        <a:spcBef>
                          <a:spcPts val="0"/>
                        </a:spcBef>
                        <a:spcAft>
                          <a:spcPts val="0"/>
                        </a:spcAft>
                      </a:pPr>
                      <a:r>
                        <a:rPr lang="en-US" sz="1000" kern="1200" dirty="0" smtClean="0">
                          <a:solidFill>
                            <a:srgbClr val="FF0000"/>
                          </a:solidFill>
                          <a:effectLst/>
                          <a:latin typeface="Calibri"/>
                          <a:ea typeface="+mn-ea"/>
                          <a:cs typeface="+mn-cs"/>
                        </a:rPr>
                        <a:t>(3TUs)</a:t>
                      </a:r>
                      <a:endParaRPr lang="en-US" sz="1000" kern="1200" dirty="0">
                        <a:solidFill>
                          <a:srgbClr val="FF0000"/>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pPr marL="0" marR="0" fontAlgn="t">
                        <a:spcBef>
                          <a:spcPts val="0"/>
                        </a:spcBef>
                        <a:spcAft>
                          <a:spcPts val="0"/>
                        </a:spcAft>
                      </a:pPr>
                      <a:endParaRPr lang="en-US" sz="1000" dirty="0">
                        <a:effectLst/>
                        <a:latin typeface="Calibri"/>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r>
              <a:tr h="111022">
                <a:tc vMerge="1">
                  <a:txBody>
                    <a:bodyPr/>
                    <a:lstStyle/>
                    <a:p>
                      <a:pPr marL="0" marR="0" algn="l" defTabSz="914400" rtl="0" eaLnBrk="1" fontAlgn="t" latinLnBrk="0" hangingPunct="1">
                        <a:spcBef>
                          <a:spcPts val="0"/>
                        </a:spcBef>
                        <a:spcAft>
                          <a:spcPts val="0"/>
                        </a:spcAft>
                      </a:pPr>
                      <a:endParaRPr lang="en-US" sz="1000" kern="1200" dirty="0">
                        <a:solidFill>
                          <a:schemeClr val="tx1"/>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gridSpan="3">
                  <a:txBody>
                    <a:bodyPr/>
                    <a:lstStyle/>
                    <a:p>
                      <a:pPr marL="0" marR="0"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a:effectLst/>
                          <a:latin typeface="Calibri"/>
                        </a:rPr>
                        <a:t> </a:t>
                      </a:r>
                      <a:r>
                        <a:rPr lang="en-US" sz="1000" kern="1200" dirty="0" smtClean="0">
                          <a:solidFill>
                            <a:srgbClr val="00B050"/>
                          </a:solidFill>
                          <a:effectLst/>
                          <a:latin typeface="Calibri"/>
                          <a:ea typeface="+mn-ea"/>
                          <a:cs typeface="+mn-cs"/>
                        </a:rPr>
                        <a:t>16:00 – 17: 00</a:t>
                      </a:r>
                    </a:p>
                    <a:p>
                      <a:pPr marL="0" marR="0" fontAlgn="t">
                        <a:spcBef>
                          <a:spcPts val="0"/>
                        </a:spcBef>
                        <a:spcAft>
                          <a:spcPts val="0"/>
                        </a:spcAft>
                      </a:pPr>
                      <a:r>
                        <a:rPr lang="en-US" sz="1000" kern="1200" dirty="0" smtClean="0">
                          <a:solidFill>
                            <a:srgbClr val="00B050"/>
                          </a:solidFill>
                          <a:effectLst/>
                          <a:latin typeface="Calibri"/>
                          <a:ea typeface="+mn-ea"/>
                          <a:cs typeface="+mn-cs"/>
                        </a:rPr>
                        <a:t>Common sessions (0.5)</a:t>
                      </a:r>
                      <a:endParaRPr lang="en-US" sz="1000" kern="1200" dirty="0">
                        <a:solidFill>
                          <a:srgbClr val="00B050"/>
                        </a:solidFill>
                        <a:effectLst/>
                        <a:latin typeface="Calibri"/>
                        <a:ea typeface="+mn-ea"/>
                        <a:cs typeface="+mn-cs"/>
                      </a:endParaRPr>
                    </a:p>
                    <a:p>
                      <a:pPr marL="0" marR="0"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r>
              <a:tr h="533400">
                <a:tc>
                  <a:txBody>
                    <a:bodyPr/>
                    <a:lstStyle/>
                    <a:p>
                      <a:pPr marL="0" marR="0" algn="l" defTabSz="914400" rtl="0" eaLnBrk="1" fontAlgn="t" latinLnBrk="0" hangingPunct="1">
                        <a:spcBef>
                          <a:spcPts val="0"/>
                        </a:spcBef>
                        <a:spcAft>
                          <a:spcPts val="0"/>
                        </a:spcAft>
                      </a:pPr>
                      <a:r>
                        <a:rPr lang="en-US" sz="1000" kern="1200" dirty="0" smtClean="0">
                          <a:solidFill>
                            <a:schemeClr val="tx1"/>
                          </a:solidFill>
                          <a:effectLst/>
                          <a:latin typeface="Calibri"/>
                          <a:ea typeface="+mn-ea"/>
                          <a:cs typeface="+mn-cs"/>
                        </a:rPr>
                        <a:t>15:00 – 17:00</a:t>
                      </a:r>
                      <a:endParaRPr lang="en-US" sz="1000" kern="1200" dirty="0">
                        <a:solidFill>
                          <a:schemeClr val="tx1"/>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marL="0" marR="0" fontAlgn="t">
                        <a:spcBef>
                          <a:spcPts val="0"/>
                        </a:spcBef>
                        <a:spcAft>
                          <a:spcPts val="0"/>
                        </a:spcAft>
                      </a:pPr>
                      <a:r>
                        <a:rPr lang="en-US" sz="1000" kern="1200" dirty="0" smtClean="0">
                          <a:solidFill>
                            <a:srgbClr val="0070C0"/>
                          </a:solidFill>
                          <a:effectLst/>
                          <a:latin typeface="+mn-lt"/>
                          <a:ea typeface="+mn-ea"/>
                          <a:cs typeface="+mn-cs"/>
                        </a:rPr>
                        <a:t>NR RF</a:t>
                      </a:r>
                    </a:p>
                    <a:p>
                      <a:pPr marL="0" marR="0" fontAlgn="t">
                        <a:spcBef>
                          <a:spcPts val="0"/>
                        </a:spcBef>
                        <a:spcAft>
                          <a:spcPts val="0"/>
                        </a:spcAft>
                      </a:pPr>
                      <a:r>
                        <a:rPr lang="en-US" sz="1000" kern="1200" dirty="0" smtClean="0">
                          <a:solidFill>
                            <a:srgbClr val="0070C0"/>
                          </a:solidFill>
                          <a:effectLst/>
                          <a:latin typeface="+mn-lt"/>
                          <a:ea typeface="+mn-ea"/>
                          <a:cs typeface="+mn-cs"/>
                        </a:rPr>
                        <a:t>(2TUs)</a:t>
                      </a:r>
                      <a:endParaRPr lang="en-US" sz="1000" kern="1200" dirty="0">
                        <a:solidFill>
                          <a:srgbClr val="0070C0"/>
                        </a:solidFill>
                        <a:effectLst/>
                        <a:latin typeface="+mn-lt"/>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rowSpan="2">
                  <a:txBody>
                    <a:bodyPr/>
                    <a:lstStyle/>
                    <a:p>
                      <a:pPr marL="0" marR="0" fontAlgn="t">
                        <a:spcBef>
                          <a:spcPts val="0"/>
                        </a:spcBef>
                        <a:spcAft>
                          <a:spcPts val="0"/>
                        </a:spcAft>
                      </a:pPr>
                      <a:r>
                        <a:rPr lang="en-US" sz="1000" kern="1200" dirty="0">
                          <a:solidFill>
                            <a:srgbClr val="0070C0"/>
                          </a:solidFill>
                          <a:effectLst/>
                          <a:latin typeface="+mn-lt"/>
                          <a:ea typeface="+mn-ea"/>
                          <a:cs typeface="+mn-cs"/>
                        </a:rPr>
                        <a:t> </a:t>
                      </a:r>
                      <a:r>
                        <a:rPr lang="en-US" sz="1000" kern="1200" dirty="0" smtClean="0">
                          <a:solidFill>
                            <a:srgbClr val="0070C0"/>
                          </a:solidFill>
                          <a:effectLst/>
                          <a:latin typeface="+mn-lt"/>
                          <a:ea typeface="+mn-ea"/>
                          <a:cs typeface="+mn-cs"/>
                        </a:rPr>
                        <a:t>NR RF</a:t>
                      </a:r>
                    </a:p>
                    <a:p>
                      <a:pPr marL="0" marR="0" fontAlgn="t">
                        <a:spcBef>
                          <a:spcPts val="0"/>
                        </a:spcBef>
                        <a:spcAft>
                          <a:spcPts val="0"/>
                        </a:spcAft>
                      </a:pPr>
                      <a:r>
                        <a:rPr lang="en-US" sz="1000" kern="1200" dirty="0" smtClean="0">
                          <a:solidFill>
                            <a:srgbClr val="0070C0"/>
                          </a:solidFill>
                          <a:effectLst/>
                          <a:latin typeface="+mn-lt"/>
                          <a:ea typeface="+mn-ea"/>
                          <a:cs typeface="+mn-cs"/>
                        </a:rPr>
                        <a:t>(2TUs)</a:t>
                      </a:r>
                      <a:endParaRPr lang="en-US" sz="1000" kern="1200" dirty="0">
                        <a:solidFill>
                          <a:srgbClr val="0070C0"/>
                        </a:solidFill>
                        <a:effectLst/>
                        <a:latin typeface="+mn-lt"/>
                        <a:ea typeface="+mn-ea"/>
                        <a:cs typeface="+mn-cs"/>
                      </a:endParaRPr>
                    </a:p>
                    <a:p>
                      <a:pPr marL="0" marR="0"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rowSpan="2">
                  <a:txBody>
                    <a:bodyPr/>
                    <a:lstStyle/>
                    <a:p>
                      <a:pPr marL="0" marR="0" fontAlgn="t">
                        <a:spcBef>
                          <a:spcPts val="0"/>
                        </a:spcBef>
                        <a:spcAft>
                          <a:spcPts val="0"/>
                        </a:spcAft>
                      </a:pPr>
                      <a:r>
                        <a:rPr lang="en-US" sz="1000" dirty="0">
                          <a:effectLst/>
                          <a:latin typeface="Calibri"/>
                        </a:rPr>
                        <a:t> </a:t>
                      </a:r>
                      <a:r>
                        <a:rPr lang="en-US" sz="1000" kern="1200" dirty="0" smtClean="0">
                          <a:solidFill>
                            <a:srgbClr val="0070C0"/>
                          </a:solidFill>
                          <a:effectLst/>
                          <a:latin typeface="Calibri"/>
                          <a:ea typeface="+mn-ea"/>
                          <a:cs typeface="+mn-cs"/>
                        </a:rPr>
                        <a:t>NR RD</a:t>
                      </a:r>
                    </a:p>
                    <a:p>
                      <a:pPr marL="0" marR="0" fontAlgn="t">
                        <a:spcBef>
                          <a:spcPts val="0"/>
                        </a:spcBef>
                        <a:spcAft>
                          <a:spcPts val="0"/>
                        </a:spcAft>
                      </a:pPr>
                      <a:r>
                        <a:rPr lang="en-US" sz="1000" kern="1200" dirty="0" smtClean="0">
                          <a:solidFill>
                            <a:srgbClr val="0070C0"/>
                          </a:solidFill>
                          <a:effectLst/>
                          <a:latin typeface="Calibri"/>
                          <a:ea typeface="+mn-ea"/>
                          <a:cs typeface="+mn-cs"/>
                        </a:rPr>
                        <a:t>(2 TUs)</a:t>
                      </a:r>
                      <a:endParaRPr lang="en-US" sz="1000" kern="1200" dirty="0">
                        <a:solidFill>
                          <a:srgbClr val="0070C0"/>
                        </a:solidFill>
                        <a:effectLst/>
                        <a:latin typeface="Calibri"/>
                        <a:ea typeface="+mn-ea"/>
                        <a:cs typeface="+mn-cs"/>
                      </a:endParaRPr>
                    </a:p>
                    <a:p>
                      <a:pPr marL="0" marR="0" fontAlgn="t">
                        <a:spcBef>
                          <a:spcPts val="0"/>
                        </a:spcBef>
                        <a:spcAft>
                          <a:spcPts val="0"/>
                        </a:spcAft>
                      </a:pPr>
                      <a:r>
                        <a:rPr lang="en-US" sz="1000" dirty="0">
                          <a:effectLst/>
                          <a:latin typeface="Calibri"/>
                        </a:rPr>
                        <a:t> </a:t>
                      </a:r>
                    </a:p>
                    <a:p>
                      <a:pPr marL="0" marR="0" fontAlgn="t">
                        <a:spcBef>
                          <a:spcPts val="0"/>
                        </a:spcBef>
                        <a:spcAft>
                          <a:spcPts val="0"/>
                        </a:spcAft>
                      </a:pPr>
                      <a:r>
                        <a:rPr lang="en-US" sz="1000" dirty="0">
                          <a:effectLst/>
                          <a:latin typeface="Calibri"/>
                        </a:rPr>
                        <a:t> </a:t>
                      </a: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r>
              <a:tr h="309022">
                <a:tc>
                  <a:txBody>
                    <a:bodyPr/>
                    <a:lstStyle/>
                    <a:p>
                      <a:pPr marL="0" marR="0" algn="l" defTabSz="914400" rtl="0" eaLnBrk="1" fontAlgn="t" latinLnBrk="0" hangingPunct="1">
                        <a:spcBef>
                          <a:spcPts val="0"/>
                        </a:spcBef>
                        <a:spcAft>
                          <a:spcPts val="0"/>
                        </a:spcAft>
                      </a:pPr>
                      <a:r>
                        <a:rPr lang="en-US" sz="1000" kern="1200" dirty="0" smtClean="0">
                          <a:solidFill>
                            <a:schemeClr val="tx1"/>
                          </a:solidFill>
                          <a:effectLst/>
                          <a:latin typeface="Calibri"/>
                          <a:ea typeface="+mn-ea"/>
                          <a:cs typeface="+mn-cs"/>
                        </a:rPr>
                        <a:t>17:30 – 19:30</a:t>
                      </a:r>
                      <a:endParaRPr lang="en-US" sz="1000" kern="1200" dirty="0">
                        <a:solidFill>
                          <a:schemeClr val="tx1"/>
                        </a:solidFill>
                        <a:effectLst/>
                        <a:latin typeface="Calibri"/>
                        <a:ea typeface="+mn-ea"/>
                        <a:cs typeface="+mn-cs"/>
                      </a:endParaRPr>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3">
                  <a:txBody>
                    <a:bodyPr/>
                    <a:lstStyle/>
                    <a:p>
                      <a:endParaRPr lang="en-US" dirty="0"/>
                    </a:p>
                  </a:txBody>
                  <a:tcPr marL="45474" marR="45474" marT="45474" marB="45474">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
        <p:nvSpPr>
          <p:cNvPr id="6" name="TextBox 5"/>
          <p:cNvSpPr txBox="1"/>
          <p:nvPr/>
        </p:nvSpPr>
        <p:spPr>
          <a:xfrm>
            <a:off x="249314" y="4343400"/>
            <a:ext cx="8229600" cy="2400657"/>
          </a:xfrm>
          <a:prstGeom prst="rect">
            <a:avLst/>
          </a:prstGeom>
          <a:noFill/>
        </p:spPr>
        <p:txBody>
          <a:bodyPr wrap="square" rtlCol="0">
            <a:spAutoFit/>
          </a:bodyPr>
          <a:lstStyle/>
          <a:p>
            <a:pPr marL="285750" indent="-285750">
              <a:buFontTx/>
              <a:buChar char="-"/>
            </a:pPr>
            <a:r>
              <a:rPr lang="en-US" sz="1000" dirty="0" smtClean="0"/>
              <a:t>Total Capacity: 12 TUs per day except Monday (10TU) and Friday (8)  = 36 + 10 + 8 = 54 TUs </a:t>
            </a:r>
          </a:p>
          <a:p>
            <a:pPr marL="742950" lvl="1" indent="-285750">
              <a:buFontTx/>
              <a:buChar char="-"/>
            </a:pPr>
            <a:r>
              <a:rPr lang="en-US" sz="1000" dirty="0" smtClean="0"/>
              <a:t>1 TU are reserved for common sessions on Monday </a:t>
            </a:r>
          </a:p>
          <a:p>
            <a:pPr marL="742950" lvl="1" indent="-285750">
              <a:buFontTx/>
              <a:buChar char="-"/>
            </a:pPr>
            <a:r>
              <a:rPr lang="en-US" sz="1000" dirty="0" smtClean="0"/>
              <a:t>8 TU are reserved for Friday common “return to” for LTE and NR</a:t>
            </a:r>
          </a:p>
          <a:p>
            <a:pPr marL="742950" lvl="1" indent="-285750">
              <a:buFontTx/>
              <a:buChar char="-"/>
            </a:pPr>
            <a:r>
              <a:rPr lang="en-US" sz="1000" dirty="0" smtClean="0"/>
              <a:t>4 TUs are reserved for LTE and NR basket WI (can be further changed in the further pending on the number of band combinations approval in future RAN plenary meeting) </a:t>
            </a:r>
          </a:p>
          <a:p>
            <a:pPr marL="285750" indent="-285750">
              <a:buFontTx/>
              <a:buChar char="-"/>
            </a:pPr>
            <a:r>
              <a:rPr lang="en-US" sz="1000" dirty="0" smtClean="0"/>
              <a:t>NR Total (33):</a:t>
            </a:r>
          </a:p>
          <a:p>
            <a:pPr marL="742950" lvl="1" indent="-285750">
              <a:buFontTx/>
              <a:buChar char="-"/>
            </a:pPr>
            <a:r>
              <a:rPr lang="en-US" sz="1000" dirty="0" smtClean="0"/>
              <a:t>NR RF: 3 (Mon) + 4 (Tue) + 6 (Wed) + 6 (Thu) = 19 TUs </a:t>
            </a:r>
          </a:p>
          <a:p>
            <a:pPr marL="742950" lvl="1" indent="-285750">
              <a:buFontTx/>
              <a:buChar char="-"/>
            </a:pPr>
            <a:r>
              <a:rPr lang="en-US" sz="1000" dirty="0" smtClean="0"/>
              <a:t>NR RD: 4 (Mon) + 4 (Tue) + 4 (Wed) + 2 (Thu) = 14 TUs </a:t>
            </a:r>
          </a:p>
          <a:p>
            <a:pPr marL="285750" indent="-285750">
              <a:buFontTx/>
              <a:buChar char="-"/>
            </a:pPr>
            <a:r>
              <a:rPr lang="en-US" sz="1000" dirty="0" smtClean="0"/>
              <a:t>LTE Total (12): </a:t>
            </a:r>
          </a:p>
          <a:p>
            <a:pPr marL="742950" lvl="1" indent="-285750">
              <a:buFontTx/>
              <a:buChar char="-"/>
            </a:pPr>
            <a:r>
              <a:rPr lang="en-US" sz="1000" dirty="0" smtClean="0"/>
              <a:t>LTE RF: 3 (Mon) + 2 (Wed) + 2(Thu) = 7 TUs</a:t>
            </a:r>
          </a:p>
          <a:p>
            <a:pPr marL="742950" lvl="1" indent="-285750">
              <a:buFontTx/>
              <a:buChar char="-"/>
            </a:pPr>
            <a:r>
              <a:rPr lang="en-US" sz="1000" dirty="0" smtClean="0"/>
              <a:t>LTE RD: 3 (Mon) + 2 (Thu) = 5 TUs  </a:t>
            </a:r>
          </a:p>
          <a:p>
            <a:pPr marL="285750" indent="-285750">
              <a:buFontTx/>
              <a:buChar char="-"/>
            </a:pPr>
            <a:r>
              <a:rPr lang="en-US" sz="1000" dirty="0" smtClean="0"/>
              <a:t>Further adjustment between NR total and LTE total can be done considering the further discussion in RAN #80 </a:t>
            </a:r>
          </a:p>
          <a:p>
            <a:pPr lvl="1"/>
            <a:endParaRPr lang="en-US" sz="1000" dirty="0" smtClean="0"/>
          </a:p>
          <a:p>
            <a:pPr marL="285750" indent="-285750">
              <a:buFontTx/>
              <a:buChar char="-"/>
            </a:pPr>
            <a:endParaRPr lang="en-US" sz="1000" dirty="0" smtClean="0"/>
          </a:p>
          <a:p>
            <a:pPr marL="285750" indent="-285750">
              <a:buFontTx/>
              <a:buChar char="-"/>
            </a:pPr>
            <a:endParaRPr lang="en-US" sz="1000" dirty="0"/>
          </a:p>
        </p:txBody>
      </p:sp>
      <p:sp>
        <p:nvSpPr>
          <p:cNvPr id="7" name="Title 1"/>
          <p:cNvSpPr>
            <a:spLocks noGrp="1"/>
          </p:cNvSpPr>
          <p:nvPr>
            <p:ph type="title"/>
          </p:nvPr>
        </p:nvSpPr>
        <p:spPr>
          <a:xfrm>
            <a:off x="457200" y="274638"/>
            <a:ext cx="8229600" cy="1143000"/>
          </a:xfrm>
        </p:spPr>
        <p:txBody>
          <a:bodyPr/>
          <a:lstStyle/>
          <a:p>
            <a:r>
              <a:rPr lang="en-US" dirty="0" smtClean="0"/>
              <a:t>TU budget in Rel-16</a:t>
            </a:r>
            <a:endParaRPr lang="en-US" dirty="0"/>
          </a:p>
        </p:txBody>
      </p:sp>
    </p:spTree>
    <p:extLst>
      <p:ext uri="{BB962C8B-B14F-4D97-AF65-F5344CB8AC3E}">
        <p14:creationId xmlns:p14="http://schemas.microsoft.com/office/powerpoint/2010/main" val="2132232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Available TUs for NR New proposals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875657587"/>
              </p:ext>
            </p:extLst>
          </p:nvPr>
        </p:nvGraphicFramePr>
        <p:xfrm>
          <a:off x="13317" y="1277752"/>
          <a:ext cx="9144006" cy="3184770"/>
        </p:xfrm>
        <a:graphic>
          <a:graphicData uri="http://schemas.openxmlformats.org/drawingml/2006/table">
            <a:tbl>
              <a:tblPr firstRow="1" bandRow="1">
                <a:tableStyleId>{BC89EF96-8CEA-46FF-86C4-4CE0E7609802}</a:tableStyleId>
              </a:tblPr>
              <a:tblGrid>
                <a:gridCol w="827774"/>
                <a:gridCol w="462013"/>
                <a:gridCol w="462013"/>
                <a:gridCol w="462013"/>
                <a:gridCol w="462013"/>
                <a:gridCol w="462013"/>
                <a:gridCol w="462013"/>
                <a:gridCol w="496665"/>
                <a:gridCol w="427359"/>
                <a:gridCol w="462013"/>
                <a:gridCol w="462013"/>
                <a:gridCol w="462013"/>
                <a:gridCol w="462013"/>
                <a:gridCol w="462013"/>
                <a:gridCol w="462013"/>
                <a:gridCol w="462013"/>
                <a:gridCol w="462013"/>
                <a:gridCol w="462013"/>
                <a:gridCol w="462013"/>
              </a:tblGrid>
              <a:tr h="675049">
                <a:tc>
                  <a:txBody>
                    <a:bodyPr/>
                    <a:lstStyle/>
                    <a:p>
                      <a:pPr algn="ctr"/>
                      <a:endParaRPr lang="en-US" sz="1000" dirty="0"/>
                    </a:p>
                  </a:txBody>
                  <a:tcPr/>
                </a:tc>
                <a:tc gridSpan="2">
                  <a:txBody>
                    <a:bodyPr/>
                    <a:lstStyle/>
                    <a:p>
                      <a:pPr algn="ctr"/>
                      <a:r>
                        <a:rPr lang="en-US" sz="1000" dirty="0" smtClean="0"/>
                        <a:t>2018 Q3</a:t>
                      </a:r>
                    </a:p>
                    <a:p>
                      <a:pPr algn="ctr"/>
                      <a:r>
                        <a:rPr lang="en-US" sz="1000" dirty="0" smtClean="0"/>
                        <a:t>(#88) </a:t>
                      </a:r>
                      <a:endParaRPr lang="en-US" sz="1000" dirty="0"/>
                    </a:p>
                  </a:txBody>
                  <a:tcPr/>
                </a:tc>
                <a:tc hMerge="1">
                  <a:txBody>
                    <a:bodyPr/>
                    <a:lstStyle/>
                    <a:p>
                      <a:endParaRPr lang="en-US" sz="1050" dirty="0"/>
                    </a:p>
                  </a:txBody>
                  <a:tcPr/>
                </a:tc>
                <a:tc gridSpan="2">
                  <a:txBody>
                    <a:bodyPr/>
                    <a:lstStyle/>
                    <a:p>
                      <a:pPr algn="ctr"/>
                      <a:r>
                        <a:rPr lang="en-US" sz="1000" dirty="0" smtClean="0"/>
                        <a:t>2018 Q4 (#88bis)</a:t>
                      </a: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2018 Q4 (#89)</a:t>
                      </a:r>
                    </a:p>
                    <a:p>
                      <a:pPr algn="ctr"/>
                      <a:endParaRPr lang="en-US" sz="1000" dirty="0"/>
                    </a:p>
                  </a:txBody>
                  <a:tcPr/>
                </a:tc>
                <a:tc hMerge="1">
                  <a:txBody>
                    <a:bodyPr/>
                    <a:lstStyle/>
                    <a:p>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Q1</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Q2</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Q2</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Q3</a:t>
                      </a:r>
                    </a:p>
                    <a:p>
                      <a:pPr algn="ctr"/>
                      <a:endParaRPr lang="en-US" sz="1000" dirty="0"/>
                    </a:p>
                  </a:txBody>
                  <a:tcPr/>
                </a:tc>
                <a:tc hMerge="1">
                  <a:txBody>
                    <a:bodyPr/>
                    <a:lstStyle/>
                    <a:p>
                      <a:endParaRPr lang="en-US" sz="1050" dirty="0"/>
                    </a:p>
                  </a:txBody>
                  <a:tcPr/>
                </a:tc>
                <a:tc gridSpan="2">
                  <a:txBody>
                    <a:bodyPr/>
                    <a:lstStyle/>
                    <a:p>
                      <a:pPr algn="ctr"/>
                      <a:r>
                        <a:rPr lang="en-US" sz="1000" dirty="0" smtClean="0"/>
                        <a:t>2019 Q4</a:t>
                      </a: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Q4</a:t>
                      </a:r>
                    </a:p>
                    <a:p>
                      <a:pPr algn="ctr"/>
                      <a:endParaRPr lang="en-US" sz="1000" dirty="0"/>
                    </a:p>
                  </a:txBody>
                  <a:tcPr/>
                </a:tc>
                <a:tc hMerge="1">
                  <a:txBody>
                    <a:bodyPr/>
                    <a:lstStyle/>
                    <a:p>
                      <a:endParaRPr lang="en-US" sz="1050" dirty="0"/>
                    </a:p>
                  </a:txBody>
                  <a:tcPr/>
                </a:tc>
              </a:tr>
              <a:tr h="558828">
                <a:tc>
                  <a:txBody>
                    <a:bodyPr/>
                    <a:lstStyle/>
                    <a:p>
                      <a:pPr algn="ct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r>
              <a:tr h="488975">
                <a:tc>
                  <a:txBody>
                    <a:bodyPr/>
                    <a:lstStyle/>
                    <a:p>
                      <a:pPr algn="ctr"/>
                      <a:r>
                        <a:rPr lang="en-US" sz="900" b="1" kern="1200" dirty="0" smtClean="0">
                          <a:solidFill>
                            <a:schemeClr val="tx1"/>
                          </a:solidFill>
                          <a:latin typeface="+mn-lt"/>
                          <a:ea typeface="+mn-ea"/>
                          <a:cs typeface="+mn-cs"/>
                        </a:rPr>
                        <a:t>Total</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14</a:t>
                      </a:r>
                      <a:endParaRPr lang="en-US" sz="1000" b="1" kern="1200" dirty="0">
                        <a:solidFill>
                          <a:schemeClr val="tx1"/>
                        </a:solidFill>
                        <a:latin typeface="+mn-lt"/>
                        <a:ea typeface="+mn-ea"/>
                        <a:cs typeface="+mn-cs"/>
                      </a:endParaRPr>
                    </a:p>
                  </a:txBody>
                  <a:tcPr/>
                </a:tc>
              </a:tr>
              <a:tr h="451849">
                <a:tc>
                  <a:txBody>
                    <a:bodyPr/>
                    <a:lstStyle/>
                    <a:p>
                      <a:pPr algn="ctr"/>
                      <a:r>
                        <a:rPr lang="en-US" sz="900" b="1" kern="1200" dirty="0" smtClean="0">
                          <a:solidFill>
                            <a:schemeClr val="tx1"/>
                          </a:solidFill>
                          <a:latin typeface="+mn-lt"/>
                          <a:ea typeface="+mn-ea"/>
                          <a:cs typeface="+mn-cs"/>
                        </a:rPr>
                        <a:t>Maintenance</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4</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3</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2</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2</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r>
              <a:tr h="487306">
                <a:tc>
                  <a:txBody>
                    <a:bodyPr/>
                    <a:lstStyle/>
                    <a:p>
                      <a:pPr algn="ctr"/>
                      <a:r>
                        <a:rPr lang="en-US" sz="900" b="1" kern="1200" dirty="0" smtClean="0">
                          <a:solidFill>
                            <a:schemeClr val="tx1"/>
                          </a:solidFill>
                          <a:latin typeface="+mn-lt"/>
                          <a:ea typeface="+mn-ea"/>
                          <a:cs typeface="+mn-cs"/>
                        </a:rPr>
                        <a:t>Performance</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8</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8</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8</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9</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2</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2</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r>
              <a:tr h="522763">
                <a:tc>
                  <a:txBody>
                    <a:bodyPr/>
                    <a:lstStyle/>
                    <a:p>
                      <a:pPr algn="ctr"/>
                      <a:r>
                        <a:rPr lang="en-US" sz="900" b="1" kern="1200" dirty="0" smtClean="0">
                          <a:solidFill>
                            <a:schemeClr val="tx1"/>
                          </a:solidFill>
                          <a:latin typeface="+mn-lt"/>
                          <a:ea typeface="+mn-ea"/>
                          <a:cs typeface="+mn-cs"/>
                        </a:rPr>
                        <a:t>New proposal </a:t>
                      </a:r>
                      <a:endParaRPr lang="en-US" sz="900" b="1" kern="1200" dirty="0">
                        <a:solidFill>
                          <a:schemeClr val="tx1"/>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6</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2</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9</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3</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16</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11</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18</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13</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19</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14</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19</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14</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19</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14</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19</a:t>
                      </a:r>
                      <a:endParaRPr lang="en-US" sz="1800" b="1" kern="1200" dirty="0">
                        <a:solidFill>
                          <a:srgbClr val="00B050"/>
                        </a:solidFill>
                        <a:latin typeface="+mn-lt"/>
                        <a:ea typeface="+mn-ea"/>
                        <a:cs typeface="+mn-cs"/>
                      </a:endParaRPr>
                    </a:p>
                  </a:txBody>
                  <a:tcPr/>
                </a:tc>
                <a:tc>
                  <a:txBody>
                    <a:bodyPr/>
                    <a:lstStyle/>
                    <a:p>
                      <a:pPr algn="ctr"/>
                      <a:r>
                        <a:rPr lang="en-US" sz="1800" b="1" kern="1200" dirty="0" smtClean="0">
                          <a:solidFill>
                            <a:srgbClr val="00B050"/>
                          </a:solidFill>
                          <a:latin typeface="+mn-lt"/>
                          <a:ea typeface="+mn-ea"/>
                          <a:cs typeface="+mn-cs"/>
                        </a:rPr>
                        <a:t>14</a:t>
                      </a:r>
                      <a:endParaRPr lang="en-US" sz="1800" b="1" kern="1200" dirty="0">
                        <a:solidFill>
                          <a:srgbClr val="00B050"/>
                        </a:solidFill>
                        <a:latin typeface="+mn-lt"/>
                        <a:ea typeface="+mn-ea"/>
                        <a:cs typeface="+mn-cs"/>
                      </a:endParaRPr>
                    </a:p>
                  </a:txBody>
                  <a:tcPr/>
                </a:tc>
              </a:tr>
            </a:tbl>
          </a:graphicData>
        </a:graphic>
      </p:graphicFrame>
      <p:sp>
        <p:nvSpPr>
          <p:cNvPr id="5" name="Rectangle 4"/>
          <p:cNvSpPr/>
          <p:nvPr/>
        </p:nvSpPr>
        <p:spPr>
          <a:xfrm>
            <a:off x="76200" y="4648200"/>
            <a:ext cx="9046346" cy="1631216"/>
          </a:xfrm>
          <a:prstGeom prst="rect">
            <a:avLst/>
          </a:prstGeom>
        </p:spPr>
        <p:txBody>
          <a:bodyPr wrap="square">
            <a:spAutoFit/>
          </a:bodyPr>
          <a:lstStyle/>
          <a:p>
            <a:pPr marL="285750" indent="-285750">
              <a:buFontTx/>
              <a:buChar char="-"/>
            </a:pPr>
            <a:r>
              <a:rPr lang="en-US" sz="1000" dirty="0" smtClean="0"/>
              <a:t>New NR proposals </a:t>
            </a:r>
          </a:p>
          <a:p>
            <a:pPr marL="742950" lvl="1" indent="-285750">
              <a:buFontTx/>
              <a:buChar char="-"/>
            </a:pPr>
            <a:r>
              <a:rPr lang="en-US" sz="1000" dirty="0" smtClean="0"/>
              <a:t>NR Maintenance including  Rel-15 late drop work if any (Total Q3(#88): 9 TUs; Q4(#88bis): 7; Q4(#89): 4):  </a:t>
            </a:r>
          </a:p>
          <a:p>
            <a:pPr marL="1200150" lvl="2" indent="-285750">
              <a:buFontTx/>
              <a:buChar char="-"/>
            </a:pPr>
            <a:r>
              <a:rPr lang="en-US" sz="1000" dirty="0" smtClean="0"/>
              <a:t>RF: Q3 (#88): 3 (Mon) + 2 (Wed)  = 5 TUs; Q4(#88bis): 2 (Mon) + 2(Wed) = 4; Q4 (#89): 1(Mon) + 1(Wed) = 2; </a:t>
            </a:r>
          </a:p>
          <a:p>
            <a:pPr marL="1200150" lvl="2" indent="-285750">
              <a:buFontTx/>
              <a:buChar char="-"/>
            </a:pPr>
            <a:r>
              <a:rPr lang="en-US" sz="1000" dirty="0" smtClean="0"/>
              <a:t>RD: Q3: 4 (Tue) = 4 TUs; Q4(88bis): 3 (Tue); Q4(89): 2 (Tue) </a:t>
            </a:r>
          </a:p>
          <a:p>
            <a:pPr marL="742950" lvl="1" indent="-285750">
              <a:buFontTx/>
              <a:buChar char="-"/>
            </a:pPr>
            <a:r>
              <a:rPr lang="en-US" sz="1000" dirty="0" smtClean="0"/>
              <a:t>NR Performance (Total 17 TUs):  </a:t>
            </a:r>
          </a:p>
          <a:p>
            <a:pPr marL="1200150" lvl="2" indent="-285750">
              <a:buFontTx/>
              <a:buChar char="-"/>
            </a:pPr>
            <a:r>
              <a:rPr lang="en-US" sz="1000" dirty="0" smtClean="0"/>
              <a:t>RF: 4 (Tue) + 4 (Tue) = 8 TUs</a:t>
            </a:r>
          </a:p>
          <a:p>
            <a:pPr marL="1200150" lvl="2" indent="-285750">
              <a:buFontTx/>
              <a:buChar char="-"/>
            </a:pPr>
            <a:r>
              <a:rPr lang="en-US" sz="1000" dirty="0" smtClean="0"/>
              <a:t>RD: 2(Tue) + 4 (Wed) + 3 (Thu) = 9 TUs</a:t>
            </a:r>
          </a:p>
          <a:p>
            <a:pPr marL="742950" lvl="1" indent="-285750">
              <a:buFontTx/>
              <a:buChar char="-"/>
            </a:pPr>
            <a:r>
              <a:rPr lang="en-US" sz="1000" dirty="0" smtClean="0"/>
              <a:t>NR new proposals: </a:t>
            </a:r>
          </a:p>
          <a:p>
            <a:pPr marL="1200150" lvl="2" indent="-285750">
              <a:buFontTx/>
              <a:buChar char="-"/>
            </a:pPr>
            <a:r>
              <a:rPr lang="en-US" sz="1000" dirty="0" smtClean="0"/>
              <a:t>2018: Q3 (#88): 33 – 9 – 17 = 7 TUs; Q4 (#88bis): 33-7-17 = 9 TUs: Q4 (#89): 12 TUs</a:t>
            </a:r>
          </a:p>
          <a:p>
            <a:pPr marL="1200150" lvl="2" indent="-285750">
              <a:buFontTx/>
              <a:buChar char="-"/>
            </a:pPr>
            <a:r>
              <a:rPr lang="en-US" sz="1000" dirty="0" smtClean="0"/>
              <a:t>2019: Q1: 27 TUs; Q2: 32TUs, Q2: 33 TUs </a:t>
            </a:r>
          </a:p>
        </p:txBody>
      </p:sp>
    </p:spTree>
    <p:extLst>
      <p:ext uri="{BB962C8B-B14F-4D97-AF65-F5344CB8AC3E}">
        <p14:creationId xmlns:p14="http://schemas.microsoft.com/office/powerpoint/2010/main" val="2854254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Available TUs for LTE New proposals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09484239"/>
              </p:ext>
            </p:extLst>
          </p:nvPr>
        </p:nvGraphicFramePr>
        <p:xfrm>
          <a:off x="13317" y="1277752"/>
          <a:ext cx="9144006" cy="3184770"/>
        </p:xfrm>
        <a:graphic>
          <a:graphicData uri="http://schemas.openxmlformats.org/drawingml/2006/table">
            <a:tbl>
              <a:tblPr firstRow="1" bandRow="1">
                <a:tableStyleId>{BC89EF96-8CEA-46FF-86C4-4CE0E7609802}</a:tableStyleId>
              </a:tblPr>
              <a:tblGrid>
                <a:gridCol w="827774"/>
                <a:gridCol w="454309"/>
                <a:gridCol w="609600"/>
                <a:gridCol w="322130"/>
                <a:gridCol w="462013"/>
                <a:gridCol w="462013"/>
                <a:gridCol w="462013"/>
                <a:gridCol w="496665"/>
                <a:gridCol w="427359"/>
                <a:gridCol w="462013"/>
                <a:gridCol w="462013"/>
                <a:gridCol w="462013"/>
                <a:gridCol w="462013"/>
                <a:gridCol w="462013"/>
                <a:gridCol w="462013"/>
                <a:gridCol w="462013"/>
                <a:gridCol w="462013"/>
                <a:gridCol w="462013"/>
                <a:gridCol w="462013"/>
              </a:tblGrid>
              <a:tr h="675049">
                <a:tc>
                  <a:txBody>
                    <a:bodyPr/>
                    <a:lstStyle/>
                    <a:p>
                      <a:pPr algn="ctr"/>
                      <a:endParaRPr lang="en-US" sz="1000" dirty="0"/>
                    </a:p>
                  </a:txBody>
                  <a:tcPr/>
                </a:tc>
                <a:tc gridSpan="2">
                  <a:txBody>
                    <a:bodyPr/>
                    <a:lstStyle/>
                    <a:p>
                      <a:pPr algn="ctr"/>
                      <a:r>
                        <a:rPr lang="en-US" sz="1000" dirty="0" smtClean="0"/>
                        <a:t>2018 Q3</a:t>
                      </a:r>
                    </a:p>
                    <a:p>
                      <a:pPr algn="ctr"/>
                      <a:r>
                        <a:rPr lang="en-US" sz="1000" dirty="0" smtClean="0"/>
                        <a:t>(#88) </a:t>
                      </a:r>
                      <a:endParaRPr lang="en-US" sz="1000" dirty="0"/>
                    </a:p>
                  </a:txBody>
                  <a:tcPr/>
                </a:tc>
                <a:tc hMerge="1">
                  <a:txBody>
                    <a:bodyPr/>
                    <a:lstStyle/>
                    <a:p>
                      <a:endParaRPr lang="en-US" sz="1050" dirty="0"/>
                    </a:p>
                  </a:txBody>
                  <a:tcPr/>
                </a:tc>
                <a:tc gridSpan="2">
                  <a:txBody>
                    <a:bodyPr/>
                    <a:lstStyle/>
                    <a:p>
                      <a:pPr algn="ctr"/>
                      <a:r>
                        <a:rPr lang="en-US" sz="1000" dirty="0" smtClean="0"/>
                        <a:t>2018 Q4 (#88bis)</a:t>
                      </a: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2018 Q4 (#89)</a:t>
                      </a:r>
                    </a:p>
                    <a:p>
                      <a:pPr algn="ctr"/>
                      <a:endParaRPr lang="en-US" sz="1000" dirty="0"/>
                    </a:p>
                  </a:txBody>
                  <a:tcPr/>
                </a:tc>
                <a:tc hMerge="1">
                  <a:txBody>
                    <a:bodyPr/>
                    <a:lstStyle/>
                    <a:p>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Q1</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Q2</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Q2</a:t>
                      </a:r>
                    </a:p>
                    <a:p>
                      <a:pPr algn="ct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Q3</a:t>
                      </a:r>
                    </a:p>
                    <a:p>
                      <a:pPr algn="ctr"/>
                      <a:endParaRPr lang="en-US" sz="1000" dirty="0"/>
                    </a:p>
                  </a:txBody>
                  <a:tcPr/>
                </a:tc>
                <a:tc hMerge="1">
                  <a:txBody>
                    <a:bodyPr/>
                    <a:lstStyle/>
                    <a:p>
                      <a:endParaRPr lang="en-US" sz="1050" dirty="0"/>
                    </a:p>
                  </a:txBody>
                  <a:tcPr/>
                </a:tc>
                <a:tc gridSpan="2">
                  <a:txBody>
                    <a:bodyPr/>
                    <a:lstStyle/>
                    <a:p>
                      <a:pPr algn="ctr"/>
                      <a:r>
                        <a:rPr lang="en-US" sz="1000" dirty="0" smtClean="0"/>
                        <a:t>2019 Q4</a:t>
                      </a:r>
                      <a:endParaRPr lang="en-US" sz="1000" dirty="0"/>
                    </a:p>
                  </a:txBody>
                  <a:tcPr/>
                </a:tc>
                <a:tc hMerge="1">
                  <a:txBody>
                    <a:bodyPr/>
                    <a:lstStyle/>
                    <a:p>
                      <a:endParaRPr lang="en-US" sz="105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2019 Q4</a:t>
                      </a:r>
                    </a:p>
                    <a:p>
                      <a:pPr algn="ctr"/>
                      <a:endParaRPr lang="en-US" sz="1000" dirty="0"/>
                    </a:p>
                  </a:txBody>
                  <a:tcPr/>
                </a:tc>
                <a:tc hMerge="1">
                  <a:txBody>
                    <a:bodyPr/>
                    <a:lstStyle/>
                    <a:p>
                      <a:endParaRPr lang="en-US" sz="1050" dirty="0"/>
                    </a:p>
                  </a:txBody>
                  <a:tcPr/>
                </a:tc>
              </a:tr>
              <a:tr h="558828">
                <a:tc>
                  <a:txBody>
                    <a:bodyPr/>
                    <a:lstStyle/>
                    <a:p>
                      <a:pPr algn="ct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RF</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RD</a:t>
                      </a:r>
                      <a:endParaRPr lang="en-US" sz="1000" b="1" kern="1200" dirty="0">
                        <a:solidFill>
                          <a:schemeClr val="tx1"/>
                        </a:solidFill>
                        <a:latin typeface="+mn-lt"/>
                        <a:ea typeface="+mn-ea"/>
                        <a:cs typeface="+mn-cs"/>
                      </a:endParaRPr>
                    </a:p>
                  </a:txBody>
                  <a:tcPr/>
                </a:tc>
              </a:tr>
              <a:tr h="488975">
                <a:tc>
                  <a:txBody>
                    <a:bodyPr/>
                    <a:lstStyle/>
                    <a:p>
                      <a:pPr algn="ctr"/>
                      <a:r>
                        <a:rPr lang="en-US" sz="900" b="1" kern="1200" dirty="0" smtClean="0">
                          <a:solidFill>
                            <a:schemeClr val="tx1"/>
                          </a:solidFill>
                          <a:latin typeface="+mn-lt"/>
                          <a:ea typeface="+mn-ea"/>
                          <a:cs typeface="+mn-cs"/>
                        </a:rPr>
                        <a:t>Total</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5</a:t>
                      </a:r>
                      <a:endParaRPr lang="en-US" sz="1000" b="1" kern="1200" dirty="0">
                        <a:solidFill>
                          <a:schemeClr val="tx1"/>
                        </a:solidFill>
                        <a:latin typeface="+mn-lt"/>
                        <a:ea typeface="+mn-ea"/>
                        <a:cs typeface="+mn-cs"/>
                      </a:endParaRPr>
                    </a:p>
                  </a:txBody>
                  <a:tcPr/>
                </a:tc>
              </a:tr>
              <a:tr h="451849">
                <a:tc>
                  <a:txBody>
                    <a:bodyPr/>
                    <a:lstStyle/>
                    <a:p>
                      <a:pPr algn="ctr"/>
                      <a:r>
                        <a:rPr lang="en-US" sz="900" b="1" kern="1200" dirty="0" smtClean="0">
                          <a:solidFill>
                            <a:schemeClr val="tx1"/>
                          </a:solidFill>
                          <a:latin typeface="+mn-lt"/>
                          <a:ea typeface="+mn-ea"/>
                          <a:cs typeface="+mn-cs"/>
                        </a:rPr>
                        <a:t>Maintenance</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1</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r>
              <a:tr h="487306">
                <a:tc>
                  <a:txBody>
                    <a:bodyPr/>
                    <a:lstStyle/>
                    <a:p>
                      <a:pPr algn="ctr"/>
                      <a:r>
                        <a:rPr lang="en-US" sz="900" b="1" kern="1200" dirty="0" smtClean="0">
                          <a:solidFill>
                            <a:schemeClr val="tx1"/>
                          </a:solidFill>
                          <a:latin typeface="+mn-lt"/>
                          <a:ea typeface="+mn-ea"/>
                          <a:cs typeface="+mn-cs"/>
                        </a:rPr>
                        <a:t>Performance</a:t>
                      </a:r>
                      <a:endParaRPr lang="en-US" sz="9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3</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6.5</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3</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6</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2.2</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7</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c>
                  <a:txBody>
                    <a:bodyPr/>
                    <a:lstStyle/>
                    <a:p>
                      <a:pPr algn="ctr"/>
                      <a:r>
                        <a:rPr lang="en-US" sz="1000" b="1" kern="1200" dirty="0" smtClean="0">
                          <a:solidFill>
                            <a:schemeClr val="tx1"/>
                          </a:solidFill>
                          <a:latin typeface="+mn-lt"/>
                          <a:ea typeface="+mn-ea"/>
                          <a:cs typeface="+mn-cs"/>
                        </a:rPr>
                        <a:t>0</a:t>
                      </a:r>
                      <a:endParaRPr lang="en-US" sz="1000" b="1" kern="1200" dirty="0">
                        <a:solidFill>
                          <a:schemeClr val="tx1"/>
                        </a:solidFill>
                        <a:latin typeface="+mn-lt"/>
                        <a:ea typeface="+mn-ea"/>
                        <a:cs typeface="+mn-cs"/>
                      </a:endParaRPr>
                    </a:p>
                  </a:txBody>
                  <a:tcPr/>
                </a:tc>
              </a:tr>
              <a:tr h="522763">
                <a:tc>
                  <a:txBody>
                    <a:bodyPr/>
                    <a:lstStyle/>
                    <a:p>
                      <a:pPr algn="ctr"/>
                      <a:r>
                        <a:rPr lang="en-US" sz="900" b="1" kern="1200" dirty="0" smtClean="0">
                          <a:solidFill>
                            <a:schemeClr val="tx1"/>
                          </a:solidFill>
                          <a:latin typeface="+mn-lt"/>
                          <a:ea typeface="+mn-ea"/>
                          <a:cs typeface="+mn-cs"/>
                        </a:rPr>
                        <a:t>New proposal </a:t>
                      </a:r>
                      <a:endParaRPr lang="en-US" sz="900" b="1" kern="1200" dirty="0">
                        <a:solidFill>
                          <a:schemeClr val="tx1"/>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3</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FF0000"/>
                          </a:solidFill>
                          <a:latin typeface="+mn-lt"/>
                          <a:ea typeface="+mn-ea"/>
                          <a:cs typeface="+mn-cs"/>
                        </a:rPr>
                        <a:t>-2.5</a:t>
                      </a:r>
                      <a:endParaRPr lang="en-US" sz="1800" b="1" kern="1200" dirty="0">
                        <a:solidFill>
                          <a:srgbClr val="FF000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3</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FF0000"/>
                          </a:solidFill>
                          <a:latin typeface="+mn-lt"/>
                          <a:ea typeface="+mn-ea"/>
                          <a:cs typeface="+mn-cs"/>
                        </a:rPr>
                        <a:t>-2</a:t>
                      </a:r>
                      <a:endParaRPr lang="en-US" sz="1800" b="1" kern="1200" dirty="0">
                        <a:solidFill>
                          <a:srgbClr val="FF0000"/>
                        </a:solidFill>
                        <a:latin typeface="+mn-lt"/>
                        <a:ea typeface="+mn-ea"/>
                        <a:cs typeface="+mn-cs"/>
                      </a:endParaRPr>
                    </a:p>
                  </a:txBody>
                  <a:tcPr/>
                </a:tc>
                <a:tc>
                  <a:txBody>
                    <a:bodyPr/>
                    <a:lstStyle/>
                    <a:p>
                      <a:pPr marL="0" algn="ctr" defTabSz="914400" rtl="0" eaLnBrk="1" latinLnBrk="0" hangingPunct="1"/>
                      <a:r>
                        <a:rPr lang="en-US" sz="1600" b="1" kern="1200" dirty="0" smtClean="0">
                          <a:solidFill>
                            <a:srgbClr val="00B050"/>
                          </a:solidFill>
                          <a:latin typeface="+mn-lt"/>
                          <a:ea typeface="+mn-ea"/>
                          <a:cs typeface="+mn-cs"/>
                        </a:rPr>
                        <a:t>3.8</a:t>
                      </a:r>
                      <a:endParaRPr lang="en-US" sz="16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FF0000"/>
                          </a:solidFill>
                          <a:latin typeface="+mn-lt"/>
                          <a:ea typeface="+mn-ea"/>
                          <a:cs typeface="+mn-cs"/>
                        </a:rPr>
                        <a:t>-4</a:t>
                      </a:r>
                      <a:endParaRPr lang="en-US" sz="1800" b="1" kern="1200" dirty="0">
                        <a:solidFill>
                          <a:srgbClr val="FF000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7</a:t>
                      </a:r>
                      <a:endParaRPr lang="en-US" sz="1800" b="1" kern="1200" dirty="0">
                        <a:solidFill>
                          <a:srgbClr val="00B050"/>
                        </a:solidFill>
                        <a:latin typeface="+mn-lt"/>
                        <a:ea typeface="+mn-ea"/>
                        <a:cs typeface="+mn-cs"/>
                      </a:endParaRPr>
                    </a:p>
                  </a:txBody>
                  <a:tcPr/>
                </a:tc>
                <a:tc>
                  <a:txBody>
                    <a:bodyPr/>
                    <a:lstStyle/>
                    <a:p>
                      <a:pPr marL="0" algn="ctr" defTabSz="914400" rtl="0" eaLnBrk="1" latinLnBrk="0" hangingPunct="1"/>
                      <a:r>
                        <a:rPr lang="en-US" sz="1800" b="1" kern="1200" dirty="0" smtClean="0">
                          <a:solidFill>
                            <a:srgbClr val="00B050"/>
                          </a:solidFill>
                          <a:latin typeface="+mn-lt"/>
                          <a:ea typeface="+mn-ea"/>
                          <a:cs typeface="+mn-cs"/>
                        </a:rPr>
                        <a:t>5</a:t>
                      </a:r>
                      <a:endParaRPr lang="en-US" sz="1800" b="1" kern="1200" dirty="0">
                        <a:solidFill>
                          <a:srgbClr val="00B050"/>
                        </a:solidFill>
                        <a:latin typeface="+mn-lt"/>
                        <a:ea typeface="+mn-ea"/>
                        <a:cs typeface="+mn-cs"/>
                      </a:endParaRPr>
                    </a:p>
                  </a:txBody>
                  <a:tcPr/>
                </a:tc>
              </a:tr>
            </a:tbl>
          </a:graphicData>
        </a:graphic>
      </p:graphicFrame>
      <p:sp>
        <p:nvSpPr>
          <p:cNvPr id="5" name="Rectangle 4"/>
          <p:cNvSpPr/>
          <p:nvPr/>
        </p:nvSpPr>
        <p:spPr>
          <a:xfrm>
            <a:off x="13316" y="4648200"/>
            <a:ext cx="9054484" cy="1477328"/>
          </a:xfrm>
          <a:prstGeom prst="rect">
            <a:avLst/>
          </a:prstGeom>
        </p:spPr>
        <p:txBody>
          <a:bodyPr wrap="square">
            <a:spAutoFit/>
          </a:bodyPr>
          <a:lstStyle/>
          <a:p>
            <a:pPr marL="285750" indent="-285750">
              <a:buFontTx/>
              <a:buChar char="-"/>
            </a:pPr>
            <a:r>
              <a:rPr lang="en-US" sz="1000" dirty="0" smtClean="0"/>
              <a:t>LTE new proposals</a:t>
            </a:r>
          </a:p>
          <a:p>
            <a:pPr marL="742950" lvl="1" indent="-285750">
              <a:buFontTx/>
              <a:buChar char="-"/>
            </a:pPr>
            <a:r>
              <a:rPr lang="en-US" sz="1000" dirty="0" smtClean="0"/>
              <a:t>LTE Maintenance: 1 RF (Mon) + 1 RD (Mon) </a:t>
            </a:r>
          </a:p>
          <a:p>
            <a:pPr marL="742950" lvl="1" indent="-285750">
              <a:buFontTx/>
              <a:buChar char="-"/>
            </a:pPr>
            <a:r>
              <a:rPr lang="en-US" sz="1000" dirty="0" smtClean="0"/>
              <a:t>LTE Performance : Q3(#88): 6.5 Q4(#88bis): 6 Q4 (#89): 7</a:t>
            </a:r>
          </a:p>
          <a:p>
            <a:pPr marL="742950" lvl="1" indent="-285750">
              <a:buFontTx/>
              <a:buChar char="-"/>
            </a:pPr>
            <a:r>
              <a:rPr lang="en-US" sz="1000" dirty="0" smtClean="0"/>
              <a:t>New Proposal: </a:t>
            </a:r>
          </a:p>
          <a:p>
            <a:pPr marL="1200150" lvl="2" indent="-285750">
              <a:buFontTx/>
              <a:buChar char="-"/>
            </a:pPr>
            <a:r>
              <a:rPr lang="en-US" sz="1000" dirty="0" smtClean="0"/>
              <a:t>2018: Q3(#88): RF: 3 RD: </a:t>
            </a:r>
            <a:r>
              <a:rPr lang="en-US" sz="1000" b="1" dirty="0" smtClean="0">
                <a:solidFill>
                  <a:srgbClr val="FF0000"/>
                </a:solidFill>
              </a:rPr>
              <a:t>-2.5 </a:t>
            </a:r>
            <a:r>
              <a:rPr lang="en-US" sz="1000" dirty="0" smtClean="0"/>
              <a:t>Q4(#88bis): RF: 3 RD: </a:t>
            </a:r>
            <a:r>
              <a:rPr lang="en-US" sz="1000" b="1" dirty="0" smtClean="0">
                <a:solidFill>
                  <a:srgbClr val="FF0000"/>
                </a:solidFill>
              </a:rPr>
              <a:t>-2</a:t>
            </a:r>
            <a:r>
              <a:rPr lang="en-US" sz="1000" dirty="0" smtClean="0"/>
              <a:t> TUs  Q4 (#89): RF: 3.8 RD: </a:t>
            </a:r>
            <a:r>
              <a:rPr lang="en-US" sz="1000" b="1" dirty="0" smtClean="0">
                <a:solidFill>
                  <a:srgbClr val="FF0000"/>
                </a:solidFill>
              </a:rPr>
              <a:t>-4</a:t>
            </a:r>
            <a:r>
              <a:rPr lang="en-US" sz="1000" dirty="0" smtClean="0"/>
              <a:t>TU</a:t>
            </a:r>
          </a:p>
          <a:p>
            <a:pPr marL="1200150" lvl="2" indent="-285750">
              <a:buFontTx/>
              <a:buChar char="-"/>
            </a:pPr>
            <a:r>
              <a:rPr lang="en-US" sz="1000" dirty="0" smtClean="0"/>
              <a:t>2019: RF: 7TU; RD: 5 TUs</a:t>
            </a:r>
          </a:p>
          <a:p>
            <a:pPr marL="1200150" lvl="2" indent="-285750">
              <a:buFontTx/>
              <a:buChar char="-"/>
            </a:pPr>
            <a:r>
              <a:rPr lang="en-US" sz="1000" dirty="0" smtClean="0"/>
              <a:t>If </a:t>
            </a:r>
            <a:r>
              <a:rPr lang="en-US" sz="1000" dirty="0"/>
              <a:t>further TU clean up for existing  LTE WI performance  part can be done in the June plenary meeting,  the remaining TUs for LTE new proposal especially in RD session could be further updated. </a:t>
            </a:r>
            <a:endParaRPr lang="en-US" sz="1000" dirty="0" smtClean="0"/>
          </a:p>
          <a:p>
            <a:pPr marL="1200150" lvl="2" indent="-285750">
              <a:buFontTx/>
              <a:buChar char="-"/>
            </a:pPr>
            <a:r>
              <a:rPr lang="en-US" sz="1000" dirty="0" smtClean="0"/>
              <a:t> </a:t>
            </a:r>
            <a:endParaRPr lang="en-US" sz="1000" dirty="0"/>
          </a:p>
        </p:txBody>
      </p:sp>
    </p:spTree>
    <p:extLst>
      <p:ext uri="{BB962C8B-B14F-4D97-AF65-F5344CB8AC3E}">
        <p14:creationId xmlns:p14="http://schemas.microsoft.com/office/powerpoint/2010/main" val="540268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1019462532"/>
              </p:ext>
            </p:extLst>
          </p:nvPr>
        </p:nvGraphicFramePr>
        <p:xfrm>
          <a:off x="775453" y="1004078"/>
          <a:ext cx="7074438" cy="2536368"/>
        </p:xfrm>
        <a:graphic>
          <a:graphicData uri="http://schemas.openxmlformats.org/drawingml/2006/table">
            <a:tbl>
              <a:tblPr/>
              <a:tblGrid>
                <a:gridCol w="2367243"/>
                <a:gridCol w="1929321"/>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3GPPRAN4#86-Bis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16 - 20 Apr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Melbourne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Telstra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21 - 25 May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Busan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Samsung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3GPPRAN4-AH-1807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2 - 6 Jul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Canada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err="1" smtClean="0">
                          <a:ln>
                            <a:noFill/>
                          </a:ln>
                          <a:solidFill>
                            <a:schemeClr val="tx1"/>
                          </a:solidFill>
                          <a:effectLst/>
                          <a:latin typeface="Calibri" pitchFamily="34" charset="0"/>
                          <a:ea typeface="SimSun" pitchFamily="2" charset="-122"/>
                          <a:cs typeface="Arial" charset="0"/>
                        </a:rPr>
                        <a:t>InterDigital</a:t>
                      </a: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20 - 24 Aug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Gothenburg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Oct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China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3GPPRAN4#89</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12 - 16 Nov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2018</a:t>
            </a:r>
            <a:endParaRPr lang="en-US" altLang="zh-CN" dirty="0" smtClean="0"/>
          </a:p>
        </p:txBody>
      </p:sp>
      <p:sp>
        <p:nvSpPr>
          <p:cNvPr id="4" name="Content Placeholder 2"/>
          <p:cNvSpPr txBox="1">
            <a:spLocks/>
          </p:cNvSpPr>
          <p:nvPr/>
        </p:nvSpPr>
        <p:spPr>
          <a:xfrm>
            <a:off x="3949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7" name="Rectangle 3"/>
          <p:cNvSpPr txBox="1">
            <a:spLocks/>
          </p:cNvSpPr>
          <p:nvPr/>
        </p:nvSpPr>
        <p:spPr>
          <a:xfrm>
            <a:off x="251933" y="3626032"/>
            <a:ext cx="8515607" cy="257156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buFontTx/>
              <a:buNone/>
            </a:pPr>
            <a:endParaRPr lang="sv-SE" altLang="en-US" sz="1800" kern="0" dirty="0" smtClean="0"/>
          </a:p>
          <a:p>
            <a:pPr>
              <a:lnSpc>
                <a:spcPct val="80000"/>
              </a:lnSpc>
              <a:spcBef>
                <a:spcPct val="15000"/>
              </a:spcBef>
            </a:pPr>
            <a:r>
              <a:rPr lang="en-US" altLang="en-US" sz="2000" kern="0" dirty="0" smtClean="0"/>
              <a:t>RAN4 AH-1807 will focus on the performance part work for both LTE and NR</a:t>
            </a:r>
            <a:r>
              <a:rPr lang="sv-SE" altLang="en-US" sz="1600" kern="0" dirty="0" smtClean="0"/>
              <a:t>. </a:t>
            </a:r>
          </a:p>
          <a:p>
            <a:pPr lvl="1">
              <a:lnSpc>
                <a:spcPct val="80000"/>
              </a:lnSpc>
              <a:spcBef>
                <a:spcPct val="15000"/>
              </a:spcBef>
            </a:pPr>
            <a:r>
              <a:rPr lang="sv-SE" altLang="en-US" sz="1600" kern="0" dirty="0"/>
              <a:t>F</a:t>
            </a:r>
            <a:r>
              <a:rPr lang="sv-SE" altLang="en-US" sz="1600" kern="0" dirty="0" smtClean="0"/>
              <a:t>ollowing Agenda itmes for NR will be covered in the AH</a:t>
            </a:r>
          </a:p>
          <a:p>
            <a:pPr marL="1200150" lvl="3" indent="-342900">
              <a:lnSpc>
                <a:spcPct val="80000"/>
              </a:lnSpc>
              <a:spcBef>
                <a:spcPct val="15000"/>
              </a:spcBef>
              <a:buBlip>
                <a:blip r:embed="rId2"/>
              </a:buBlip>
            </a:pPr>
            <a:r>
              <a:rPr lang="sv-SE" altLang="en-US" sz="1600" kern="0" dirty="0" smtClean="0"/>
              <a:t>NR RRM maintenance</a:t>
            </a:r>
          </a:p>
          <a:p>
            <a:pPr marL="1200150" lvl="3" indent="-342900">
              <a:lnSpc>
                <a:spcPct val="80000"/>
              </a:lnSpc>
              <a:spcBef>
                <a:spcPct val="15000"/>
              </a:spcBef>
              <a:buBlip>
                <a:blip r:embed="rId2"/>
              </a:buBlip>
            </a:pPr>
            <a:r>
              <a:rPr lang="sv-SE" altLang="en-US" sz="1600" kern="0" dirty="0" smtClean="0"/>
              <a:t>NR </a:t>
            </a:r>
            <a:r>
              <a:rPr lang="sv-SE" altLang="en-US" sz="1600" kern="0" dirty="0"/>
              <a:t>RRM performance part (test cases) </a:t>
            </a:r>
          </a:p>
          <a:p>
            <a:pPr marL="1200150" lvl="3" indent="-342900">
              <a:lnSpc>
                <a:spcPct val="80000"/>
              </a:lnSpc>
              <a:spcBef>
                <a:spcPct val="15000"/>
              </a:spcBef>
              <a:buBlip>
                <a:blip r:embed="rId2"/>
              </a:buBlip>
            </a:pPr>
            <a:r>
              <a:rPr lang="sv-SE" altLang="en-US" sz="1600" kern="0" dirty="0"/>
              <a:t>NR Demodulation part </a:t>
            </a:r>
          </a:p>
          <a:p>
            <a:pPr marL="1200150" lvl="3" indent="-342900">
              <a:lnSpc>
                <a:spcPct val="80000"/>
              </a:lnSpc>
              <a:spcBef>
                <a:spcPct val="15000"/>
              </a:spcBef>
              <a:buBlip>
                <a:blip r:embed="rId2"/>
              </a:buBlip>
            </a:pPr>
            <a:r>
              <a:rPr lang="sv-SE" altLang="en-US" sz="1600" kern="0" dirty="0"/>
              <a:t>NR BS conformance test </a:t>
            </a:r>
            <a:endParaRPr lang="sv-SE" altLang="en-US" sz="1600" kern="0" dirty="0" smtClean="0"/>
          </a:p>
          <a:p>
            <a:pPr marL="1200150" lvl="3" indent="-342900">
              <a:lnSpc>
                <a:spcPct val="80000"/>
              </a:lnSpc>
              <a:spcBef>
                <a:spcPct val="15000"/>
              </a:spcBef>
              <a:buBlip>
                <a:blip r:embed="rId2"/>
              </a:buBlip>
            </a:pPr>
            <a:r>
              <a:rPr lang="sv-SE" altLang="en-US" sz="1600" kern="0" dirty="0" smtClean="0"/>
              <a:t>SI: NR test methods </a:t>
            </a:r>
          </a:p>
          <a:p>
            <a:pPr lvl="1">
              <a:lnSpc>
                <a:spcPct val="80000"/>
              </a:lnSpc>
              <a:spcBef>
                <a:spcPct val="15000"/>
              </a:spcBef>
            </a:pPr>
            <a:r>
              <a:rPr lang="sv-SE" altLang="en-US" sz="1600" kern="0" dirty="0"/>
              <a:t>Following Agenda items for LTE will be coverd in the AH</a:t>
            </a:r>
          </a:p>
          <a:p>
            <a:pPr marL="1200150" lvl="3" indent="-342900">
              <a:lnSpc>
                <a:spcPct val="80000"/>
              </a:lnSpc>
              <a:spcBef>
                <a:spcPct val="15000"/>
              </a:spcBef>
              <a:buBlip>
                <a:blip r:embed="rId2"/>
              </a:buBlip>
            </a:pPr>
            <a:r>
              <a:rPr lang="sv-SE" altLang="en-US" sz="1600" kern="0" dirty="0" smtClean="0"/>
              <a:t>sTTI</a:t>
            </a:r>
            <a:endParaRPr lang="sv-SE" altLang="en-US" sz="1600" kern="0" dirty="0"/>
          </a:p>
          <a:p>
            <a:pPr marL="342900" lvl="1" indent="-342900">
              <a:lnSpc>
                <a:spcPct val="80000"/>
              </a:lnSpc>
              <a:spcBef>
                <a:spcPct val="15000"/>
              </a:spcBef>
              <a:buBlip>
                <a:blip r:embed="rId2"/>
              </a:buBlip>
            </a:pPr>
            <a:endParaRPr lang="en-US" altLang="en-US" kern="0" dirty="0">
              <a:cs typeface="+mn-cs"/>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sp>
        <p:nvSpPr>
          <p:cNvPr id="75779" name="Rectangle 3"/>
          <p:cNvSpPr>
            <a:spLocks noGrp="1"/>
          </p:cNvSpPr>
          <p:nvPr>
            <p:ph type="body" idx="1"/>
          </p:nvPr>
        </p:nvSpPr>
        <p:spPr>
          <a:xfrm>
            <a:off x="198286" y="1030153"/>
            <a:ext cx="8515607" cy="2571567"/>
          </a:xfrm>
        </p:spPr>
        <p:txBody>
          <a:bodyPr/>
          <a:lstStyle/>
          <a:p>
            <a:pPr>
              <a:lnSpc>
                <a:spcPct val="80000"/>
              </a:lnSpc>
              <a:spcBef>
                <a:spcPct val="15000"/>
              </a:spcBef>
              <a:buFontTx/>
              <a:buNone/>
            </a:pPr>
            <a:endParaRPr lang="sv-SE" altLang="en-US" sz="1400" dirty="0" smtClean="0"/>
          </a:p>
          <a:p>
            <a:pPr>
              <a:lnSpc>
                <a:spcPct val="80000"/>
              </a:lnSpc>
              <a:spcBef>
                <a:spcPct val="15000"/>
              </a:spcBef>
            </a:pPr>
            <a:r>
              <a:rPr lang="sv-SE" altLang="en-US" sz="1800" dirty="0" smtClean="0"/>
              <a:t>NR specifications rapporteturs and their companies for their extraordinary effort of coordinating the RAN4 discussions and also editing RAN4 NR specifications: </a:t>
            </a:r>
          </a:p>
          <a:p>
            <a:pPr lvl="1">
              <a:lnSpc>
                <a:spcPct val="80000"/>
              </a:lnSpc>
              <a:spcBef>
                <a:spcPct val="15000"/>
              </a:spcBef>
            </a:pPr>
            <a:r>
              <a:rPr lang="en-US" altLang="en-US" sz="1800" b="1" kern="1200" dirty="0">
                <a:latin typeface="Calibri" pitchFamily="34" charset="0"/>
                <a:ea typeface="MS PGothic" pitchFamily="34" charset="-128"/>
              </a:rPr>
              <a:t>Ville Vintola </a:t>
            </a:r>
            <a:r>
              <a:rPr lang="en-US" altLang="en-US" sz="1800" b="1" kern="1200" dirty="0" smtClean="0">
                <a:latin typeface="Calibri" pitchFamily="34" charset="0"/>
                <a:ea typeface="MS PGothic" pitchFamily="34" charset="-128"/>
              </a:rPr>
              <a:t>(Qualcomm): 38.101-1/2/3 </a:t>
            </a:r>
          </a:p>
          <a:p>
            <a:pPr lvl="1">
              <a:lnSpc>
                <a:spcPct val="80000"/>
              </a:lnSpc>
              <a:spcBef>
                <a:spcPct val="15000"/>
              </a:spcBef>
            </a:pPr>
            <a:r>
              <a:rPr lang="en-US" altLang="en-US" sz="1800" b="1" kern="1200" dirty="0">
                <a:latin typeface="Calibri" pitchFamily="34" charset="0"/>
                <a:ea typeface="MS PGothic" pitchFamily="34" charset="-128"/>
              </a:rPr>
              <a:t>Johan Sköld </a:t>
            </a:r>
            <a:r>
              <a:rPr lang="en-US" altLang="en-US" sz="1800" b="1" kern="1200" dirty="0" smtClean="0">
                <a:latin typeface="Calibri" pitchFamily="34" charset="0"/>
                <a:ea typeface="MS PGothic" pitchFamily="34" charset="-128"/>
              </a:rPr>
              <a:t>(Ericsson): 38.104</a:t>
            </a:r>
          </a:p>
          <a:p>
            <a:pPr lvl="1">
              <a:lnSpc>
                <a:spcPct val="80000"/>
              </a:lnSpc>
              <a:spcBef>
                <a:spcPct val="15000"/>
              </a:spcBef>
            </a:pPr>
            <a:r>
              <a:rPr lang="en-US" altLang="en-US" sz="1800" b="1" kern="1200" dirty="0" smtClean="0">
                <a:latin typeface="Calibri" pitchFamily="34" charset="0"/>
                <a:ea typeface="MS PGothic" pitchFamily="34" charset="-128"/>
              </a:rPr>
              <a:t>Yang Tang (Intel): 38.133</a:t>
            </a:r>
          </a:p>
          <a:p>
            <a:pPr lvl="1">
              <a:lnSpc>
                <a:spcPct val="80000"/>
              </a:lnSpc>
              <a:spcBef>
                <a:spcPct val="15000"/>
              </a:spcBef>
            </a:pPr>
            <a:r>
              <a:rPr lang="en-US" altLang="en-US" sz="1800" b="1" kern="1200" dirty="0" err="1" smtClean="0">
                <a:latin typeface="Calibri" pitchFamily="34" charset="0"/>
                <a:ea typeface="MS PGothic" pitchFamily="34" charset="-128"/>
              </a:rPr>
              <a:t>Aijun</a:t>
            </a:r>
            <a:r>
              <a:rPr lang="en-US" altLang="en-US" sz="1800" b="1" kern="1200" dirty="0" smtClean="0">
                <a:latin typeface="Calibri" pitchFamily="34" charset="0"/>
                <a:ea typeface="MS PGothic" pitchFamily="34" charset="-128"/>
              </a:rPr>
              <a:t> Cao and </a:t>
            </a:r>
            <a:r>
              <a:rPr lang="en-US" altLang="en-US" sz="1800" b="1" kern="1200" dirty="0" err="1" smtClean="0">
                <a:latin typeface="Calibri" pitchFamily="34" charset="0"/>
                <a:ea typeface="MS PGothic" pitchFamily="34" charset="-128"/>
              </a:rPr>
              <a:t>Rui</a:t>
            </a:r>
            <a:r>
              <a:rPr lang="en-US" altLang="en-US" sz="1800" b="1" kern="1200" dirty="0" smtClean="0">
                <a:latin typeface="Calibri" pitchFamily="34" charset="0"/>
                <a:ea typeface="MS PGothic" pitchFamily="34" charset="-128"/>
              </a:rPr>
              <a:t> Zhou (ZTE): 38.113 </a:t>
            </a:r>
          </a:p>
          <a:p>
            <a:pPr lvl="1">
              <a:lnSpc>
                <a:spcPct val="80000"/>
              </a:lnSpc>
              <a:spcBef>
                <a:spcPct val="15000"/>
              </a:spcBef>
            </a:pPr>
            <a:r>
              <a:rPr lang="en-US" altLang="en-US" sz="1800" b="1" kern="1200" dirty="0">
                <a:latin typeface="Calibri" pitchFamily="34" charset="0"/>
                <a:ea typeface="MS PGothic" pitchFamily="34" charset="-128"/>
              </a:rPr>
              <a:t>Christian </a:t>
            </a:r>
            <a:r>
              <a:rPr lang="en-US" altLang="en-US" sz="1800" b="1" kern="1200" dirty="0" smtClean="0">
                <a:latin typeface="Calibri" pitchFamily="34" charset="0"/>
                <a:ea typeface="MS PGothic" pitchFamily="34" charset="-128"/>
              </a:rPr>
              <a:t>Bergljung (Ericsson): 38.124</a:t>
            </a:r>
          </a:p>
          <a:p>
            <a:pPr lvl="1">
              <a:lnSpc>
                <a:spcPct val="80000"/>
              </a:lnSpc>
              <a:spcBef>
                <a:spcPct val="15000"/>
              </a:spcBef>
            </a:pPr>
            <a:r>
              <a:rPr lang="en-US" altLang="en-US" sz="1800" b="1" kern="1200" dirty="0">
                <a:latin typeface="Calibri" pitchFamily="34" charset="0"/>
                <a:ea typeface="MS PGothic" pitchFamily="34" charset="-128"/>
              </a:rPr>
              <a:t>Petri </a:t>
            </a:r>
            <a:r>
              <a:rPr lang="en-US" altLang="en-US" sz="1800" b="1" kern="1200" dirty="0" smtClean="0">
                <a:latin typeface="Calibri" pitchFamily="34" charset="0"/>
                <a:ea typeface="MS PGothic" pitchFamily="34" charset="-128"/>
              </a:rPr>
              <a:t>Vasenkari (Nokia): 38.307</a:t>
            </a:r>
            <a:endParaRPr lang="en-US" altLang="en-US" sz="1800" b="1" kern="1200" dirty="0">
              <a:latin typeface="Calibri" pitchFamily="34" charset="0"/>
              <a:ea typeface="MS PGothic" pitchFamily="34" charset="-128"/>
            </a:endParaRPr>
          </a:p>
          <a:p>
            <a:pPr lvl="1">
              <a:lnSpc>
                <a:spcPct val="80000"/>
              </a:lnSpc>
              <a:spcBef>
                <a:spcPct val="15000"/>
              </a:spcBef>
            </a:pPr>
            <a:r>
              <a:rPr lang="en-US" altLang="en-US" sz="1800" b="1" kern="1200" dirty="0" smtClean="0">
                <a:latin typeface="Calibri" pitchFamily="34" charset="0"/>
                <a:ea typeface="MS PGothic" pitchFamily="34" charset="-128"/>
              </a:rPr>
              <a:t>Steven Chen (Huawei): 38.141-1/2</a:t>
            </a:r>
          </a:p>
          <a:p>
            <a:pPr lvl="1">
              <a:lnSpc>
                <a:spcPct val="80000"/>
              </a:lnSpc>
              <a:spcBef>
                <a:spcPct val="15000"/>
              </a:spcBef>
            </a:pPr>
            <a:r>
              <a:rPr lang="en-US" altLang="en-US" sz="1800" b="1" kern="1200" dirty="0" smtClean="0">
                <a:latin typeface="Calibri" pitchFamily="34" charset="0"/>
                <a:ea typeface="MS PGothic" pitchFamily="34" charset="-128"/>
              </a:rPr>
              <a:t>Haijie Qiu (Samsung): 38.101-4</a:t>
            </a:r>
          </a:p>
          <a:p>
            <a:pPr>
              <a:lnSpc>
                <a:spcPct val="80000"/>
              </a:lnSpc>
              <a:spcBef>
                <a:spcPct val="15000"/>
              </a:spcBef>
            </a:pPr>
            <a:r>
              <a:rPr lang="en-US" altLang="en-US" sz="1800" dirty="0" smtClean="0"/>
              <a:t>All </a:t>
            </a:r>
            <a:r>
              <a:rPr lang="en-US" altLang="en-US" sz="1800" dirty="0"/>
              <a:t>NR TR specification to prepare the draft CRs of completed band combinations </a:t>
            </a:r>
          </a:p>
          <a:p>
            <a:pPr>
              <a:lnSpc>
                <a:spcPct val="80000"/>
              </a:lnSpc>
              <a:spcBef>
                <a:spcPct val="15000"/>
              </a:spcBef>
            </a:pPr>
            <a:r>
              <a:rPr lang="sv-SE" altLang="en-US" sz="1800" dirty="0"/>
              <a:t>Vice chairmen Xizeng Dai and Hiromasa Umeda for preparation and session chairing</a:t>
            </a:r>
          </a:p>
          <a:p>
            <a:pPr>
              <a:lnSpc>
                <a:spcPct val="80000"/>
              </a:lnSpc>
              <a:spcBef>
                <a:spcPct val="15000"/>
              </a:spcBef>
            </a:pPr>
            <a:r>
              <a:rPr lang="sv-SE" altLang="en-US" sz="1800" dirty="0"/>
              <a:t>Kyoungseok Oh for efficient secretary support</a:t>
            </a:r>
          </a:p>
          <a:p>
            <a:pPr>
              <a:lnSpc>
                <a:spcPct val="80000"/>
              </a:lnSpc>
              <a:spcBef>
                <a:spcPct val="15000"/>
              </a:spcBef>
            </a:pPr>
            <a:r>
              <a:rPr lang="sv-SE" altLang="en-US" sz="1800" dirty="0"/>
              <a:t>AH chairs and WI rapporteurs for coordinating the offline/ad-hoc discussions</a:t>
            </a:r>
          </a:p>
          <a:p>
            <a:pPr>
              <a:lnSpc>
                <a:spcPct val="80000"/>
              </a:lnSpc>
              <a:spcBef>
                <a:spcPct val="15000"/>
              </a:spcBef>
            </a:pPr>
            <a:r>
              <a:rPr lang="sv-SE" altLang="en-US" sz="1800" dirty="0"/>
              <a:t>Delegates for enthusiastic contributions</a:t>
            </a:r>
          </a:p>
          <a:p>
            <a:pPr>
              <a:lnSpc>
                <a:spcPct val="80000"/>
              </a:lnSpc>
              <a:spcBef>
                <a:spcPct val="15000"/>
              </a:spcBef>
            </a:pPr>
            <a:r>
              <a:rPr lang="en-US" altLang="en-US" sz="1800" dirty="0"/>
              <a:t>Telstra, Ericsson, Qualcomm and Samsung for </a:t>
            </a:r>
            <a:r>
              <a:rPr lang="sv-SE" altLang="en-US" sz="1800" dirty="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dirty="0" smtClean="0"/>
              <a:t>Meetings and Elections</a:t>
            </a:r>
          </a:p>
        </p:txBody>
      </p:sp>
      <p:sp>
        <p:nvSpPr>
          <p:cNvPr id="7171" name="Content Placeholder 7"/>
          <p:cNvSpPr>
            <a:spLocks noGrp="1"/>
          </p:cNvSpPr>
          <p:nvPr>
            <p:ph idx="1"/>
          </p:nvPr>
        </p:nvSpPr>
        <p:spPr>
          <a:xfrm>
            <a:off x="288925" y="1146175"/>
            <a:ext cx="8640763" cy="5192713"/>
          </a:xfrm>
        </p:spPr>
        <p:txBody>
          <a:bodyPr/>
          <a:lstStyle/>
          <a:p>
            <a:r>
              <a:rPr lang="fi-FI" altLang="en-US" dirty="0" smtClean="0"/>
              <a:t>Meetings held since the last plenary</a:t>
            </a:r>
          </a:p>
          <a:p>
            <a:endParaRPr lang="fi-FI" altLang="en-US" dirty="0"/>
          </a:p>
          <a:p>
            <a:endParaRPr lang="fi-FI" altLang="en-US" dirty="0" smtClean="0"/>
          </a:p>
          <a:p>
            <a:endParaRPr lang="fi-FI" altLang="en-US" dirty="0"/>
          </a:p>
          <a:p>
            <a:endParaRPr lang="fi-FI" altLang="en-US" dirty="0" smtClean="0"/>
          </a:p>
          <a:p>
            <a:pPr marL="0" indent="0">
              <a:buNone/>
            </a:pPr>
            <a:endParaRPr lang="fi-FI" altLang="en-US" dirty="0" smtClean="0"/>
          </a:p>
          <a:p>
            <a:endParaRPr lang="fi-FI" altLang="en-US" dirty="0" smtClean="0"/>
          </a:p>
          <a:p>
            <a:endParaRPr lang="fi-FI" altLang="en-US" dirty="0" smtClean="0"/>
          </a:p>
          <a:p>
            <a:endParaRPr lang="fi-FI" altLang="en-US" dirty="0" smtClean="0"/>
          </a:p>
          <a:p>
            <a:pPr lvl="1"/>
            <a:endParaRPr lang="en-GB" altLang="en-US" sz="2000" dirty="0" smtClean="0">
              <a:solidFill>
                <a:srgbClr val="0000FF"/>
              </a:solidFill>
            </a:endParaRPr>
          </a:p>
          <a:p>
            <a:pPr lvl="1"/>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2683973572"/>
              </p:ext>
            </p:extLst>
          </p:nvPr>
        </p:nvGraphicFramePr>
        <p:xfrm>
          <a:off x="359229" y="1990959"/>
          <a:ext cx="8243694" cy="1272858"/>
        </p:xfrm>
        <a:graphic>
          <a:graphicData uri="http://schemas.openxmlformats.org/drawingml/2006/table">
            <a:tbl>
              <a:tblPr/>
              <a:tblGrid>
                <a:gridCol w="2012012"/>
                <a:gridCol w="2346038"/>
                <a:gridCol w="1572426"/>
                <a:gridCol w="2313218"/>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#86bis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16th – 20th April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Melbourne, AU</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Telstra, Ericsson, Qualcomm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21th– 25th May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Busan, KR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Samsung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Calibri" pitchFamily="34" charset="0"/>
                          <a:cs typeface="Arial" charset="0"/>
                        </a:rPr>
                        <a:t>RAN #80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11th – 14th June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La Jolla</a:t>
                      </a: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1932103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2018 Statistics</a:t>
            </a:r>
          </a:p>
        </p:txBody>
      </p:sp>
      <p:graphicFrame>
        <p:nvGraphicFramePr>
          <p:cNvPr id="5" name="Table 4"/>
          <p:cNvGraphicFramePr>
            <a:graphicFrameLocks noGrp="1"/>
          </p:cNvGraphicFramePr>
          <p:nvPr>
            <p:extLst>
              <p:ext uri="{D42A27DB-BD31-4B8C-83A1-F6EECF244321}">
                <p14:modId xmlns:p14="http://schemas.microsoft.com/office/powerpoint/2010/main" val="712318295"/>
              </p:ext>
            </p:extLst>
          </p:nvPr>
        </p:nvGraphicFramePr>
        <p:xfrm>
          <a:off x="745324" y="1201103"/>
          <a:ext cx="7579869" cy="1127760"/>
        </p:xfrm>
        <a:graphic>
          <a:graphicData uri="http://schemas.openxmlformats.org/drawingml/2006/table">
            <a:tbl>
              <a:tblPr/>
              <a:tblGrid>
                <a:gridCol w="1856705"/>
                <a:gridCol w="2500388"/>
                <a:gridCol w="1559412"/>
                <a:gridCol w="1663364"/>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Date</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Delegates registered/attendees</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#86bis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16th – 20th April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229/194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2432/2341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21th– 25th May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305/232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dirty="0">
                          <a:ln>
                            <a:noFill/>
                          </a:ln>
                          <a:solidFill>
                            <a:schemeClr val="tx1"/>
                          </a:solidFill>
                          <a:effectLst/>
                          <a:latin typeface="Calibri" pitchFamily="34" charset="0"/>
                          <a:ea typeface="+mn-ea"/>
                          <a:cs typeface="Arial" charset="0"/>
                        </a:rPr>
                        <a:t>2447/2318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3318268861"/>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1893354852"/>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706460"/>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WI/SI to be completed </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eaLnBrk="1" fontAlgn="b" hangingPunct="1"/>
            <a:r>
              <a:rPr lang="en-GB" altLang="zh-CN" sz="2000" dirty="0" smtClean="0"/>
              <a:t>Rel-15 RAN4 led spectrum WI </a:t>
            </a:r>
          </a:p>
          <a:p>
            <a:pPr lvl="1" eaLnBrk="1" fontAlgn="b" hangingPunct="1"/>
            <a:r>
              <a:rPr lang="en-US" sz="1600" dirty="0" smtClean="0"/>
              <a:t>All Spectrum related WIs (see slide 6)</a:t>
            </a:r>
          </a:p>
          <a:p>
            <a:pPr eaLnBrk="1" fontAlgn="b" hangingPunct="1"/>
            <a:r>
              <a:rPr lang="en-US" altLang="zh-CN" sz="2000" dirty="0"/>
              <a:t>Rel-15 RAN4 </a:t>
            </a:r>
            <a:r>
              <a:rPr lang="en-US" altLang="zh-CN" sz="2000" dirty="0" smtClean="0"/>
              <a:t>led </a:t>
            </a:r>
            <a:r>
              <a:rPr lang="en-US" altLang="zh-CN" sz="2000" dirty="0"/>
              <a:t>non-spectrum WIs </a:t>
            </a:r>
          </a:p>
          <a:p>
            <a:pPr lvl="1" eaLnBrk="1" fontAlgn="b" hangingPunct="1"/>
            <a:r>
              <a:rPr lang="en-US" sz="1600" dirty="0"/>
              <a:t>LTE CRS Interference Mitigation Performance Requirements for Single RX Chain UEs</a:t>
            </a:r>
            <a:endParaRPr lang="fi-FI" altLang="ja-JP" sz="1600" dirty="0"/>
          </a:p>
          <a:p>
            <a:pPr lvl="1" eaLnBrk="1" fontAlgn="b" hangingPunct="1"/>
            <a:r>
              <a:rPr lang="en-GB" sz="1600" dirty="0"/>
              <a:t>UE requirements for LTE DL 8Rx antenna ports – core </a:t>
            </a:r>
            <a:r>
              <a:rPr lang="en-GB" sz="1600" dirty="0" smtClean="0"/>
              <a:t>part</a:t>
            </a:r>
          </a:p>
          <a:p>
            <a:pPr eaLnBrk="1" fontAlgn="b" hangingPunct="1"/>
            <a:r>
              <a:rPr lang="en-GB" altLang="ja-JP" sz="2000" dirty="0" smtClean="0"/>
              <a:t>Rel-15 other WG led WI/SI</a:t>
            </a:r>
          </a:p>
          <a:p>
            <a:pPr lvl="1" eaLnBrk="1" fontAlgn="b" hangingPunct="1"/>
            <a:r>
              <a:rPr lang="en-US" altLang="ja-JP" sz="1600" dirty="0"/>
              <a:t>Shortened TTI and processing time for </a:t>
            </a:r>
            <a:r>
              <a:rPr lang="en-US" altLang="ja-JP" sz="1600" dirty="0" smtClean="0"/>
              <a:t>LTE – core part</a:t>
            </a:r>
            <a:endParaRPr lang="en-US" altLang="ja-JP" sz="1600" dirty="0"/>
          </a:p>
          <a:p>
            <a:pPr lvl="1" eaLnBrk="1" fontAlgn="b" hangingPunct="1"/>
            <a:r>
              <a:rPr lang="en-US" altLang="ja-JP" sz="1600" dirty="0"/>
              <a:t>Enhancements to LTE operation in unlicensed </a:t>
            </a:r>
            <a:r>
              <a:rPr lang="en-US" altLang="ja-JP" sz="1600" dirty="0" smtClean="0"/>
              <a:t>spectrum – core part</a:t>
            </a:r>
            <a:endParaRPr lang="en-GB" altLang="ja-JP" sz="1600" dirty="0"/>
          </a:p>
          <a:p>
            <a:pPr lvl="1" eaLnBrk="1" fontAlgn="b" hangingPunct="1"/>
            <a:r>
              <a:rPr lang="en-US" altLang="ja-JP" sz="1600" dirty="0"/>
              <a:t>High capacity stationary wireless link and introduction of 1024QAM for </a:t>
            </a:r>
            <a:r>
              <a:rPr lang="en-US" altLang="ja-JP" sz="1600" dirty="0" smtClean="0"/>
              <a:t>LTE – core part</a:t>
            </a:r>
            <a:endParaRPr lang="en-GB" altLang="ja-JP" sz="1600" dirty="0"/>
          </a:p>
          <a:p>
            <a:pPr lvl="1" eaLnBrk="1" fontAlgn="b" hangingPunct="1"/>
            <a:r>
              <a:rPr lang="en-GB" altLang="ja-JP" sz="1600" dirty="0"/>
              <a:t>V2X Phase </a:t>
            </a:r>
            <a:r>
              <a:rPr lang="en-GB" altLang="ja-JP" sz="1600" dirty="0" smtClean="0"/>
              <a:t>2 – core part</a:t>
            </a:r>
            <a:endParaRPr lang="en-GB" altLang="ja-JP" sz="1600" dirty="0"/>
          </a:p>
          <a:p>
            <a:pPr lvl="1" eaLnBrk="1" fontAlgn="b" hangingPunct="1"/>
            <a:r>
              <a:rPr lang="en-US" altLang="ja-JP" sz="1600" dirty="0"/>
              <a:t>Further enhancements to Coordinated Multi-Point (</a:t>
            </a:r>
            <a:r>
              <a:rPr lang="en-US" altLang="ja-JP" sz="1600" dirty="0" err="1"/>
              <a:t>CoMP</a:t>
            </a:r>
            <a:r>
              <a:rPr lang="en-US" altLang="ja-JP" sz="1600" dirty="0"/>
              <a:t>) Operation for </a:t>
            </a:r>
            <a:r>
              <a:rPr lang="en-US" altLang="ja-JP" sz="1600" dirty="0" smtClean="0"/>
              <a:t>LTE – core and </a:t>
            </a:r>
            <a:r>
              <a:rPr lang="en-US" altLang="ja-JP" sz="1600" dirty="0" err="1" smtClean="0"/>
              <a:t>perf</a:t>
            </a:r>
            <a:endParaRPr lang="en-US" altLang="ja-JP" sz="1600" dirty="0"/>
          </a:p>
          <a:p>
            <a:pPr lvl="1" eaLnBrk="1" fontAlgn="b" hangingPunct="1"/>
            <a:r>
              <a:rPr lang="en-US" altLang="ja-JP" sz="1600" dirty="0"/>
              <a:t>Ultra Reliable Low Latency Communication for </a:t>
            </a:r>
            <a:r>
              <a:rPr lang="en-US" altLang="ja-JP" sz="1600" dirty="0" smtClean="0"/>
              <a:t>LTE – core part</a:t>
            </a:r>
            <a:endParaRPr lang="en-GB" altLang="ja-JP" sz="1600" dirty="0"/>
          </a:p>
          <a:p>
            <a:pPr lvl="1" eaLnBrk="1" fontAlgn="b" hangingPunct="1"/>
            <a:r>
              <a:rPr lang="en-GB" altLang="ja-JP" sz="1600" dirty="0"/>
              <a:t>UE Positioning Accuracy Enhancements for LTE </a:t>
            </a:r>
            <a:r>
              <a:rPr lang="en-GB" altLang="ja-JP" sz="1600" dirty="0" smtClean="0"/>
              <a:t>– core and </a:t>
            </a:r>
            <a:r>
              <a:rPr lang="en-GB" altLang="ja-JP" sz="1600" dirty="0" err="1" smtClean="0"/>
              <a:t>perf</a:t>
            </a:r>
            <a:endParaRPr lang="en-GB" altLang="ja-JP" sz="1600" dirty="0"/>
          </a:p>
          <a:p>
            <a:pPr eaLnBrk="1" fontAlgn="b" hangingPunct="1"/>
            <a:endParaRPr lang="en-GB" altLang="ja-JP" sz="2000" b="1" kern="1200" dirty="0">
              <a:solidFill>
                <a:srgbClr val="0000FF"/>
              </a:solidFill>
              <a:latin typeface="Arial" charset="0"/>
              <a:ea typeface="MS PGothic" pitchFamily="34" charset="-128"/>
              <a:cs typeface="Arial" charset="0"/>
            </a:endParaRPr>
          </a:p>
          <a:p>
            <a:pPr lvl="0" eaLnBrk="1" fontAlgn="b" hangingPunct="1"/>
            <a:endParaRPr lang="en-GB" altLang="ja-JP" sz="2000" b="1" kern="1200" dirty="0">
              <a:solidFill>
                <a:srgbClr val="0000FF"/>
              </a:solidFill>
              <a:latin typeface="Arial" charset="0"/>
              <a:ea typeface="MS PGothic" pitchFamily="34" charset="-128"/>
              <a:cs typeface="Arial" charset="0"/>
            </a:endParaRPr>
          </a:p>
          <a:p>
            <a:pPr eaLnBrk="1" fontAlgn="b" hangingPunct="1"/>
            <a:endParaRPr lang="en-GB" altLang="ja-JP" sz="2000" dirty="0" smtClean="0"/>
          </a:p>
          <a:p>
            <a:pPr lvl="1" eaLnBrk="1" fontAlgn="b" hangingPunct="1"/>
            <a:endParaRPr lang="fi-FI" altLang="ja-JP" sz="1600" dirty="0"/>
          </a:p>
          <a:p>
            <a:pPr lvl="1" eaLnBrk="1" fontAlgn="b" hangingPunct="1"/>
            <a:endParaRPr lang="en-US" sz="1600" dirty="0" smtClean="0"/>
          </a:p>
          <a:p>
            <a:pPr eaLnBrk="1" fontAlgn="b" hangingPunct="1"/>
            <a:endParaRPr lang="en-US" altLang="zh-CN" sz="2000" dirty="0"/>
          </a:p>
          <a:p>
            <a:pPr lvl="1" eaLnBrk="1" fontAlgn="b" hangingPunct="1"/>
            <a:endParaRPr lang="en-US" sz="1600" dirty="0"/>
          </a:p>
          <a:p>
            <a:pPr lvl="1" eaLnBrk="1" fontAlgn="b" hangingPunct="1"/>
            <a:endParaRPr lang="fi-FI" altLang="ja-JP" sz="1600" dirty="0"/>
          </a:p>
          <a:p>
            <a:pPr lvl="1" eaLnBrk="1" fontAlgn="b" hangingPunct="1"/>
            <a:endParaRPr lang="en-US" sz="1600" dirty="0"/>
          </a:p>
          <a:p>
            <a:pPr lvl="1" eaLnBrk="1" fontAlgn="b" hangingPunct="1"/>
            <a:endParaRPr lang="en-US" altLang="ja-JP" sz="1600" b="1" kern="1200" dirty="0">
              <a:solidFill>
                <a:srgbClr val="0000FF"/>
              </a:solidFill>
              <a:latin typeface="Arial" charset="0"/>
              <a:ea typeface="MS PGothic" pitchFamily="34" charset="-128"/>
            </a:endParaRPr>
          </a:p>
          <a:p>
            <a:pPr lvl="1" eaLnBrk="1" fontAlgn="b" hangingPunct="1"/>
            <a:endParaRPr lang="en-GB" altLang="zh-CN" sz="1600" dirty="0" smtClean="0"/>
          </a:p>
          <a:p>
            <a:pPr lvl="1" eaLnBrk="1" fontAlgn="b" hangingPunct="1"/>
            <a:endParaRPr lang="en-GB" altLang="zh-CN" sz="1600" dirty="0" smtClean="0"/>
          </a:p>
          <a:p>
            <a:pPr lvl="1" eaLnBrk="1" fontAlgn="b" hangingPunct="1"/>
            <a:endParaRPr lang="en-GB" altLang="zh-CN" sz="1600" dirty="0"/>
          </a:p>
          <a:p>
            <a:pPr lvl="1" eaLnBrk="1" fontAlgn="b" hangingPunct="1"/>
            <a:endParaRPr lang="en-GB" sz="1600" dirty="0"/>
          </a:p>
          <a:p>
            <a:pPr lvl="1">
              <a:lnSpc>
                <a:spcPct val="90000"/>
              </a:lnSpc>
              <a:spcBef>
                <a:spcPct val="0"/>
              </a:spcBef>
            </a:pPr>
            <a:endParaRPr lang="fi-FI" altLang="ja-JP" sz="1050" dirty="0"/>
          </a:p>
          <a:p>
            <a:pPr marL="0" indent="0">
              <a:lnSpc>
                <a:spcPct val="90000"/>
              </a:lnSpc>
              <a:spcBef>
                <a:spcPct val="0"/>
              </a:spcBef>
              <a:buNone/>
            </a:pPr>
            <a:endParaRPr lang="en-GB" altLang="ja-JP" sz="18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dirty="0">
              <a:ea typeface="+mn-ea"/>
              <a:cs typeface="+mn-cs"/>
            </a:endParaRPr>
          </a:p>
          <a:p>
            <a:pPr lvl="1">
              <a:lnSpc>
                <a:spcPct val="90000"/>
              </a:lnSpc>
              <a:spcBef>
                <a:spcPct val="0"/>
              </a:spcBef>
            </a:pPr>
            <a:endParaRPr lang="en-US" altLang="ja-JP" sz="1800" dirty="0">
              <a:ea typeface="+mn-ea"/>
              <a:cs typeface="+mn-cs"/>
            </a:endParaRPr>
          </a:p>
          <a:p>
            <a:pPr lvl="1">
              <a:lnSpc>
                <a:spcPct val="90000"/>
              </a:lnSpc>
              <a:spcBef>
                <a:spcPct val="0"/>
              </a:spcBef>
            </a:pPr>
            <a:endParaRPr lang="en-GB" altLang="en-US" sz="1800" dirty="0" smtClean="0"/>
          </a:p>
          <a:p>
            <a:pPr lvl="1">
              <a:lnSpc>
                <a:spcPct val="90000"/>
              </a:lnSpc>
              <a:spcBef>
                <a:spcPct val="0"/>
              </a:spcBef>
            </a:pPr>
            <a:endParaRPr lang="en-US" altLang="en-US" sz="900" dirty="0" smtClean="0"/>
          </a:p>
          <a:p>
            <a:pPr lvl="2">
              <a:lnSpc>
                <a:spcPct val="90000"/>
              </a:lnSpc>
              <a:spcBef>
                <a:spcPct val="0"/>
              </a:spcBef>
            </a:pPr>
            <a:endParaRPr lang="en-GB" altLang="en-US" sz="900" dirty="0" smtClean="0"/>
          </a:p>
          <a:p>
            <a:pPr lvl="1">
              <a:lnSpc>
                <a:spcPct val="90000"/>
              </a:lnSpc>
              <a:spcBef>
                <a:spcPct val="0"/>
              </a:spcBef>
            </a:pPr>
            <a:endParaRPr lang="en-GB" altLang="en-US" sz="1800" dirty="0" smtClean="0"/>
          </a:p>
        </p:txBody>
      </p:sp>
    </p:spTree>
    <p:extLst>
      <p:ext uri="{BB962C8B-B14F-4D97-AF65-F5344CB8AC3E}">
        <p14:creationId xmlns:p14="http://schemas.microsoft.com/office/powerpoint/2010/main" val="292509351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WI/SI to be extended</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marL="342900" lvl="1" indent="-342900" eaLnBrk="1" fontAlgn="b" hangingPunct="1">
              <a:buBlip>
                <a:blip r:embed="rId2"/>
              </a:buBlip>
            </a:pPr>
            <a:r>
              <a:rPr lang="en-US" altLang="zh-CN" sz="2000" dirty="0" smtClean="0">
                <a:ea typeface="+mn-ea"/>
                <a:cs typeface="+mn-cs"/>
              </a:rPr>
              <a:t>Rel-15 </a:t>
            </a:r>
            <a:r>
              <a:rPr lang="en-US" altLang="zh-CN" sz="2000" dirty="0">
                <a:ea typeface="+mn-ea"/>
                <a:cs typeface="+mn-cs"/>
              </a:rPr>
              <a:t>RAN4 led non-spectrum </a:t>
            </a:r>
            <a:r>
              <a:rPr lang="en-US" altLang="zh-CN" sz="2000" dirty="0" smtClean="0">
                <a:ea typeface="+mn-ea"/>
                <a:cs typeface="+mn-cs"/>
              </a:rPr>
              <a:t>WIs (Extend to Sep 2018) </a:t>
            </a:r>
          </a:p>
          <a:p>
            <a:pPr lvl="1" eaLnBrk="1" fontAlgn="b" hangingPunct="1"/>
            <a:r>
              <a:rPr lang="en-GB" altLang="zh-CN" sz="1600" dirty="0"/>
              <a:t>Further Enhancement of Base Station (BS) RF and EMC requirements for Active Antenna System (AAS) – Performance </a:t>
            </a:r>
            <a:r>
              <a:rPr lang="en-GB" altLang="zh-CN" sz="1600" dirty="0" smtClean="0"/>
              <a:t>part</a:t>
            </a:r>
          </a:p>
          <a:p>
            <a:pPr lvl="1" eaLnBrk="1" fontAlgn="b" hangingPunct="1"/>
            <a:r>
              <a:rPr lang="en-US" sz="1600" dirty="0"/>
              <a:t>UE requirements for network-based CRS interference mitigation for LTE – core part</a:t>
            </a:r>
            <a:endParaRPr lang="fi-FI" altLang="ja-JP" sz="1600" dirty="0"/>
          </a:p>
          <a:p>
            <a:pPr lvl="2" eaLnBrk="1" fontAlgn="b" hangingPunct="1"/>
            <a:r>
              <a:rPr lang="fi-FI" altLang="ja-JP" sz="1200" dirty="0" smtClean="0"/>
              <a:t>WI exception in RP-180945</a:t>
            </a:r>
          </a:p>
          <a:p>
            <a:pPr lvl="1" eaLnBrk="1" fontAlgn="b" hangingPunct="1"/>
            <a:r>
              <a:rPr lang="en-US" altLang="ja-JP" sz="1600" dirty="0"/>
              <a:t>Even further enhanced MTC for </a:t>
            </a:r>
            <a:r>
              <a:rPr lang="en-US" altLang="ja-JP" sz="1600" dirty="0" smtClean="0"/>
              <a:t>LTE – core part</a:t>
            </a:r>
          </a:p>
          <a:p>
            <a:pPr lvl="2" eaLnBrk="1" fontAlgn="b" hangingPunct="1"/>
            <a:r>
              <a:rPr lang="fi-FI" altLang="ja-JP" sz="1200" dirty="0"/>
              <a:t>WI exception </a:t>
            </a:r>
            <a:r>
              <a:rPr lang="fi-FI" altLang="ja-JP" sz="1200" dirty="0" smtClean="0"/>
              <a:t>in RP-181193</a:t>
            </a:r>
            <a:endParaRPr lang="fi-FI" altLang="ja-JP" sz="1200" dirty="0"/>
          </a:p>
          <a:p>
            <a:pPr lvl="1" eaLnBrk="1" fontAlgn="b" hangingPunct="1"/>
            <a:r>
              <a:rPr lang="en-GB" altLang="ja-JP" sz="1600" dirty="0" smtClean="0"/>
              <a:t>Further </a:t>
            </a:r>
            <a:r>
              <a:rPr lang="en-GB" altLang="ja-JP" sz="1600" dirty="0"/>
              <a:t>NB-</a:t>
            </a:r>
            <a:r>
              <a:rPr lang="en-GB" altLang="ja-JP" sz="1600" dirty="0" err="1"/>
              <a:t>IoT</a:t>
            </a:r>
            <a:r>
              <a:rPr lang="en-GB" altLang="ja-JP" sz="1600" dirty="0"/>
              <a:t> </a:t>
            </a:r>
            <a:r>
              <a:rPr lang="en-GB" altLang="ja-JP" sz="1600" dirty="0" smtClean="0"/>
              <a:t>enhancements – core part</a:t>
            </a:r>
          </a:p>
          <a:p>
            <a:pPr lvl="2" eaLnBrk="1" fontAlgn="b" hangingPunct="1"/>
            <a:r>
              <a:rPr lang="fi-FI" altLang="ja-JP" sz="1200" dirty="0"/>
              <a:t>WI exception</a:t>
            </a:r>
            <a:r>
              <a:rPr lang="fi-FI" altLang="ja-JP" sz="1200" dirty="0" smtClean="0"/>
              <a:t> </a:t>
            </a:r>
            <a:r>
              <a:rPr lang="fi-FI" altLang="ja-JP" sz="1200" dirty="0"/>
              <a:t>in </a:t>
            </a:r>
            <a:r>
              <a:rPr lang="fi-FI" altLang="ja-JP" sz="1200" dirty="0" smtClean="0"/>
              <a:t>RP-180850</a:t>
            </a:r>
          </a:p>
          <a:p>
            <a:pPr marL="342900" lvl="1" indent="-342900" eaLnBrk="1" fontAlgn="b" hangingPunct="1">
              <a:buClrTx/>
              <a:buBlip>
                <a:blip r:embed="rId2"/>
              </a:buBlip>
            </a:pPr>
            <a:r>
              <a:rPr lang="en-US" sz="2000" dirty="0">
                <a:ea typeface="+mn-ea"/>
                <a:cs typeface="+mn-cs"/>
              </a:rPr>
              <a:t>Study on test methods for New Radio (Extend to Sep 2018) </a:t>
            </a:r>
          </a:p>
          <a:p>
            <a:pPr marL="0" indent="0" eaLnBrk="1" fontAlgn="b" hangingPunct="1">
              <a:buNone/>
            </a:pPr>
            <a:endParaRPr lang="fi-FI" altLang="ja-JP" sz="2000" dirty="0"/>
          </a:p>
          <a:p>
            <a:pPr lvl="1" eaLnBrk="1" fontAlgn="b" hangingPunct="1"/>
            <a:endParaRPr lang="en-GB" altLang="ja-JP" sz="1600" dirty="0" smtClean="0"/>
          </a:p>
          <a:p>
            <a:pPr lvl="2" eaLnBrk="1" fontAlgn="b" hangingPunct="1"/>
            <a:endParaRPr lang="en-GB" altLang="ja-JP" sz="1200" dirty="0"/>
          </a:p>
          <a:p>
            <a:pPr lvl="1" eaLnBrk="1" fontAlgn="b" hangingPunct="1"/>
            <a:endParaRPr lang="fi-FI" altLang="ja-JP" sz="1600" dirty="0"/>
          </a:p>
          <a:p>
            <a:pPr lvl="1" eaLnBrk="1" fontAlgn="b" hangingPunct="1"/>
            <a:endParaRPr lang="en-US" sz="1600" dirty="0"/>
          </a:p>
          <a:p>
            <a:pPr lvl="1" eaLnBrk="1" fontAlgn="b" hangingPunct="1"/>
            <a:endParaRPr lang="en-US" altLang="ja-JP" sz="1600" b="1" kern="1200" dirty="0">
              <a:solidFill>
                <a:srgbClr val="0000FF"/>
              </a:solidFill>
              <a:latin typeface="Arial" charset="0"/>
              <a:ea typeface="MS PGothic" pitchFamily="34" charset="-128"/>
            </a:endParaRPr>
          </a:p>
          <a:p>
            <a:pPr lvl="1" eaLnBrk="1" fontAlgn="b" hangingPunct="1"/>
            <a:endParaRPr lang="en-GB" altLang="zh-CN" sz="1600" dirty="0" smtClean="0"/>
          </a:p>
          <a:p>
            <a:pPr lvl="1" eaLnBrk="1" fontAlgn="b" hangingPunct="1"/>
            <a:endParaRPr lang="en-GB" altLang="zh-CN" sz="1600" dirty="0" smtClean="0"/>
          </a:p>
          <a:p>
            <a:pPr lvl="1" eaLnBrk="1" fontAlgn="b" hangingPunct="1"/>
            <a:endParaRPr lang="en-GB" altLang="zh-CN" sz="1600" dirty="0"/>
          </a:p>
          <a:p>
            <a:pPr lvl="1" eaLnBrk="1" fontAlgn="b" hangingPunct="1"/>
            <a:endParaRPr lang="en-GB" sz="1600" dirty="0"/>
          </a:p>
          <a:p>
            <a:pPr lvl="1">
              <a:lnSpc>
                <a:spcPct val="90000"/>
              </a:lnSpc>
              <a:spcBef>
                <a:spcPct val="0"/>
              </a:spcBef>
            </a:pPr>
            <a:endParaRPr lang="fi-FI" altLang="ja-JP" sz="1050" dirty="0"/>
          </a:p>
          <a:p>
            <a:pPr marL="0" indent="0">
              <a:lnSpc>
                <a:spcPct val="90000"/>
              </a:lnSpc>
              <a:spcBef>
                <a:spcPct val="0"/>
              </a:spcBef>
              <a:buNone/>
            </a:pPr>
            <a:endParaRPr lang="en-GB" altLang="ja-JP" sz="18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dirty="0">
              <a:ea typeface="+mn-ea"/>
              <a:cs typeface="+mn-cs"/>
            </a:endParaRPr>
          </a:p>
          <a:p>
            <a:pPr lvl="1">
              <a:lnSpc>
                <a:spcPct val="90000"/>
              </a:lnSpc>
              <a:spcBef>
                <a:spcPct val="0"/>
              </a:spcBef>
            </a:pPr>
            <a:endParaRPr lang="en-US" altLang="ja-JP" sz="1800" dirty="0">
              <a:ea typeface="+mn-ea"/>
              <a:cs typeface="+mn-cs"/>
            </a:endParaRPr>
          </a:p>
          <a:p>
            <a:pPr lvl="1">
              <a:lnSpc>
                <a:spcPct val="90000"/>
              </a:lnSpc>
              <a:spcBef>
                <a:spcPct val="0"/>
              </a:spcBef>
            </a:pPr>
            <a:endParaRPr lang="en-GB" altLang="en-US" sz="1800" dirty="0" smtClean="0"/>
          </a:p>
          <a:p>
            <a:pPr lvl="1">
              <a:lnSpc>
                <a:spcPct val="90000"/>
              </a:lnSpc>
              <a:spcBef>
                <a:spcPct val="0"/>
              </a:spcBef>
            </a:pPr>
            <a:endParaRPr lang="en-US" altLang="en-US" sz="900" dirty="0" smtClean="0"/>
          </a:p>
          <a:p>
            <a:pPr lvl="2">
              <a:lnSpc>
                <a:spcPct val="90000"/>
              </a:lnSpc>
              <a:spcBef>
                <a:spcPct val="0"/>
              </a:spcBef>
            </a:pPr>
            <a:endParaRPr lang="en-GB" altLang="en-US" sz="900" dirty="0" smtClean="0"/>
          </a:p>
          <a:p>
            <a:pPr lvl="1">
              <a:lnSpc>
                <a:spcPct val="90000"/>
              </a:lnSpc>
              <a:spcBef>
                <a:spcPct val="0"/>
              </a:spcBef>
            </a:pPr>
            <a:endParaRPr lang="en-GB" altLang="en-US" sz="1800" dirty="0" smtClean="0"/>
          </a:p>
        </p:txBody>
      </p:sp>
    </p:spTree>
    <p:extLst>
      <p:ext uri="{BB962C8B-B14F-4D97-AF65-F5344CB8AC3E}">
        <p14:creationId xmlns:p14="http://schemas.microsoft.com/office/powerpoint/2010/main" val="263729598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smtClean="0"/>
              <a:t>Spectrum related WI/SI status</a:t>
            </a:r>
          </a:p>
        </p:txBody>
      </p:sp>
      <p:graphicFrame>
        <p:nvGraphicFramePr>
          <p:cNvPr id="5" name="Table 4"/>
          <p:cNvGraphicFramePr>
            <a:graphicFrameLocks noGrp="1"/>
          </p:cNvGraphicFramePr>
          <p:nvPr>
            <p:extLst>
              <p:ext uri="{D42A27DB-BD31-4B8C-83A1-F6EECF244321}">
                <p14:modId xmlns:p14="http://schemas.microsoft.com/office/powerpoint/2010/main" val="1441516201"/>
              </p:ext>
            </p:extLst>
          </p:nvPr>
        </p:nvGraphicFramePr>
        <p:xfrm>
          <a:off x="219993" y="1241793"/>
          <a:ext cx="8606292" cy="2297979"/>
        </p:xfrm>
        <a:graphic>
          <a:graphicData uri="http://schemas.openxmlformats.org/drawingml/2006/table">
            <a:tbl>
              <a:tblPr/>
              <a:tblGrid>
                <a:gridCol w="3987797"/>
                <a:gridCol w="546349"/>
                <a:gridCol w="773361"/>
                <a:gridCol w="1059111"/>
                <a:gridCol w="744087"/>
                <a:gridCol w="1495587"/>
              </a:tblGrid>
              <a:tr h="133320">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 new WIs approved in RAN#73 and WIs 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Start_Date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Finish_Date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or WID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 Completion</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Remarks</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cap="none" normalizeH="0" baseline="0" dirty="0" smtClean="0">
                          <a:ln>
                            <a:noFill/>
                          </a:ln>
                          <a:solidFill>
                            <a:srgbClr val="0000FF"/>
                          </a:solidFill>
                          <a:effectLst/>
                          <a:latin typeface="Arial" charset="0"/>
                          <a:ea typeface="MS PGothic" pitchFamily="34" charset="-128"/>
                        </a:rPr>
                        <a:t>Rel-15 WI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V2X new band combinations for LTE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RP-180773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16993">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rPr>
                        <a:t>Introduction of new band support for 4Rx antenna ports for LTE for Rel-15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RP-180953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  Additional TUs are requested in Aug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M1 and/or NB1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RP-181004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100/NA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M2 and/or NB2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RP-181005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100/NA%</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Rel-15 Basket CA WI</a:t>
                      </a:r>
                      <a:endParaRPr kumimoji="0" lang="en-US" sz="800" b="1" i="0" u="none" strike="noStrike" kern="1200" cap="none" normalizeH="0" baseline="0" dirty="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74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Advanced intra-band Carrier Aggregation Rel-15 for </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yUL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 including contiguous and non-contiguous spectrum</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RP-180798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RP-181012</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3DL/1UL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RP-180954</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4DL/1UL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RP-180799</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5DL/1UL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RP-180742</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2DL/2UL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RP-180956</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18907">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a:t>
                      </a:r>
                      <a:r>
                        <a:rPr kumimoji="0" lang="en-US" altLang="ja-JP"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/2UL with x=3,4,5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RP-180772</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18907">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 inter-band CA Rel-15 for </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/3UL with x=3,4,5</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03/2018</a:t>
                      </a: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06/32018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RP-181009</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3005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 inter-band CA Rel-15 for </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/1UL with x&gt;5</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RP-181014</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 </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core part completed</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78064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a:t>Non-spectrum related WI/SI status</a:t>
            </a:r>
            <a:br>
              <a:rPr lang="fi-FI" altLang="en-US" dirty="0"/>
            </a:br>
            <a:r>
              <a:rPr lang="fi-FI" altLang="en-US" dirty="0"/>
              <a:t>RAN4 led </a:t>
            </a:r>
            <a:r>
              <a:rPr lang="fi-FI" altLang="en-US" dirty="0" smtClean="0"/>
              <a:t>items Rel-14</a:t>
            </a:r>
          </a:p>
        </p:txBody>
      </p:sp>
      <p:graphicFrame>
        <p:nvGraphicFramePr>
          <p:cNvPr id="6" name="Table 5"/>
          <p:cNvGraphicFramePr>
            <a:graphicFrameLocks noGrp="1"/>
          </p:cNvGraphicFramePr>
          <p:nvPr>
            <p:extLst>
              <p:ext uri="{D42A27DB-BD31-4B8C-83A1-F6EECF244321}">
                <p14:modId xmlns:p14="http://schemas.microsoft.com/office/powerpoint/2010/main" val="3114753060"/>
              </p:ext>
            </p:extLst>
          </p:nvPr>
        </p:nvGraphicFramePr>
        <p:xfrm>
          <a:off x="249689" y="1677626"/>
          <a:ext cx="8257853" cy="1941651"/>
        </p:xfrm>
        <a:graphic>
          <a:graphicData uri="http://schemas.openxmlformats.org/drawingml/2006/table">
            <a:tbl>
              <a:tblPr/>
              <a:tblGrid>
                <a:gridCol w="4105335"/>
                <a:gridCol w="588935"/>
                <a:gridCol w="678111"/>
                <a:gridCol w="703511"/>
                <a:gridCol w="624136"/>
                <a:gridCol w="1557825"/>
              </a:tblGrid>
              <a:tr h="141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Finish_Date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57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800" b="1" i="0" u="none" strike="noStrike" cap="none" normalizeH="0" baseline="0" dirty="0" smtClean="0">
                          <a:ln>
                            <a:noFill/>
                          </a:ln>
                          <a:solidFill>
                            <a:srgbClr val="0000FF"/>
                          </a:solidFill>
                          <a:effectLst/>
                          <a:latin typeface="Arial" charset="0"/>
                          <a:ea typeface="MS PGothic" pitchFamily="34" charset="-128"/>
                          <a:cs typeface="Arial" charset="0"/>
                        </a:rPr>
                        <a:t>Rel-15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 of Base Station (BS) RF and EMC requirements for Active Antenna System (AAS)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03/2016</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09/2018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RP-180952</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/50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Extend the completion date of performance part  to Sep. </a:t>
                      </a:r>
                    </a:p>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2 TUs requested in Q3 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UE requirements for network-based CRS interference mitigation for LTE</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RP-180769</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95/0 %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Extend the completion date of core part to Sep. </a:t>
                      </a:r>
                    </a:p>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Additional 0.5TU for core part was requested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LTE CRS Interference Mitigation Performance Requirements for Single RX Chain UEs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RP-180926</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NA/100 %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WI completed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800" b="1" i="0" u="none" strike="noStrike" kern="1200" cap="none" normalizeH="0" baseline="0" dirty="0" smtClean="0">
                          <a:ln>
                            <a:noFill/>
                          </a:ln>
                          <a:solidFill>
                            <a:srgbClr val="0000FF"/>
                          </a:solidFill>
                          <a:effectLst/>
                          <a:latin typeface="Arial" charset="0"/>
                          <a:ea typeface="MS PGothic" pitchFamily="34" charset="-128"/>
                          <a:cs typeface="Arial" charset="0"/>
                        </a:rPr>
                        <a:t>UE requirements for LTE DL 8Rx antenna ports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RP-180958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mn-cs"/>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/30 %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is completed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Rel-15 SI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Study on test methods for New Radio</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RP-180927</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75%</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Extend the completion data of SI to Sep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1345840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en-US" altLang="en-US" dirty="0" smtClean="0"/>
              <a:t>Status of other WG led </a:t>
            </a:r>
            <a:r>
              <a:rPr lang="en-US" altLang="zh-CN" dirty="0" smtClean="0">
                <a:ea typeface="SimSun" pitchFamily="2" charset="-122"/>
              </a:rPr>
              <a:t>WI/SIs </a:t>
            </a:r>
            <a:br>
              <a:rPr lang="en-US" altLang="zh-CN" dirty="0" smtClean="0">
                <a:ea typeface="SimSun" pitchFamily="2" charset="-122"/>
              </a:rPr>
            </a:br>
            <a:r>
              <a:rPr lang="en-US" altLang="zh-CN" dirty="0" smtClean="0">
                <a:ea typeface="SimSun" pitchFamily="2" charset="-122"/>
              </a:rPr>
              <a:t>impacting RAN4</a:t>
            </a:r>
            <a:endParaRPr lang="fi-FI" alt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3325127350"/>
              </p:ext>
            </p:extLst>
          </p:nvPr>
        </p:nvGraphicFramePr>
        <p:xfrm>
          <a:off x="383721" y="1454558"/>
          <a:ext cx="8597547" cy="3399382"/>
        </p:xfrm>
        <a:graphic>
          <a:graphicData uri="http://schemas.openxmlformats.org/drawingml/2006/table">
            <a:tbl>
              <a:tblPr/>
              <a:tblGrid>
                <a:gridCol w="4178160"/>
                <a:gridCol w="751031"/>
                <a:gridCol w="751030"/>
                <a:gridCol w="905958"/>
                <a:gridCol w="594628"/>
                <a:gridCol w="1416740"/>
              </a:tblGrid>
              <a:tr h="284137">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Finish_Date</a:t>
                      </a:r>
                    </a:p>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(Perf part)</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59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Rel-15 WI</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900" b="1" i="0" u="none" strike="noStrike" kern="1200" cap="none" normalizeH="0" baseline="0" dirty="0" smtClean="0">
                          <a:ln>
                            <a:noFill/>
                          </a:ln>
                          <a:solidFill>
                            <a:srgbClr val="0000FF"/>
                          </a:solidFill>
                          <a:effectLst/>
                          <a:latin typeface="Arial" charset="0"/>
                          <a:ea typeface="MS PGothic" pitchFamily="34" charset="-128"/>
                          <a:cs typeface="Arial" charset="0"/>
                        </a:rPr>
                        <a:t>New Radio (NR) Access Technology</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RP-180989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90/20 %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800" b="0" i="0" u="none" strike="noStrike" kern="1200" cap="none" normalizeH="0" baseline="0" dirty="0" smtClean="0">
                          <a:ln>
                            <a:noFill/>
                          </a:ln>
                          <a:solidFill>
                            <a:schemeClr val="tx1"/>
                          </a:solidFill>
                          <a:effectLst/>
                          <a:latin typeface="Arial" charset="0"/>
                          <a:ea typeface="MS PGothic" pitchFamily="34" charset="-128"/>
                          <a:cs typeface="Arial" charset="0"/>
                        </a:rPr>
                        <a:t>90% (</a:t>
                      </a:r>
                      <a:r>
                        <a:rPr kumimoji="0" lang="en-GB" sz="800" b="0" i="0" u="none" strike="noStrike" kern="1200" cap="none" normalizeH="0" baseline="0" dirty="0" smtClean="0">
                          <a:ln>
                            <a:noFill/>
                          </a:ln>
                          <a:solidFill>
                            <a:srgbClr val="00B050"/>
                          </a:solidFill>
                          <a:effectLst/>
                          <a:latin typeface="Arial" charset="0"/>
                          <a:ea typeface="MS PGothic" pitchFamily="34" charset="-128"/>
                          <a:cs typeface="Arial" charset="0"/>
                        </a:rPr>
                        <a:t>100% for NSA&amp;SA</a:t>
                      </a:r>
                      <a:r>
                        <a:rPr kumimoji="0" lang="en-GB" sz="800" b="0" i="0" u="none" strike="noStrike" kern="1200" cap="none" normalizeH="0" baseline="0" dirty="0" smtClean="0">
                          <a:ln>
                            <a:noFill/>
                          </a:ln>
                          <a:solidFill>
                            <a:schemeClr val="tx1"/>
                          </a:solidFill>
                          <a:effectLst/>
                          <a:latin typeface="Arial" charset="0"/>
                          <a:ea typeface="MS PGothic" pitchFamily="34" charset="-128"/>
                          <a:cs typeface="Arial" charset="0"/>
                        </a:rPr>
                        <a:t>)</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Shortened TTI and processing time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09/2016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a:t>
                      </a:r>
                      <a:r>
                        <a:rPr kumimoji="0" lang="en-US"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/2018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RP-181023</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99</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/60 </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Even further enhanced MTC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RP-181192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97/50 %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Extend the completion date of core part to Sep. </a:t>
                      </a:r>
                    </a:p>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Additional RAN4 TUs are requested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NB-</a:t>
                      </a:r>
                      <a:r>
                        <a:rPr kumimoji="0" lang="en-GB"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IoT</a:t>
                      </a: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enhancements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RP-180849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95/30 %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Extend the completion date of core part to Sep. </a:t>
                      </a:r>
                    </a:p>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Additional RAN4 TUs are requested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Enhancements to LTE operation in unlicensed spectrum</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RP-180946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B050"/>
                          </a:solidFill>
                          <a:effectLst/>
                          <a:latin typeface="Arial" charset="0"/>
                          <a:ea typeface="MS PGothic" pitchFamily="34" charset="-128"/>
                          <a:cs typeface="Arial" charset="0"/>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is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High capacity stationary wireless link and introduction of 1024QAM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RP-180852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99</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is completed </a:t>
                      </a:r>
                    </a:p>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Additional TUs are requested for performance part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V2X Phase 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RP-180856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99</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is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enhancements to Coordinated Multi-Point (</a:t>
                      </a:r>
                      <a:r>
                        <a:rPr kumimoji="0" lang="en-US"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CoMP</a:t>
                      </a: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Operation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RP-180895</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99/100%</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Ultra Reliable Low Latency Communication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RP-180692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99</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is completed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404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UE Positioning Accuracy Enhancements for LTE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RP-180944</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WI completed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9368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Enhancing CA Utilization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RP-181067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90/20 %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TU budget has been updated for RAN4 TUs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3878714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approach for LTE and NR</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Basket WI approach will be used for Rel-16 LTE CA, NR EN-DC</a:t>
            </a:r>
            <a:r>
              <a:rPr lang="en-US" altLang="ja-JP" sz="2400" dirty="0" smtClean="0">
                <a:ea typeface="MS PGothic" panose="020B0600070205080204" pitchFamily="50" charset="-128"/>
              </a:rPr>
              <a:t>, </a:t>
            </a:r>
            <a:r>
              <a:rPr lang="en-US" altLang="ja-JP" sz="2400" dirty="0">
                <a:ea typeface="MS PGothic" panose="020B0600070205080204" pitchFamily="50" charset="-128"/>
              </a:rPr>
              <a:t>NR CA/DC and SUL </a:t>
            </a:r>
            <a:endParaRPr lang="en-US" altLang="ja-JP" sz="2400" dirty="0" smtClean="0">
              <a:ea typeface="MS PGothic" panose="020B0600070205080204" pitchFamily="50" charset="-128"/>
            </a:endParaRPr>
          </a:p>
          <a:p>
            <a:pPr lvl="1"/>
            <a:r>
              <a:rPr lang="en-US" sz="2000" dirty="0" smtClean="0">
                <a:ea typeface="MS PGothic" panose="020B0600070205080204" pitchFamily="50" charset="-128"/>
              </a:rPr>
              <a:t>Summary of updated Rel-16 basket approach can be found in </a:t>
            </a:r>
            <a:r>
              <a:rPr lang="en-US" sz="2000" dirty="0" smtClean="0">
                <a:ea typeface="MS PGothic" panose="020B0600070205080204" pitchFamily="50" charset="-128"/>
              </a:rPr>
              <a:t>RP-181121</a:t>
            </a:r>
            <a:endParaRPr lang="en-US" sz="2000" dirty="0" smtClean="0">
              <a:ea typeface="MS PGothic" panose="020B0600070205080204" pitchFamily="50" charset="-128"/>
            </a:endParaRPr>
          </a:p>
          <a:p>
            <a:pPr lvl="1"/>
            <a:r>
              <a:rPr lang="en-US" sz="2000" dirty="0" smtClean="0">
                <a:ea typeface="MS PGothic" panose="020B0600070205080204" pitchFamily="50" charset="-128"/>
              </a:rPr>
              <a:t>WID for each basket WIs have been endorsed in RAN4 and submitted in this plenary for final approval </a:t>
            </a: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grpSp>
        <p:nvGrpSpPr>
          <p:cNvPr id="7" name="Group 6"/>
          <p:cNvGrpSpPr/>
          <p:nvPr/>
        </p:nvGrpSpPr>
        <p:grpSpPr>
          <a:xfrm>
            <a:off x="1485901" y="3188970"/>
            <a:ext cx="7658099" cy="3081442"/>
            <a:chOff x="1485901" y="2876550"/>
            <a:chExt cx="7658099" cy="3081442"/>
          </a:xfrm>
        </p:grpSpPr>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420" y="3181455"/>
              <a:ext cx="4640580" cy="27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85901" y="2876550"/>
              <a:ext cx="1492249" cy="338554"/>
            </a:xfrm>
            <a:prstGeom prst="rect">
              <a:avLst/>
            </a:prstGeom>
            <a:noFill/>
          </p:spPr>
          <p:txBody>
            <a:bodyPr wrap="square" rtlCol="0">
              <a:spAutoFit/>
            </a:bodyPr>
            <a:lstStyle/>
            <a:p>
              <a:r>
                <a:rPr lang="en-US" sz="1600" dirty="0" smtClean="0"/>
                <a:t>LTE basket WIs</a:t>
              </a:r>
              <a:endParaRPr lang="en-US" sz="1600" dirty="0"/>
            </a:p>
          </p:txBody>
        </p:sp>
        <p:sp>
          <p:nvSpPr>
            <p:cNvPr id="11" name="TextBox 10"/>
            <p:cNvSpPr txBox="1"/>
            <p:nvPr/>
          </p:nvSpPr>
          <p:spPr>
            <a:xfrm>
              <a:off x="5926530" y="2876550"/>
              <a:ext cx="1492249" cy="338554"/>
            </a:xfrm>
            <a:prstGeom prst="rect">
              <a:avLst/>
            </a:prstGeom>
            <a:noFill/>
          </p:spPr>
          <p:txBody>
            <a:bodyPr wrap="square" rtlCol="0">
              <a:spAutoFit/>
            </a:bodyPr>
            <a:lstStyle/>
            <a:p>
              <a:r>
                <a:rPr lang="en-US" sz="1600" dirty="0" smtClean="0"/>
                <a:t>NR basket WIs</a:t>
              </a:r>
              <a:endParaRPr lang="en-US" sz="1600" dirty="0"/>
            </a:p>
          </p:txBody>
        </p:sp>
      </p:gr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497044"/>
            <a:ext cx="4440787" cy="204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257065</TotalTime>
  <Words>2842</Words>
  <Application>Microsoft Office PowerPoint</Application>
  <PresentationFormat>On-screen Show (4:3)</PresentationFormat>
  <Paragraphs>813</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3gpp</vt:lpstr>
      <vt:lpstr>  </vt:lpstr>
      <vt:lpstr>Meetings and Elections</vt:lpstr>
      <vt:lpstr>2018 Statistics</vt:lpstr>
      <vt:lpstr>WI/SI to be completed </vt:lpstr>
      <vt:lpstr>WI/SI to be extended</vt:lpstr>
      <vt:lpstr>Spectrum related WI/SI status</vt:lpstr>
      <vt:lpstr>Non-spectrum related WI/SI status RAN4 led items Rel-14</vt:lpstr>
      <vt:lpstr>Status of other WG led WI/SIs  impacting RAN4</vt:lpstr>
      <vt:lpstr> Rel-16 Basket WI approach for LTE and NR</vt:lpstr>
      <vt:lpstr>NR Items- Completion of Rel-15 spec (1/2)</vt:lpstr>
      <vt:lpstr>NR Items- Completion of Rel-15 spec (1/2)</vt:lpstr>
      <vt:lpstr>NR Items – Others (1/2)</vt:lpstr>
      <vt:lpstr>NR Items – Others (2/2)</vt:lpstr>
      <vt:lpstr>new WI/SI proposals</vt:lpstr>
      <vt:lpstr>TU budget in Rel-16</vt:lpstr>
      <vt:lpstr>Available TUs for NR New proposals</vt:lpstr>
      <vt:lpstr>Available TUs for LTE New proposals</vt:lpstr>
      <vt:lpstr>RAN WG4 Schedule in 2018</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4534</cp:revision>
  <cp:lastPrinted>2016-09-15T08:31:35Z</cp:lastPrinted>
  <dcterms:created xsi:type="dcterms:W3CDTF">2009-11-27T05:15:11Z</dcterms:created>
  <dcterms:modified xsi:type="dcterms:W3CDTF">2018-06-11T09:09:00Z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ies>
</file>