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81" r:id="rId3"/>
    <p:sldId id="277" r:id="rId4"/>
    <p:sldId id="278" r:id="rId5"/>
    <p:sldId id="279" r:id="rId6"/>
    <p:sldId id="280" r:id="rId7"/>
    <p:sldId id="276"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42" autoAdjust="0"/>
  </p:normalViewPr>
  <p:slideViewPr>
    <p:cSldViewPr>
      <p:cViewPr varScale="1">
        <p:scale>
          <a:sx n="75" d="100"/>
          <a:sy n="75" d="100"/>
        </p:scale>
        <p:origin x="868" y="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2018/3/18</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2018/3/18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Way forward on LTE-NR uplink sharing from UE perspective</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Huawei, HiSilicon, Telefonica, Orange, </a:t>
            </a:r>
            <a:r>
              <a:rPr lang="en-US" altLang="ja-JP" dirty="0" err="1" smtClean="0"/>
              <a:t>MediaTek</a:t>
            </a:r>
            <a:endParaRPr lang="en-US" altLang="ja-JP" dirty="0"/>
          </a:p>
          <a:p>
            <a:endParaRPr kumimoji="1" lang="ja-JP" altLang="en-US" dirty="0"/>
          </a:p>
        </p:txBody>
      </p:sp>
      <p:sp>
        <p:nvSpPr>
          <p:cNvPr id="4" name="テキスト ボックス 3"/>
          <p:cNvSpPr txBox="1"/>
          <p:nvPr/>
        </p:nvSpPr>
        <p:spPr>
          <a:xfrm>
            <a:off x="107504" y="188639"/>
            <a:ext cx="3449919" cy="1200329"/>
          </a:xfrm>
          <a:prstGeom prst="rect">
            <a:avLst/>
          </a:prstGeom>
          <a:noFill/>
        </p:spPr>
        <p:txBody>
          <a:bodyPr wrap="none" rtlCol="0">
            <a:spAutoFit/>
          </a:bodyPr>
          <a:lstStyle/>
          <a:p>
            <a:r>
              <a:rPr lang="en-US" b="1" dirty="0"/>
              <a:t>3GPP TSG-RAN WG4 RAN #</a:t>
            </a:r>
            <a:r>
              <a:rPr lang="en-US" b="1" dirty="0" smtClean="0"/>
              <a:t>79</a:t>
            </a:r>
            <a:endParaRPr lang="en-US" b="1" dirty="0"/>
          </a:p>
          <a:p>
            <a:r>
              <a:rPr lang="en-GB" altLang="zh-CN" b="1" dirty="0" smtClean="0"/>
              <a:t>Chennai, India, March 19-22, 2018</a:t>
            </a:r>
          </a:p>
          <a:p>
            <a:endParaRPr lang="en-GB" b="1" i="1" dirty="0" smtClean="0"/>
          </a:p>
          <a:p>
            <a:r>
              <a:rPr lang="en-GB" b="1" dirty="0" smtClean="0"/>
              <a:t>Agenda: 9.2.1</a:t>
            </a:r>
            <a:endParaRPr lang="en-US" b="1" dirty="0"/>
          </a:p>
        </p:txBody>
      </p:sp>
      <p:sp>
        <p:nvSpPr>
          <p:cNvPr id="5" name="正方形/長方形 4"/>
          <p:cNvSpPr/>
          <p:nvPr/>
        </p:nvSpPr>
        <p:spPr>
          <a:xfrm>
            <a:off x="5897116" y="116632"/>
            <a:ext cx="3067372" cy="369332"/>
          </a:xfrm>
          <a:prstGeom prst="rect">
            <a:avLst/>
          </a:prstGeom>
        </p:spPr>
        <p:txBody>
          <a:bodyPr wrap="square">
            <a:spAutoFit/>
          </a:bodyPr>
          <a:lstStyle/>
          <a:p>
            <a:pPr algn="r"/>
            <a:r>
              <a:rPr lang="en-US" altLang="ja-JP" b="1" dirty="0" smtClean="0"/>
              <a:t>RP-180502</a:t>
            </a:r>
            <a:endParaRPr lang="en-US" altLang="ja-JP" b="1"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lang="en-US" altLang="ja-JP" dirty="0" smtClean="0"/>
              <a:t>Background</a:t>
            </a:r>
            <a:endParaRPr kumimoji="1" lang="ja-JP" altLang="en-US" baseline="30000"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fontScale="85000" lnSpcReduction="20000"/>
          </a:bodyPr>
          <a:lstStyle/>
          <a:p>
            <a:r>
              <a:rPr lang="en-US" altLang="zh-CN" dirty="0" smtClean="0"/>
              <a:t>In WGs (working groups), there seems no clear understanding on whether FDM or TDM should be used for LTE and NR uplink transmissions on the shared carrier for uplink sharing from UE perspective. </a:t>
            </a:r>
          </a:p>
          <a:p>
            <a:r>
              <a:rPr lang="en-US" altLang="zh-CN" dirty="0" smtClean="0"/>
              <a:t>To ensure the timely completion of the remaining work required for uplink sharing from UE perspective for R15, we would like to make the high level agreement in RAN to provide a clear guidance to WGs.</a:t>
            </a:r>
          </a:p>
          <a:p>
            <a:r>
              <a:rPr lang="en-US" altLang="zh-CN" dirty="0" smtClean="0"/>
              <a:t>It is also shown in slides 4-6 that additional work required for UL sharing from UE perspective as compared to network perspective is very limited and manageable.</a:t>
            </a:r>
          </a:p>
          <a:p>
            <a:endParaRPr lang="en-US" altLang="ja-JP" dirty="0" smtClean="0"/>
          </a:p>
        </p:txBody>
      </p:sp>
    </p:spTree>
    <p:extLst>
      <p:ext uri="{BB962C8B-B14F-4D97-AF65-F5344CB8AC3E}">
        <p14:creationId xmlns:p14="http://schemas.microsoft.com/office/powerpoint/2010/main" val="5070931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lang="en-US" altLang="ja-JP" dirty="0" smtClean="0"/>
              <a:t>Background</a:t>
            </a:r>
            <a:endParaRPr kumimoji="1" lang="ja-JP" altLang="en-US" baseline="30000"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a:xfrm>
            <a:off x="457200" y="1600200"/>
            <a:ext cx="8229600" cy="5257800"/>
          </a:xfrm>
        </p:spPr>
        <p:txBody>
          <a:bodyPr>
            <a:normAutofit fontScale="47500" lnSpcReduction="20000"/>
          </a:bodyPr>
          <a:lstStyle/>
          <a:p>
            <a:r>
              <a:rPr lang="en-US" altLang="zh-CN" sz="4400" dirty="0"/>
              <a:t>T</a:t>
            </a:r>
            <a:r>
              <a:rPr lang="en-US" altLang="zh-CN" sz="4400" dirty="0" smtClean="0"/>
              <a:t>he benefits of TDM over FDM are given [1]:</a:t>
            </a:r>
          </a:p>
          <a:p>
            <a:pPr lvl="1"/>
            <a:r>
              <a:rPr lang="en-US" altLang="zh-CN" sz="3800" dirty="0" smtClean="0"/>
              <a:t>TDM approach has </a:t>
            </a:r>
            <a:r>
              <a:rPr lang="en-US" altLang="zh-CN" sz="3800" dirty="0"/>
              <a:t>been considered so far as a solution for UL sharing from network or UE </a:t>
            </a:r>
            <a:r>
              <a:rPr lang="en-US" altLang="zh-CN" sz="3800" dirty="0" smtClean="0"/>
              <a:t>perspective. All </a:t>
            </a:r>
            <a:r>
              <a:rPr lang="en-US" altLang="zh-CN" sz="3800" dirty="0"/>
              <a:t>agreements </a:t>
            </a:r>
            <a:r>
              <a:rPr lang="en-US" altLang="zh-CN" sz="3800" dirty="0" smtClean="0"/>
              <a:t>for </a:t>
            </a:r>
            <a:r>
              <a:rPr lang="en-US" altLang="zh-CN" sz="3800" dirty="0"/>
              <a:t>TDM have been made in </a:t>
            </a:r>
            <a:r>
              <a:rPr lang="en-US" altLang="zh-CN" sz="3800" dirty="0" smtClean="0"/>
              <a:t>RAN1</a:t>
            </a:r>
            <a:r>
              <a:rPr lang="en-US" altLang="zh-CN" sz="3800" dirty="0"/>
              <a:t> </a:t>
            </a:r>
            <a:r>
              <a:rPr lang="en-US" altLang="zh-CN" sz="3800" dirty="0" smtClean="0"/>
              <a:t>and 2, and RAN4 work has been based on TDM so far, </a:t>
            </a:r>
            <a:r>
              <a:rPr lang="en-US" altLang="zh-CN" sz="3800" dirty="0"/>
              <a:t>which means WGs already succeeded in striving to agree on the details of a solution by June 2018.</a:t>
            </a:r>
          </a:p>
          <a:p>
            <a:pPr lvl="1"/>
            <a:r>
              <a:rPr lang="en-US" altLang="zh-CN" sz="3800" dirty="0" smtClean="0"/>
              <a:t>FDM approach will require large amount of UE power </a:t>
            </a:r>
            <a:r>
              <a:rPr lang="en-US" altLang="zh-CN" sz="3800" dirty="0" err="1" smtClean="0"/>
              <a:t>backoff</a:t>
            </a:r>
            <a:r>
              <a:rPr lang="en-US" altLang="zh-CN" sz="3800" dirty="0" smtClean="0"/>
              <a:t> and significant amount of meeting time to work out the actual requirements. It also leads to more complexity for UE implementation such as UL power sharing between LTE and NR.</a:t>
            </a:r>
          </a:p>
          <a:p>
            <a:pPr lvl="1"/>
            <a:r>
              <a:rPr lang="en-US" altLang="zh-CN" sz="3800" dirty="0" smtClean="0"/>
              <a:t>Current RAN4 work is based on TDM.</a:t>
            </a:r>
          </a:p>
          <a:p>
            <a:r>
              <a:rPr lang="en-US" altLang="zh-CN" sz="4500" dirty="0" smtClean="0"/>
              <a:t>Remaining </a:t>
            </a:r>
            <a:r>
              <a:rPr lang="en-US" altLang="zh-CN" sz="4500" dirty="0"/>
              <a:t>work is to specify the requirements for each specific band combination, which were agreed as targets for Rel-15</a:t>
            </a:r>
            <a:r>
              <a:rPr lang="en-US" altLang="zh-CN" sz="4500" dirty="0" smtClean="0"/>
              <a:t>.</a:t>
            </a:r>
          </a:p>
          <a:p>
            <a:r>
              <a:rPr lang="en-US" altLang="zh-CN" sz="4500" dirty="0" smtClean="0"/>
              <a:t>Any </a:t>
            </a:r>
            <a:r>
              <a:rPr lang="en-US" altLang="zh-CN" sz="4500" dirty="0"/>
              <a:t>work on a FDM solution would delay the feature to Rel-16. There is the possibility to work on a FDM solution in Rel-16 if there is interest and if benefits are found compared to the TDM solution, while the TDM solution is the only solution that can reasonably be specified in Rel-15.</a:t>
            </a:r>
          </a:p>
          <a:p>
            <a:endParaRPr lang="en-US" altLang="ja-JP" dirty="0" smtClean="0"/>
          </a:p>
          <a:p>
            <a:pPr>
              <a:buNone/>
            </a:pPr>
            <a:r>
              <a:rPr lang="en-US" altLang="ja-JP" sz="1900" dirty="0" smtClean="0"/>
              <a:t>[1] Huawei, </a:t>
            </a:r>
            <a:r>
              <a:rPr lang="en-US" altLang="ja-JP" sz="1900" dirty="0" smtClean="0"/>
              <a:t>RP-180501, </a:t>
            </a:r>
            <a:r>
              <a:rPr lang="en-US" altLang="ja-JP" sz="1900" dirty="0" smtClean="0"/>
              <a:t>“</a:t>
            </a:r>
            <a:r>
              <a:rPr lang="en-GB" altLang="zh-CN" sz="1900" dirty="0" smtClean="0"/>
              <a:t>Discussion on LTE-NR uplink sharing from UE perspective”, </a:t>
            </a:r>
            <a:r>
              <a:rPr lang="en-US" altLang="zh-CN" sz="1900" dirty="0" smtClean="0"/>
              <a:t>3GPP TSG RAN meeting #79, </a:t>
            </a:r>
            <a:r>
              <a:rPr lang="it-IT" altLang="zh-CN" sz="1900" dirty="0" smtClean="0"/>
              <a:t>Chennai, India, March 19-22, 2018.</a:t>
            </a:r>
            <a:endParaRPr lang="en-US" altLang="ja-JP" sz="1900" dirty="0"/>
          </a:p>
        </p:txBody>
      </p:sp>
    </p:spTree>
    <p:extLst>
      <p:ext uri="{BB962C8B-B14F-4D97-AF65-F5344CB8AC3E}">
        <p14:creationId xmlns:p14="http://schemas.microsoft.com/office/powerpoint/2010/main" val="16811104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a:xfrm>
            <a:off x="457200" y="274638"/>
            <a:ext cx="8229600" cy="1354162"/>
          </a:xfrm>
        </p:spPr>
        <p:txBody>
          <a:bodyPr>
            <a:normAutofit fontScale="90000"/>
          </a:bodyPr>
          <a:lstStyle/>
          <a:p>
            <a:r>
              <a:rPr lang="en-US" altLang="ja-JP" dirty="0" smtClean="0"/>
              <a:t>Background: RRM requirements and completion level</a:t>
            </a:r>
            <a:endParaRPr kumimoji="1" lang="ja-JP" altLang="en-US" dirty="0"/>
          </a:p>
        </p:txBody>
      </p:sp>
      <p:graphicFrame>
        <p:nvGraphicFramePr>
          <p:cNvPr id="4" name="表格 3"/>
          <p:cNvGraphicFramePr>
            <a:graphicFrameLocks noGrp="1"/>
          </p:cNvGraphicFramePr>
          <p:nvPr>
            <p:extLst>
              <p:ext uri="{D42A27DB-BD31-4B8C-83A1-F6EECF244321}">
                <p14:modId xmlns:p14="http://schemas.microsoft.com/office/powerpoint/2010/main" val="2904859245"/>
              </p:ext>
            </p:extLst>
          </p:nvPr>
        </p:nvGraphicFramePr>
        <p:xfrm>
          <a:off x="467544" y="1988840"/>
          <a:ext cx="8136904" cy="2931160"/>
        </p:xfrm>
        <a:graphic>
          <a:graphicData uri="http://schemas.openxmlformats.org/drawingml/2006/table">
            <a:tbl>
              <a:tblPr firstRow="1" bandRow="1">
                <a:tableStyleId>{5C22544A-7EE6-4342-B048-85BDC9FD1C3A}</a:tableStyleId>
              </a:tblPr>
              <a:tblGrid>
                <a:gridCol w="1274454"/>
                <a:gridCol w="1389842"/>
                <a:gridCol w="2520280"/>
                <a:gridCol w="2952328"/>
              </a:tblGrid>
              <a:tr h="370840">
                <a:tc gridSpan="2">
                  <a:txBody>
                    <a:bodyPr/>
                    <a:lstStyle/>
                    <a:p>
                      <a:r>
                        <a:rPr lang="en-US" altLang="zh-CN" dirty="0" smtClean="0"/>
                        <a:t>Impacted</a:t>
                      </a:r>
                      <a:r>
                        <a:rPr lang="en-US" altLang="zh-CN" baseline="0" dirty="0" smtClean="0"/>
                        <a:t> requirements</a:t>
                      </a:r>
                      <a:endParaRPr lang="zh-CN" altLang="en-US" dirty="0"/>
                    </a:p>
                  </a:txBody>
                  <a:tcPr/>
                </a:tc>
                <a:tc hMerge="1">
                  <a:txBody>
                    <a:bodyPr/>
                    <a:lstStyle/>
                    <a:p>
                      <a:endParaRPr lang="zh-CN" altLang="en-US" dirty="0"/>
                    </a:p>
                  </a:txBody>
                  <a:tcPr/>
                </a:tc>
                <a:tc>
                  <a:txBody>
                    <a:bodyPr/>
                    <a:lstStyle/>
                    <a:p>
                      <a:r>
                        <a:rPr lang="en-US" altLang="zh-CN" dirty="0" smtClean="0"/>
                        <a:t>NSA from</a:t>
                      </a:r>
                      <a:r>
                        <a:rPr lang="en-US" altLang="zh-CN" baseline="0" dirty="0" smtClean="0"/>
                        <a:t> network perspective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NSA from</a:t>
                      </a:r>
                      <a:r>
                        <a:rPr lang="en-US" altLang="zh-CN" baseline="0" dirty="0" smtClean="0"/>
                        <a:t> UE perspective</a:t>
                      </a:r>
                      <a:endParaRPr lang="zh-CN" altLang="en-US" dirty="0" smtClean="0"/>
                    </a:p>
                  </a:txBody>
                  <a:tcPr/>
                </a:tc>
              </a:tr>
              <a:tr h="370840">
                <a:tc rowSpan="2">
                  <a:txBody>
                    <a:bodyPr/>
                    <a:lstStyle/>
                    <a:p>
                      <a:endParaRPr lang="en-US" altLang="zh-CN" smtClean="0"/>
                    </a:p>
                    <a:p>
                      <a:r>
                        <a:rPr lang="en-US" altLang="zh-CN" smtClean="0"/>
                        <a:t>Timing</a:t>
                      </a:r>
                      <a:endParaRPr lang="zh-CN" altLang="en-US" dirty="0"/>
                    </a:p>
                  </a:txBody>
                  <a:tcPr/>
                </a:tc>
                <a:tc>
                  <a:txBody>
                    <a:bodyPr/>
                    <a:lstStyle/>
                    <a:p>
                      <a:r>
                        <a:rPr lang="en-US" altLang="zh-CN" dirty="0" err="1" smtClean="0"/>
                        <a:t>Te</a:t>
                      </a:r>
                      <a:r>
                        <a:rPr lang="en-US" altLang="zh-CN" dirty="0" smtClean="0"/>
                        <a:t>/</a:t>
                      </a:r>
                      <a:r>
                        <a:rPr lang="en-US" altLang="zh-CN" dirty="0" err="1" smtClean="0"/>
                        <a:t>Tq</a:t>
                      </a:r>
                      <a:r>
                        <a:rPr lang="en-US" altLang="zh-CN" dirty="0" smtClean="0"/>
                        <a:t>/TA</a:t>
                      </a:r>
                      <a:r>
                        <a:rPr lang="en-US" altLang="zh-CN" baseline="0" dirty="0" smtClean="0"/>
                        <a:t> adjustment</a:t>
                      </a:r>
                      <a:endParaRPr lang="zh-CN" altLang="en-US" dirty="0"/>
                    </a:p>
                  </a:txBody>
                  <a:tcPr/>
                </a:tc>
                <a:tc>
                  <a:txBody>
                    <a:bodyPr/>
                    <a:lstStyle/>
                    <a:p>
                      <a:r>
                        <a:rPr lang="en-US" altLang="zh-CN" dirty="0" smtClean="0"/>
                        <a:t>completed</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Completed(Same as network perspective)</a:t>
                      </a:r>
                      <a:endParaRPr lang="zh-CN" altLang="en-US" dirty="0" smtClean="0"/>
                    </a:p>
                  </a:txBody>
                  <a:tcPr/>
                </a:tc>
              </a:tr>
              <a:tr h="370840">
                <a:tc vMerge="1">
                  <a:txBody>
                    <a:bodyPr/>
                    <a:lstStyle/>
                    <a:p>
                      <a:endParaRPr lang="zh-CN" altLang="en-US" dirty="0"/>
                    </a:p>
                  </a:txBody>
                  <a:tcPr/>
                </a:tc>
                <a:tc>
                  <a:txBody>
                    <a:bodyPr/>
                    <a:lstStyle/>
                    <a:p>
                      <a:r>
                        <a:rPr lang="en-US" altLang="zh-CN" dirty="0" err="1" smtClean="0"/>
                        <a:t>TA_offset</a:t>
                      </a:r>
                      <a:endParaRPr lang="zh-CN" altLang="en-US" dirty="0"/>
                    </a:p>
                  </a:txBody>
                  <a:tcPr/>
                </a:tc>
                <a:tc>
                  <a:txBody>
                    <a:bodyPr/>
                    <a:lstStyle/>
                    <a:p>
                      <a:r>
                        <a:rPr lang="en-US" altLang="zh-CN" dirty="0" smtClean="0"/>
                        <a:t>Under discussion</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Under discussion</a:t>
                      </a:r>
                      <a:endParaRPr lang="zh-CN" altLang="en-US" dirty="0" smtClean="0"/>
                    </a:p>
                  </a:txBody>
                  <a:tcPr/>
                </a:tc>
              </a:tr>
              <a:tr h="370840">
                <a:tc gridSpan="2">
                  <a:txBody>
                    <a:bodyPr/>
                    <a:lstStyle/>
                    <a:p>
                      <a:r>
                        <a:rPr lang="en-US" altLang="zh-CN" dirty="0" smtClean="0"/>
                        <a:t>UL</a:t>
                      </a:r>
                      <a:r>
                        <a:rPr lang="en-US" altLang="zh-CN" baseline="0" dirty="0" smtClean="0"/>
                        <a:t> carrier reconfiguration delay</a:t>
                      </a:r>
                      <a:endParaRPr lang="zh-CN" altLang="en-US" dirty="0"/>
                    </a:p>
                  </a:txBody>
                  <a:tcPr/>
                </a:tc>
                <a:tc hMerge="1">
                  <a:txBody>
                    <a:bodyPr/>
                    <a:lstStyle/>
                    <a:p>
                      <a:endParaRPr lang="zh-CN" altLang="en-US" dirty="0"/>
                    </a:p>
                  </a:txBody>
                  <a:tcPr/>
                </a:tc>
                <a:tc>
                  <a:txBody>
                    <a:bodyPr/>
                    <a:lstStyle/>
                    <a:p>
                      <a:r>
                        <a:rPr lang="en-US" altLang="zh-CN" dirty="0" smtClean="0"/>
                        <a:t>completed</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Completed(Same as network perspective)</a:t>
                      </a:r>
                      <a:endParaRPr lang="zh-CN" altLang="en-US" dirty="0" smtClean="0"/>
                    </a:p>
                  </a:txBody>
                  <a:tcPr/>
                </a:tc>
              </a:tr>
              <a:tr h="370840">
                <a:tc gridSpan="2">
                  <a:txBody>
                    <a:bodyPr/>
                    <a:lstStyle/>
                    <a:p>
                      <a:r>
                        <a:rPr lang="en-US" altLang="zh-CN" dirty="0" smtClean="0"/>
                        <a:t>Interruption at UL carrier RRC reconfiguration</a:t>
                      </a:r>
                      <a:endParaRPr lang="zh-CN" altLang="en-US" dirty="0"/>
                    </a:p>
                  </a:txBody>
                  <a:tcPr/>
                </a:tc>
                <a:tc hMerge="1">
                  <a:txBody>
                    <a:bodyPr/>
                    <a:lstStyle/>
                    <a:p>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completed</a:t>
                      </a:r>
                      <a:endParaRPr lang="zh-CN" altLang="en-US" dirty="0" smtClean="0"/>
                    </a:p>
                    <a:p>
                      <a:endParaRPr lang="zh-CN" altLang="en-US" dirty="0"/>
                    </a:p>
                  </a:txBody>
                  <a:tcPr/>
                </a:tc>
                <a:tc>
                  <a:txBody>
                    <a:bodyPr/>
                    <a:lstStyle/>
                    <a:p>
                      <a:r>
                        <a:rPr lang="en-US" altLang="zh-CN" dirty="0" smtClean="0">
                          <a:solidFill>
                            <a:schemeClr val="tx1"/>
                          </a:solidFill>
                        </a:rPr>
                        <a:t>Completed (same as network</a:t>
                      </a:r>
                      <a:r>
                        <a:rPr lang="en-US" altLang="zh-CN" baseline="0" dirty="0" smtClean="0">
                          <a:solidFill>
                            <a:schemeClr val="tx1"/>
                          </a:solidFill>
                        </a:rPr>
                        <a:t> perspective)</a:t>
                      </a:r>
                      <a:endParaRPr lang="zh-CN" altLang="en-US" dirty="0">
                        <a:solidFill>
                          <a:schemeClr val="tx1"/>
                        </a:solidFill>
                      </a:endParaRPr>
                    </a:p>
                  </a:txBody>
                  <a:tcPr/>
                </a:tc>
              </a:tr>
            </a:tbl>
          </a:graphicData>
        </a:graphic>
      </p:graphicFrame>
    </p:spTree>
    <p:extLst>
      <p:ext uri="{BB962C8B-B14F-4D97-AF65-F5344CB8AC3E}">
        <p14:creationId xmlns:p14="http://schemas.microsoft.com/office/powerpoint/2010/main" val="22533064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a:xfrm>
            <a:off x="457200" y="341784"/>
            <a:ext cx="8229600" cy="1143000"/>
          </a:xfrm>
        </p:spPr>
        <p:txBody>
          <a:bodyPr>
            <a:normAutofit fontScale="90000"/>
          </a:bodyPr>
          <a:lstStyle/>
          <a:p>
            <a:pPr algn="l"/>
            <a:r>
              <a:rPr lang="en-US" altLang="ja-JP" dirty="0"/>
              <a:t>Background: </a:t>
            </a:r>
            <a:r>
              <a:rPr lang="en-US" altLang="ja-JP" dirty="0" smtClean="0"/>
              <a:t>UE </a:t>
            </a:r>
            <a:r>
              <a:rPr lang="en-US" altLang="ja-JP" dirty="0"/>
              <a:t>RF </a:t>
            </a:r>
            <a:r>
              <a:rPr lang="en-US" altLang="ja-JP" dirty="0" smtClean="0"/>
              <a:t>requirements and  completion level (for </a:t>
            </a:r>
            <a:r>
              <a:rPr lang="en-US" altLang="ja-JP" dirty="0"/>
              <a:t>at least one band </a:t>
            </a:r>
            <a:r>
              <a:rPr lang="en-US" altLang="ja-JP" dirty="0" smtClean="0"/>
              <a:t>combination) </a:t>
            </a:r>
            <a:endParaRPr lang="en-US" altLang="ja-JP" dirty="0"/>
          </a:p>
        </p:txBody>
      </p:sp>
      <p:graphicFrame>
        <p:nvGraphicFramePr>
          <p:cNvPr id="4" name="表格 3"/>
          <p:cNvGraphicFramePr>
            <a:graphicFrameLocks noGrp="1"/>
          </p:cNvGraphicFramePr>
          <p:nvPr>
            <p:extLst>
              <p:ext uri="{D42A27DB-BD31-4B8C-83A1-F6EECF244321}">
                <p14:modId xmlns:p14="http://schemas.microsoft.com/office/powerpoint/2010/main" val="1812827848"/>
              </p:ext>
            </p:extLst>
          </p:nvPr>
        </p:nvGraphicFramePr>
        <p:xfrm>
          <a:off x="323528" y="2080682"/>
          <a:ext cx="8496943" cy="4025695"/>
        </p:xfrm>
        <a:graphic>
          <a:graphicData uri="http://schemas.openxmlformats.org/drawingml/2006/table">
            <a:tbl>
              <a:tblPr firstRow="1" bandRow="1">
                <a:tableStyleId>{5C22544A-7EE6-4342-B048-85BDC9FD1C3A}</a:tableStyleId>
              </a:tblPr>
              <a:tblGrid>
                <a:gridCol w="2160240"/>
                <a:gridCol w="3096344"/>
                <a:gridCol w="3240359"/>
              </a:tblGrid>
              <a:tr h="640522">
                <a:tc>
                  <a:txBody>
                    <a:bodyPr/>
                    <a:lstStyle/>
                    <a:p>
                      <a:r>
                        <a:rPr lang="en-US" altLang="zh-CN" baseline="0" dirty="0" smtClean="0"/>
                        <a:t>Impacted requirements</a:t>
                      </a:r>
                      <a:endParaRPr lang="zh-CN" altLang="en-US" dirty="0"/>
                    </a:p>
                  </a:txBody>
                  <a:tcPr/>
                </a:tc>
                <a:tc>
                  <a:txBody>
                    <a:bodyPr/>
                    <a:lstStyle/>
                    <a:p>
                      <a:r>
                        <a:rPr lang="en-US" altLang="zh-CN" baseline="0" dirty="0" smtClean="0"/>
                        <a:t>UL sharing</a:t>
                      </a:r>
                      <a:r>
                        <a:rPr lang="en-US" altLang="zh-CN" dirty="0" smtClean="0"/>
                        <a:t> from</a:t>
                      </a:r>
                      <a:r>
                        <a:rPr lang="en-US" altLang="zh-CN" baseline="0" dirty="0" smtClean="0"/>
                        <a:t> network perspective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UL sharing</a:t>
                      </a:r>
                      <a:r>
                        <a:rPr lang="en-US" altLang="zh-CN" dirty="0" smtClean="0"/>
                        <a:t> from</a:t>
                      </a:r>
                      <a:r>
                        <a:rPr lang="en-US" altLang="zh-CN" baseline="0" dirty="0" smtClean="0"/>
                        <a:t> UE perspective</a:t>
                      </a:r>
                      <a:endParaRPr lang="zh-CN" altLang="en-US" dirty="0" smtClean="0"/>
                    </a:p>
                  </a:txBody>
                  <a:tcPr/>
                </a:tc>
              </a:tr>
              <a:tr h="915031">
                <a:tc>
                  <a:txBody>
                    <a:bodyPr/>
                    <a:lstStyle/>
                    <a:p>
                      <a:r>
                        <a:rPr lang="en-US" altLang="zh-CN" dirty="0" smtClean="0"/>
                        <a:t>Configured transmit power</a:t>
                      </a:r>
                      <a:endParaRPr lang="zh-CN" altLang="en-US" dirty="0"/>
                    </a:p>
                  </a:txBody>
                  <a:tcPr/>
                </a:tc>
                <a:tc>
                  <a:txBody>
                    <a:bodyPr/>
                    <a:lstStyle/>
                    <a:p>
                      <a:r>
                        <a:rPr lang="en-US" altLang="zh-CN" dirty="0" smtClean="0">
                          <a:solidFill>
                            <a:schemeClr val="tx1"/>
                          </a:solidFill>
                        </a:rPr>
                        <a:t>Basically completed.</a:t>
                      </a:r>
                      <a:r>
                        <a:rPr lang="en-US" altLang="zh-CN" baseline="0" dirty="0" smtClean="0">
                          <a:solidFill>
                            <a:schemeClr val="tx1"/>
                          </a:solidFill>
                        </a:rPr>
                        <a:t> Will reuse general EN-DC transmit power related requirements</a:t>
                      </a:r>
                      <a:endParaRPr lang="zh-CN" altLang="en-US"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solidFill>
                            <a:schemeClr val="tx1"/>
                          </a:solidFill>
                        </a:rPr>
                        <a:t>Basically</a:t>
                      </a:r>
                      <a:r>
                        <a:rPr lang="en-US" altLang="zh-CN" baseline="0" dirty="0" smtClean="0">
                          <a:solidFill>
                            <a:schemeClr val="tx1"/>
                          </a:solidFill>
                        </a:rPr>
                        <a:t> c</a:t>
                      </a:r>
                      <a:r>
                        <a:rPr lang="en-US" altLang="zh-CN" dirty="0" smtClean="0">
                          <a:solidFill>
                            <a:schemeClr val="tx1"/>
                          </a:solidFill>
                        </a:rPr>
                        <a:t>ompleted(Same as network perspective for TDM operation)</a:t>
                      </a:r>
                      <a:endParaRPr lang="zh-CN" altLang="en-US" dirty="0" smtClean="0">
                        <a:solidFill>
                          <a:schemeClr val="tx1"/>
                        </a:solidFill>
                      </a:endParaRPr>
                    </a:p>
                  </a:txBody>
                  <a:tcPr/>
                </a:tc>
              </a:tr>
              <a:tr h="640522">
                <a:tc>
                  <a:txBody>
                    <a:bodyPr/>
                    <a:lstStyle/>
                    <a:p>
                      <a:r>
                        <a:rPr kumimoji="1" lang="en-GB" altLang="zh-CN" sz="1800" u="none" kern="1200" dirty="0" smtClean="0">
                          <a:solidFill>
                            <a:schemeClr val="dk1"/>
                          </a:solidFill>
                          <a:latin typeface="+mn-lt"/>
                          <a:ea typeface="+mn-ea"/>
                          <a:cs typeface="+mn-cs"/>
                        </a:rPr>
                        <a:t>ΔT</a:t>
                      </a:r>
                      <a:r>
                        <a:rPr kumimoji="1" lang="en-GB" altLang="zh-CN" sz="1800" u="none" kern="1200" baseline="-25000" dirty="0" smtClean="0">
                          <a:solidFill>
                            <a:schemeClr val="dk1"/>
                          </a:solidFill>
                          <a:latin typeface="+mn-lt"/>
                          <a:ea typeface="+mn-ea"/>
                          <a:cs typeface="+mn-cs"/>
                        </a:rPr>
                        <a:t>IB </a:t>
                      </a:r>
                      <a:r>
                        <a:rPr kumimoji="1" lang="en-GB" altLang="zh-CN" sz="1800" u="none" kern="1200" dirty="0" smtClean="0">
                          <a:solidFill>
                            <a:schemeClr val="dk1"/>
                          </a:solidFill>
                          <a:latin typeface="+mn-lt"/>
                          <a:ea typeface="+mn-ea"/>
                          <a:cs typeface="+mn-cs"/>
                        </a:rPr>
                        <a:t>/</a:t>
                      </a:r>
                      <a:r>
                        <a:rPr kumimoji="1" lang="en-GB" altLang="zh-CN" sz="1800" u="none" kern="1200" baseline="-25000" dirty="0" smtClean="0">
                          <a:solidFill>
                            <a:schemeClr val="dk1"/>
                          </a:solidFill>
                          <a:latin typeface="+mn-lt"/>
                          <a:ea typeface="+mn-ea"/>
                          <a:cs typeface="+mn-cs"/>
                        </a:rPr>
                        <a:t> </a:t>
                      </a:r>
                      <a:r>
                        <a:rPr kumimoji="1" lang="en-GB" altLang="zh-CN" sz="1800" u="none" kern="1200" dirty="0" smtClean="0">
                          <a:solidFill>
                            <a:schemeClr val="dk1"/>
                          </a:solidFill>
                          <a:latin typeface="+mn-lt"/>
                          <a:ea typeface="+mn-ea"/>
                          <a:cs typeface="+mn-cs"/>
                        </a:rPr>
                        <a:t>ΔR</a:t>
                      </a:r>
                      <a:r>
                        <a:rPr kumimoji="1" lang="en-GB" altLang="zh-CN" sz="1800" u="none" kern="1200" baseline="-25000" dirty="0" smtClean="0">
                          <a:solidFill>
                            <a:schemeClr val="dk1"/>
                          </a:solidFill>
                          <a:latin typeface="+mn-lt"/>
                          <a:ea typeface="+mn-ea"/>
                          <a:cs typeface="+mn-cs"/>
                        </a:rPr>
                        <a:t>IB</a:t>
                      </a:r>
                      <a:endParaRPr lang="zh-CN" altLang="en-US" u="none" dirty="0"/>
                    </a:p>
                  </a:txBody>
                  <a:tcPr/>
                </a:tc>
                <a:tc>
                  <a:txBody>
                    <a:bodyPr/>
                    <a:lstStyle/>
                    <a:p>
                      <a:r>
                        <a:rPr lang="en-US" altLang="zh-CN" dirty="0" smtClean="0"/>
                        <a:t>Completed</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Completed(Same as network perspective)</a:t>
                      </a:r>
                      <a:endParaRPr lang="zh-CN" altLang="en-US" dirty="0" smtClean="0"/>
                    </a:p>
                  </a:txBody>
                  <a:tcPr/>
                </a:tc>
              </a:tr>
              <a:tr h="520395">
                <a:tc>
                  <a:txBody>
                    <a:bodyPr/>
                    <a:lstStyle/>
                    <a:p>
                      <a:r>
                        <a:rPr lang="en-US" altLang="zh-CN" dirty="0" smtClean="0"/>
                        <a:t>DESENSE due to IMD and harmonic</a:t>
                      </a:r>
                      <a:endParaRPr lang="zh-CN" altLang="en-US" dirty="0"/>
                    </a:p>
                  </a:txBody>
                  <a:tcPr/>
                </a:tc>
                <a:tc>
                  <a:txBody>
                    <a:bodyPr/>
                    <a:lstStyle/>
                    <a:p>
                      <a:r>
                        <a:rPr lang="en-US" altLang="zh-CN" dirty="0" smtClean="0"/>
                        <a:t>Completed</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Completed(Same as network perspective)</a:t>
                      </a:r>
                      <a:endParaRPr lang="zh-CN" altLang="en-US" dirty="0" smtClean="0"/>
                    </a:p>
                  </a:txBody>
                  <a:tcPr/>
                </a:tc>
              </a:tr>
              <a:tr h="1189540">
                <a:tc>
                  <a:txBody>
                    <a:bodyPr/>
                    <a:lstStyle/>
                    <a:p>
                      <a:r>
                        <a:rPr lang="en-US" altLang="zh-CN" dirty="0" smtClean="0"/>
                        <a:t>LTE/NR </a:t>
                      </a:r>
                      <a:r>
                        <a:rPr lang="en-US" altLang="zh-CN" baseline="0" dirty="0" smtClean="0"/>
                        <a:t>time mask</a:t>
                      </a:r>
                      <a:endParaRPr lang="zh-CN" altLang="en-US" dirty="0"/>
                    </a:p>
                  </a:txBody>
                  <a:tcPr/>
                </a:tc>
                <a:tc>
                  <a:txBody>
                    <a:bodyPr/>
                    <a:lstStyle/>
                    <a:p>
                      <a:r>
                        <a:rPr lang="en-US" altLang="zh-CN" dirty="0" smtClean="0"/>
                        <a:t>N/A</a:t>
                      </a:r>
                      <a:endParaRPr lang="zh-CN" alt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dirty="0" smtClean="0"/>
                        <a:t>Under discussion</a:t>
                      </a:r>
                      <a:r>
                        <a:rPr lang="en-US" altLang="zh-CN" baseline="0" dirty="0" smtClean="0"/>
                        <a:t> and will be used to capture the previous RAN4 agreement on LTE/NR switching time</a:t>
                      </a:r>
                      <a:endParaRPr lang="zh-CN" altLang="en-US" dirty="0"/>
                    </a:p>
                  </a:txBody>
                  <a:tcPr/>
                </a:tc>
              </a:tr>
            </a:tbl>
          </a:graphicData>
        </a:graphic>
      </p:graphicFrame>
    </p:spTree>
    <p:extLst>
      <p:ext uri="{BB962C8B-B14F-4D97-AF65-F5344CB8AC3E}">
        <p14:creationId xmlns:p14="http://schemas.microsoft.com/office/powerpoint/2010/main" val="2253306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a:xfrm>
            <a:off x="457200" y="413792"/>
            <a:ext cx="8229600" cy="1143000"/>
          </a:xfrm>
        </p:spPr>
        <p:txBody>
          <a:bodyPr>
            <a:normAutofit fontScale="90000"/>
          </a:bodyPr>
          <a:lstStyle/>
          <a:p>
            <a:pPr algn="l"/>
            <a:r>
              <a:rPr lang="en-US" altLang="ja-JP" dirty="0"/>
              <a:t>Background: </a:t>
            </a:r>
            <a:r>
              <a:rPr lang="en-US" altLang="ja-JP" dirty="0" smtClean="0"/>
              <a:t>BS </a:t>
            </a:r>
            <a:r>
              <a:rPr lang="en-US" altLang="ja-JP" dirty="0"/>
              <a:t>RF requirements </a:t>
            </a:r>
            <a:r>
              <a:rPr lang="en-US" altLang="ja-JP" dirty="0" smtClean="0"/>
              <a:t>completion </a:t>
            </a:r>
            <a:r>
              <a:rPr lang="en-US" altLang="ja-JP" dirty="0"/>
              <a:t>level (for at least one band combination)</a:t>
            </a:r>
            <a:endParaRPr kumimoji="1" lang="ja-JP" altLang="en-US" dirty="0"/>
          </a:p>
        </p:txBody>
      </p:sp>
      <p:graphicFrame>
        <p:nvGraphicFramePr>
          <p:cNvPr id="5" name="表格 4"/>
          <p:cNvGraphicFramePr>
            <a:graphicFrameLocks noGrp="1"/>
          </p:cNvGraphicFramePr>
          <p:nvPr>
            <p:extLst>
              <p:ext uri="{D42A27DB-BD31-4B8C-83A1-F6EECF244321}">
                <p14:modId xmlns:p14="http://schemas.microsoft.com/office/powerpoint/2010/main" val="2432462793"/>
              </p:ext>
            </p:extLst>
          </p:nvPr>
        </p:nvGraphicFramePr>
        <p:xfrm>
          <a:off x="395536" y="2097360"/>
          <a:ext cx="8496943" cy="3749040"/>
        </p:xfrm>
        <a:graphic>
          <a:graphicData uri="http://schemas.openxmlformats.org/drawingml/2006/table">
            <a:tbl>
              <a:tblPr firstRow="1" bandRow="1">
                <a:tableStyleId>{5C22544A-7EE6-4342-B048-85BDC9FD1C3A}</a:tableStyleId>
              </a:tblPr>
              <a:tblGrid>
                <a:gridCol w="2016224"/>
                <a:gridCol w="2664296"/>
                <a:gridCol w="3816423"/>
              </a:tblGrid>
              <a:tr h="640522">
                <a:tc>
                  <a:txBody>
                    <a:bodyPr/>
                    <a:lstStyle/>
                    <a:p>
                      <a:r>
                        <a:rPr lang="en-US" altLang="zh-CN" baseline="0" dirty="0" smtClean="0"/>
                        <a:t>Potentially impacted requirements</a:t>
                      </a:r>
                      <a:endParaRPr lang="zh-CN" altLang="en-US" dirty="0"/>
                    </a:p>
                  </a:txBody>
                  <a:tcPr/>
                </a:tc>
                <a:tc>
                  <a:txBody>
                    <a:bodyPr/>
                    <a:lstStyle/>
                    <a:p>
                      <a:r>
                        <a:rPr lang="en-US" altLang="zh-CN" baseline="0" dirty="0" smtClean="0"/>
                        <a:t>UL sharing</a:t>
                      </a:r>
                      <a:r>
                        <a:rPr lang="en-US" altLang="zh-CN" dirty="0" smtClean="0"/>
                        <a:t> from</a:t>
                      </a:r>
                      <a:r>
                        <a:rPr lang="en-US" altLang="zh-CN" baseline="0" dirty="0" smtClean="0"/>
                        <a:t> network perspective</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baseline="0" dirty="0" smtClean="0"/>
                        <a:t>UL sharing</a:t>
                      </a:r>
                      <a:r>
                        <a:rPr lang="en-US" altLang="zh-CN" dirty="0" smtClean="0"/>
                        <a:t> from</a:t>
                      </a:r>
                      <a:r>
                        <a:rPr lang="en-US" altLang="zh-CN" baseline="0" dirty="0" smtClean="0"/>
                        <a:t> UE perspective</a:t>
                      </a:r>
                      <a:endParaRPr lang="zh-CN" altLang="en-US" dirty="0" smtClean="0"/>
                    </a:p>
                  </a:txBody>
                  <a:tcPr/>
                </a:tc>
              </a:tr>
              <a:tr h="915031">
                <a:tc>
                  <a:txBody>
                    <a:bodyPr/>
                    <a:lstStyle/>
                    <a:p>
                      <a:endParaRPr lang="en-US" altLang="zh-CN" dirty="0" smtClean="0"/>
                    </a:p>
                    <a:p>
                      <a:r>
                        <a:rPr lang="en-US" altLang="zh-CN" dirty="0" smtClean="0"/>
                        <a:t>All RX requirements</a:t>
                      </a:r>
                      <a:endParaRPr lang="zh-CN" altLang="en-US" dirty="0"/>
                    </a:p>
                  </a:txBody>
                  <a:tcPr/>
                </a:tc>
                <a:tc>
                  <a:txBody>
                    <a:bodyPr/>
                    <a:lstStyle/>
                    <a:p>
                      <a:r>
                        <a:rPr lang="en-US" altLang="zh-CN" dirty="0" smtClean="0"/>
                        <a:t>Under</a:t>
                      </a:r>
                      <a:r>
                        <a:rPr lang="en-US" altLang="zh-CN" baseline="0" dirty="0" smtClean="0"/>
                        <a:t> discussion. Huawei view is no additional requirements will be needed, assuming timing advance is used to ensure LTE UE and NR UE UL TX received </a:t>
                      </a:r>
                      <a:r>
                        <a:rPr lang="en-US" altLang="zh-CN" dirty="0" smtClean="0"/>
                        <a:t>approximately time aligned at the BS for the case of NR 15kHz SCS and 7.5kHz shift</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smtClean="0"/>
                        <a:t>Under discussion.</a:t>
                      </a:r>
                      <a:r>
                        <a:rPr lang="en-US" altLang="zh-CN" baseline="0" dirty="0" smtClean="0"/>
                        <a:t> With TDM approach, UE only transmits LTE or NR at one time. This means </a:t>
                      </a:r>
                      <a:r>
                        <a:rPr lang="en-US" altLang="zh-CN" dirty="0" smtClean="0"/>
                        <a:t>BS</a:t>
                      </a:r>
                      <a:r>
                        <a:rPr lang="en-US" altLang="zh-CN" baseline="0" dirty="0" smtClean="0"/>
                        <a:t> receiver sees no difference between network perspective and UE perspective. Therefore, the same requirements apply as for</a:t>
                      </a:r>
                      <a:r>
                        <a:rPr lang="en-US" altLang="zh-CN" dirty="0" smtClean="0"/>
                        <a:t> network perspective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p>
                  </a:txBody>
                  <a:tcPr/>
                </a:tc>
              </a:tr>
            </a:tbl>
          </a:graphicData>
        </a:graphic>
      </p:graphicFrame>
    </p:spTree>
    <p:extLst>
      <p:ext uri="{BB962C8B-B14F-4D97-AF65-F5344CB8AC3E}">
        <p14:creationId xmlns:p14="http://schemas.microsoft.com/office/powerpoint/2010/main" val="2253306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A878472-0C6B-4FAD-A132-85B3B092A3F0}"/>
              </a:ext>
            </a:extLst>
          </p:cNvPr>
          <p:cNvSpPr>
            <a:spLocks noGrp="1"/>
          </p:cNvSpPr>
          <p:nvPr>
            <p:ph type="title"/>
          </p:nvPr>
        </p:nvSpPr>
        <p:spPr/>
        <p:txBody>
          <a:bodyPr>
            <a:normAutofit/>
          </a:bodyPr>
          <a:lstStyle/>
          <a:p>
            <a:r>
              <a:rPr kumimoji="1" lang="en-US" altLang="ja-JP" dirty="0" smtClean="0"/>
              <a:t>Way forward</a:t>
            </a:r>
            <a:endParaRPr kumimoji="1" lang="ja-JP" altLang="en-US" dirty="0"/>
          </a:p>
        </p:txBody>
      </p:sp>
      <p:sp>
        <p:nvSpPr>
          <p:cNvPr id="3" name="Content Placeholder 2">
            <a:extLst>
              <a:ext uri="{FF2B5EF4-FFF2-40B4-BE49-F238E27FC236}">
                <a16:creationId xmlns="" xmlns:a16="http://schemas.microsoft.com/office/drawing/2014/main" id="{B48EC47C-23BE-45CE-8981-75E86FEAE1B7}"/>
              </a:ext>
            </a:extLst>
          </p:cNvPr>
          <p:cNvSpPr>
            <a:spLocks noGrp="1"/>
          </p:cNvSpPr>
          <p:nvPr>
            <p:ph idx="1"/>
          </p:nvPr>
        </p:nvSpPr>
        <p:spPr/>
        <p:txBody>
          <a:bodyPr>
            <a:normAutofit/>
          </a:bodyPr>
          <a:lstStyle/>
          <a:p>
            <a:r>
              <a:rPr lang="en-US" altLang="ja-JP" dirty="0" smtClean="0"/>
              <a:t>UL sharing </a:t>
            </a:r>
            <a:r>
              <a:rPr lang="en-US" altLang="ja-JP" dirty="0"/>
              <a:t>from UE perspective for SUL DC band combinations is supported in Rel-15 (complete at least one band combination </a:t>
            </a:r>
            <a:r>
              <a:rPr lang="en-US" altLang="ja-JP" dirty="0" smtClean="0"/>
              <a:t>by the end of R15) </a:t>
            </a:r>
            <a:r>
              <a:rPr lang="en-US" altLang="ja-JP" dirty="0"/>
              <a:t>based on TDM between LTE UL and NR SUL</a:t>
            </a:r>
            <a:endParaRPr lang="en-GB" altLang="ja-JP" dirty="0" smtClean="0"/>
          </a:p>
          <a:p>
            <a:endParaRPr lang="en-US" altLang="ja-JP" dirty="0"/>
          </a:p>
        </p:txBody>
      </p:sp>
    </p:spTree>
    <p:extLst>
      <p:ext uri="{BB962C8B-B14F-4D97-AF65-F5344CB8AC3E}">
        <p14:creationId xmlns:p14="http://schemas.microsoft.com/office/powerpoint/2010/main" val="168111048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4268</TotalTime>
  <Words>673</Words>
  <Application>Microsoft Office PowerPoint</Application>
  <PresentationFormat>On-screen Show (4:3)</PresentationFormat>
  <Paragraphs>64</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ＭＳ Ｐゴシック</vt:lpstr>
      <vt:lpstr>宋体</vt:lpstr>
      <vt:lpstr>Arial</vt:lpstr>
      <vt:lpstr>Calibri</vt:lpstr>
      <vt:lpstr>Office テーマ</vt:lpstr>
      <vt:lpstr>Way forward on LTE-NR uplink sharing from UE perspective</vt:lpstr>
      <vt:lpstr>Background</vt:lpstr>
      <vt:lpstr>Background</vt:lpstr>
      <vt:lpstr>Background: RRM requirements and completion level</vt:lpstr>
      <vt:lpstr>Background: UE RF requirements and  completion level (for at least one band combination) </vt:lpstr>
      <vt:lpstr>Background: BS RF requirements completion level (for at least one band combination)</vt:lpstr>
      <vt:lpstr>Way forward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Steven Chen</cp:lastModifiedBy>
  <cp:revision>241</cp:revision>
  <dcterms:created xsi:type="dcterms:W3CDTF">2017-01-18T16:32:26Z</dcterms:created>
  <dcterms:modified xsi:type="dcterms:W3CDTF">2018-03-19T02:21:32Z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(3)WYKg7gzyXcRrkGdUAoe5s6rLHBprngo1U7hgksl2LjrzRIN1l9vSu+4v4iZSeJVa+TsHU+ge
6fmZhM5C8mVbfbUfa7/MGkJU/OpVt61EEfGXEFssgNghCG/yXPa8EZ67uhT1IMhwENh1HdBQ
KXqrfUxN5tPi84bKu34I8Jee8O7i+5U260KOtB7D0JnLr2bpj8M9u8/CuVesGyoVILmeVR7x
bFgNQmMXL999vGtDhf</vt:lpwstr>
  </property>
  <property fmtid="{D5CDD505-2E9C-101B-9397-08002B2CF9AE}" pid="4" name="_2015_ms_pID_7253431">
    <vt:lpwstr>bD2AiqG7FxK4mL1emNzdPcDD0DS+QbsIguYXmegl1uGT1n/xU5Cf3i
I8fzEBPXnaijWoyXbfCo8So+G0tBwRdOEbFioAmOZr7Ye90sHVZiLNHsFyeiWBJUqJf0opbZ
dnp0+z1Fk5BkKaEHra0FRcJyavtoiAtmiGAwC4AX3zIAIKRumnOkePW6L/bECNfim+qzfQcv
AL9Z1Z1QtA3D/J3xvqAR50AZWfQDdFx846cj</vt:lpwstr>
  </property>
  <property fmtid="{D5CDD505-2E9C-101B-9397-08002B2CF9AE}" pid="5" name="_2015_ms_pID_7253432">
    <vt:lpwstr>CVO33HTyBFr78tzv4GWuspM=</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1521287392</vt:lpwstr>
  </property>
</Properties>
</file>