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8"/>
  </p:notesMasterIdLst>
  <p:handoutMasterIdLst>
    <p:handoutMasterId r:id="rId9"/>
  </p:handoutMasterIdLst>
  <p:sldIdLst>
    <p:sldId id="342" r:id="rId2"/>
    <p:sldId id="344" r:id="rId3"/>
    <p:sldId id="341" r:id="rId4"/>
    <p:sldId id="345" r:id="rId5"/>
    <p:sldId id="346" r:id="rId6"/>
    <p:sldId id="261" r:id="rId7"/>
  </p:sldIdLst>
  <p:sldSz cx="12192000" cy="6858000"/>
  <p:notesSz cx="6884988" cy="10018713"/>
  <p:embeddedFontLst>
    <p:embeddedFont>
      <p:font typeface="Ericsson Capital TT" panose="02000503000000020004" pitchFamily="2" charset="0"/>
      <p:regular r:id="rId10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342"/>
            <p14:sldId id="344"/>
            <p14:sldId id="341"/>
            <p14:sldId id="345"/>
            <p14:sldId id="346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9D4"/>
    <a:srgbClr val="89BA17"/>
    <a:srgbClr val="007B78"/>
    <a:srgbClr val="6A8FBF"/>
    <a:srgbClr val="F08A00"/>
    <a:srgbClr val="FABB00"/>
    <a:srgbClr val="9FB7D3"/>
    <a:srgbClr val="8BC5FF"/>
    <a:srgbClr val="99CCFF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>
    <p:restoredLeft sz="7668" autoAdjust="0"/>
    <p:restoredTop sz="92813" autoAdjust="0"/>
  </p:normalViewPr>
  <p:slideViewPr>
    <p:cSldViewPr snapToGrid="0" snapToObjects="1">
      <p:cViewPr varScale="1">
        <p:scale>
          <a:sx n="118" d="100"/>
          <a:sy n="118" d="100"/>
        </p:scale>
        <p:origin x="1818" y="114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2018-03-12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2018-03-12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2016-02-08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E6FD806-4381-498C-97B7-7EBA6B9EA74C}" type="slidenum">
              <a:rPr lang="en-US" altLang="en-US" smtClean="0"/>
              <a:pPr/>
              <a:t>2</a:t>
            </a:fld>
            <a:endParaRPr lang="en-US" alt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Concept and status report for &lt;team&gt;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97996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2018-03-12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137570D-6829-425F-9009-DE41C6EE619A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939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7" name="Econ2011" descr="ECON_RGB"/>
          <p:cNvPicPr>
            <a:picLocks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Commercial in confidence  |  2018-03-12  |  Page </a:t>
            </a:r>
            <a:fld id="{550A9A69-CDB9-414C-9067-82AF80EBE33F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  <p:pic>
        <p:nvPicPr>
          <p:cNvPr id="8" name="Econ2011" descr="ECON_RGB"/>
          <p:cNvPicPr>
            <a:picLocks noChangeArrowheads="1"/>
          </p:cNvPicPr>
          <p:nvPr userDrawn="1"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1288E37-E886-4427-8831-6949F9D744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RP-180457 (related to WID in RP-180456) </a:t>
            </a:r>
          </a:p>
          <a:p>
            <a:r>
              <a:rPr lang="en-US" dirty="0"/>
              <a:t>Ericsson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B3AF1B9-7195-4CEA-B6F3-5A57CC13C4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Motivation for EN-DC enhancements</a:t>
            </a:r>
          </a:p>
        </p:txBody>
      </p:sp>
    </p:spTree>
    <p:extLst>
      <p:ext uri="{BB962C8B-B14F-4D97-AF65-F5344CB8AC3E}">
        <p14:creationId xmlns:p14="http://schemas.microsoft.com/office/powerpoint/2010/main" val="20660023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82410" y="1335333"/>
            <a:ext cx="6273052" cy="4595195"/>
          </a:xfrm>
        </p:spPr>
        <p:txBody>
          <a:bodyPr/>
          <a:lstStyle/>
          <a:p>
            <a:r>
              <a:rPr lang="en-GB" sz="1800" dirty="0"/>
              <a:t>During Rel-15, different architecture options are introduced</a:t>
            </a:r>
            <a:endParaRPr lang="en-US" sz="1800" dirty="0"/>
          </a:p>
          <a:p>
            <a:r>
              <a:rPr lang="en-GB" sz="1800" dirty="0"/>
              <a:t>E-UTRA-NR Dual Connectivity (EN-DC), Option 3:</a:t>
            </a:r>
          </a:p>
          <a:p>
            <a:pPr lvl="1"/>
            <a:r>
              <a:rPr lang="en-GB" sz="1600" dirty="0"/>
              <a:t>Introduced to support fast introduction of NR both in the specifications and the products</a:t>
            </a:r>
            <a:endParaRPr lang="en-US" sz="1600" dirty="0"/>
          </a:p>
          <a:p>
            <a:r>
              <a:rPr lang="en-US" sz="1800" dirty="0"/>
              <a:t>In EN-DC, NR is working in a non-stand-alone way as an “extra” carrier to LTE</a:t>
            </a:r>
          </a:p>
          <a:p>
            <a:pPr lvl="1"/>
            <a:r>
              <a:rPr lang="en-US" sz="1600" dirty="0"/>
              <a:t>Initial access, CP termination, </a:t>
            </a:r>
            <a:r>
              <a:rPr lang="en-US" sz="1600" dirty="0" err="1"/>
              <a:t>QoS</a:t>
            </a:r>
            <a:r>
              <a:rPr lang="en-US" sz="1600" dirty="0"/>
              <a:t> is managed by LTE </a:t>
            </a:r>
            <a:r>
              <a:rPr lang="en-US" sz="1600" dirty="0" err="1"/>
              <a:t>eNB</a:t>
            </a:r>
            <a:endParaRPr lang="en-US" sz="1600" dirty="0"/>
          </a:p>
          <a:p>
            <a:pPr lvl="1"/>
            <a:r>
              <a:rPr lang="en-US" sz="1600" dirty="0"/>
              <a:t>Mobility functionality is split between LTE and NR node</a:t>
            </a:r>
          </a:p>
          <a:p>
            <a:pPr lvl="1"/>
            <a:r>
              <a:rPr lang="en-US" sz="1600" dirty="0"/>
              <a:t>NR user plane either via  LTE </a:t>
            </a:r>
            <a:r>
              <a:rPr lang="en-US" sz="1600" dirty="0" err="1"/>
              <a:t>eNB</a:t>
            </a:r>
            <a:r>
              <a:rPr lang="en-US" sz="1600" dirty="0"/>
              <a:t> or directly to EPC</a:t>
            </a:r>
          </a:p>
          <a:p>
            <a:r>
              <a:rPr lang="en-US" sz="1800" dirty="0"/>
              <a:t>EN-DC is not necessarily temporal solution but stay over some time</a:t>
            </a:r>
            <a:endParaRPr lang="en-US" sz="1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7005637" y="1624013"/>
          <a:ext cx="4837733" cy="3881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Visio" r:id="rId4" imgW="4552821" imgH="3657600" progId="Visio.Drawing.15">
                  <p:embed/>
                </p:oleObj>
              </mc:Choice>
              <mc:Fallback>
                <p:oleObj name="Visio" r:id="rId4" imgW="4552821" imgH="3657600" progId="Visio.Drawing.15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05637" y="1624013"/>
                        <a:ext cx="4837733" cy="3881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9408461" y="5897562"/>
            <a:ext cx="734078" cy="843897"/>
            <a:chOff x="7849253" y="5499318"/>
            <a:chExt cx="312738" cy="585570"/>
          </a:xfrm>
        </p:grpSpPr>
        <p:sp>
          <p:nvSpPr>
            <p:cNvPr id="7" name="Rounded Rectangle 2"/>
            <p:cNvSpPr>
              <a:spLocks noChangeArrowheads="1"/>
            </p:cNvSpPr>
            <p:nvPr/>
          </p:nvSpPr>
          <p:spPr bwMode="auto">
            <a:xfrm>
              <a:off x="7849253" y="5499318"/>
              <a:ext cx="312738" cy="58557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72000" rIns="72000"/>
            <a:lstStyle>
              <a:lvl1pPr eaLnBrk="0" hangingPunct="0">
                <a:spcBef>
                  <a:spcPct val="20000"/>
                </a:spcBef>
                <a:buClr>
                  <a:srgbClr val="00A9D4"/>
                </a:buClr>
                <a:buFont typeface="Arial" charset="0"/>
                <a:buChar char="›"/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1"/>
                </a:buClr>
                <a:buFont typeface="Ericsson Capital TT" pitchFamily="2" charset="0"/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92CCE5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1"/>
                </a:buClr>
                <a:buFont typeface="Ericsson Capital TT" pitchFamily="2" charset="0"/>
                <a:buChar char="-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FontTx/>
                <a:buNone/>
              </a:pPr>
              <a:endParaRPr lang="en-US" altLang="fi-FI" sz="1400"/>
            </a:p>
          </p:txBody>
        </p:sp>
        <p:sp>
          <p:nvSpPr>
            <p:cNvPr id="8" name="Freeform 31"/>
            <p:cNvSpPr>
              <a:spLocks noChangeAspect="1" noEditPoints="1"/>
            </p:cNvSpPr>
            <p:nvPr/>
          </p:nvSpPr>
          <p:spPr bwMode="auto">
            <a:xfrm>
              <a:off x="7849253" y="5510213"/>
              <a:ext cx="312738" cy="574675"/>
            </a:xfrm>
            <a:custGeom>
              <a:avLst/>
              <a:gdLst>
                <a:gd name="T0" fmla="*/ 2147483647 w 254"/>
                <a:gd name="T1" fmla="*/ 2147483647 h 395"/>
                <a:gd name="T2" fmla="*/ 2147483647 w 254"/>
                <a:gd name="T3" fmla="*/ 2147483647 h 395"/>
                <a:gd name="T4" fmla="*/ 2147483647 w 254"/>
                <a:gd name="T5" fmla="*/ 2147483647 h 395"/>
                <a:gd name="T6" fmla="*/ 2147483647 w 254"/>
                <a:gd name="T7" fmla="*/ 2147483647 h 395"/>
                <a:gd name="T8" fmla="*/ 2147483647 w 254"/>
                <a:gd name="T9" fmla="*/ 2147483647 h 395"/>
                <a:gd name="T10" fmla="*/ 2147483647 w 254"/>
                <a:gd name="T11" fmla="*/ 2147483647 h 395"/>
                <a:gd name="T12" fmla="*/ 2147483647 w 254"/>
                <a:gd name="T13" fmla="*/ 2147483647 h 395"/>
                <a:gd name="T14" fmla="*/ 2147483647 w 254"/>
                <a:gd name="T15" fmla="*/ 2147483647 h 395"/>
                <a:gd name="T16" fmla="*/ 2147483647 w 254"/>
                <a:gd name="T17" fmla="*/ 2147483647 h 395"/>
                <a:gd name="T18" fmla="*/ 2147483647 w 254"/>
                <a:gd name="T19" fmla="*/ 2147483647 h 395"/>
                <a:gd name="T20" fmla="*/ 2147483647 w 254"/>
                <a:gd name="T21" fmla="*/ 2147483647 h 395"/>
                <a:gd name="T22" fmla="*/ 2147483647 w 254"/>
                <a:gd name="T23" fmla="*/ 2147483647 h 395"/>
                <a:gd name="T24" fmla="*/ 2147483647 w 254"/>
                <a:gd name="T25" fmla="*/ 2147483647 h 395"/>
                <a:gd name="T26" fmla="*/ 2147483647 w 254"/>
                <a:gd name="T27" fmla="*/ 2147483647 h 395"/>
                <a:gd name="T28" fmla="*/ 2147483647 w 254"/>
                <a:gd name="T29" fmla="*/ 2147483647 h 395"/>
                <a:gd name="T30" fmla="*/ 2147483647 w 254"/>
                <a:gd name="T31" fmla="*/ 2147483647 h 395"/>
                <a:gd name="T32" fmla="*/ 2147483647 w 254"/>
                <a:gd name="T33" fmla="*/ 2147483647 h 395"/>
                <a:gd name="T34" fmla="*/ 2147483647 w 254"/>
                <a:gd name="T35" fmla="*/ 2147483647 h 395"/>
                <a:gd name="T36" fmla="*/ 2147483647 w 254"/>
                <a:gd name="T37" fmla="*/ 2147483647 h 395"/>
                <a:gd name="T38" fmla="*/ 2147483647 w 254"/>
                <a:gd name="T39" fmla="*/ 2147483647 h 395"/>
                <a:gd name="T40" fmla="*/ 2147483647 w 254"/>
                <a:gd name="T41" fmla="*/ 2147483647 h 395"/>
                <a:gd name="T42" fmla="*/ 2147483647 w 254"/>
                <a:gd name="T43" fmla="*/ 2147483647 h 395"/>
                <a:gd name="T44" fmla="*/ 2147483647 w 254"/>
                <a:gd name="T45" fmla="*/ 2147483647 h 395"/>
                <a:gd name="T46" fmla="*/ 2147483647 w 254"/>
                <a:gd name="T47" fmla="*/ 2147483647 h 395"/>
                <a:gd name="T48" fmla="*/ 2147483647 w 254"/>
                <a:gd name="T49" fmla="*/ 2147483647 h 395"/>
                <a:gd name="T50" fmla="*/ 2147483647 w 254"/>
                <a:gd name="T51" fmla="*/ 2147483647 h 395"/>
                <a:gd name="T52" fmla="*/ 2147483647 w 254"/>
                <a:gd name="T53" fmla="*/ 2147483647 h 395"/>
                <a:gd name="T54" fmla="*/ 2147483647 w 254"/>
                <a:gd name="T55" fmla="*/ 2147483647 h 395"/>
                <a:gd name="T56" fmla="*/ 2147483647 w 254"/>
                <a:gd name="T57" fmla="*/ 2147483647 h 395"/>
                <a:gd name="T58" fmla="*/ 2147483647 w 254"/>
                <a:gd name="T59" fmla="*/ 2147483647 h 395"/>
                <a:gd name="T60" fmla="*/ 2147483647 w 254"/>
                <a:gd name="T61" fmla="*/ 2147483647 h 395"/>
                <a:gd name="T62" fmla="*/ 2147483647 w 254"/>
                <a:gd name="T63" fmla="*/ 2147483647 h 395"/>
                <a:gd name="T64" fmla="*/ 2147483647 w 254"/>
                <a:gd name="T65" fmla="*/ 2147483647 h 395"/>
                <a:gd name="T66" fmla="*/ 2147483647 w 254"/>
                <a:gd name="T67" fmla="*/ 2147483647 h 395"/>
                <a:gd name="T68" fmla="*/ 2147483647 w 254"/>
                <a:gd name="T69" fmla="*/ 2147483647 h 395"/>
                <a:gd name="T70" fmla="*/ 2147483647 w 254"/>
                <a:gd name="T71" fmla="*/ 2147483647 h 395"/>
                <a:gd name="T72" fmla="*/ 2147483647 w 254"/>
                <a:gd name="T73" fmla="*/ 2147483647 h 395"/>
                <a:gd name="T74" fmla="*/ 2147483647 w 254"/>
                <a:gd name="T75" fmla="*/ 2147483647 h 395"/>
                <a:gd name="T76" fmla="*/ 2147483647 w 254"/>
                <a:gd name="T77" fmla="*/ 2147483647 h 395"/>
                <a:gd name="T78" fmla="*/ 2147483647 w 254"/>
                <a:gd name="T79" fmla="*/ 2147483647 h 395"/>
                <a:gd name="T80" fmla="*/ 2147483647 w 254"/>
                <a:gd name="T81" fmla="*/ 2147483647 h 395"/>
                <a:gd name="T82" fmla="*/ 2147483647 w 254"/>
                <a:gd name="T83" fmla="*/ 2147483647 h 395"/>
                <a:gd name="T84" fmla="*/ 2147483647 w 254"/>
                <a:gd name="T85" fmla="*/ 2147483647 h 395"/>
                <a:gd name="T86" fmla="*/ 2147483647 w 254"/>
                <a:gd name="T87" fmla="*/ 2147483647 h 395"/>
                <a:gd name="T88" fmla="*/ 2147483647 w 254"/>
                <a:gd name="T89" fmla="*/ 2147483647 h 395"/>
                <a:gd name="T90" fmla="*/ 2147483647 w 254"/>
                <a:gd name="T91" fmla="*/ 2147483647 h 395"/>
                <a:gd name="T92" fmla="*/ 2147483647 w 254"/>
                <a:gd name="T93" fmla="*/ 2147483647 h 395"/>
                <a:gd name="T94" fmla="*/ 2147483647 w 254"/>
                <a:gd name="T95" fmla="*/ 0 h 395"/>
                <a:gd name="T96" fmla="*/ 2147483647 w 254"/>
                <a:gd name="T97" fmla="*/ 2147483647 h 395"/>
                <a:gd name="T98" fmla="*/ 0 w 254"/>
                <a:gd name="T99" fmla="*/ 2147483647 h 395"/>
                <a:gd name="T100" fmla="*/ 2147483647 w 254"/>
                <a:gd name="T101" fmla="*/ 2147483647 h 395"/>
                <a:gd name="T102" fmla="*/ 2147483647 w 254"/>
                <a:gd name="T103" fmla="*/ 2147483647 h 395"/>
                <a:gd name="T104" fmla="*/ 2147483647 w 254"/>
                <a:gd name="T105" fmla="*/ 2147483647 h 395"/>
                <a:gd name="T106" fmla="*/ 2147483647 w 254"/>
                <a:gd name="T107" fmla="*/ 2147483647 h 39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54"/>
                <a:gd name="T163" fmla="*/ 0 h 395"/>
                <a:gd name="T164" fmla="*/ 254 w 254"/>
                <a:gd name="T165" fmla="*/ 395 h 39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54" h="395">
                  <a:moveTo>
                    <a:pt x="223" y="77"/>
                  </a:moveTo>
                  <a:cubicBezTo>
                    <a:pt x="223" y="71"/>
                    <a:pt x="219" y="66"/>
                    <a:pt x="216" y="64"/>
                  </a:cubicBezTo>
                  <a:cubicBezTo>
                    <a:pt x="213" y="62"/>
                    <a:pt x="210" y="61"/>
                    <a:pt x="210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163" y="57"/>
                    <a:pt x="127" y="57"/>
                  </a:cubicBezTo>
                  <a:cubicBezTo>
                    <a:pt x="91" y="57"/>
                    <a:pt x="46" y="61"/>
                    <a:pt x="46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1" y="62"/>
                    <a:pt x="38" y="64"/>
                  </a:cubicBezTo>
                  <a:cubicBezTo>
                    <a:pt x="35" y="66"/>
                    <a:pt x="31" y="71"/>
                    <a:pt x="31" y="77"/>
                  </a:cubicBezTo>
                  <a:cubicBezTo>
                    <a:pt x="31" y="84"/>
                    <a:pt x="31" y="282"/>
                    <a:pt x="31" y="293"/>
                  </a:cubicBezTo>
                  <a:cubicBezTo>
                    <a:pt x="31" y="301"/>
                    <a:pt x="36" y="307"/>
                    <a:pt x="40" y="310"/>
                  </a:cubicBezTo>
                  <a:cubicBezTo>
                    <a:pt x="44" y="312"/>
                    <a:pt x="48" y="312"/>
                    <a:pt x="49" y="313"/>
                  </a:cubicBezTo>
                  <a:cubicBezTo>
                    <a:pt x="49" y="313"/>
                    <a:pt x="85" y="314"/>
                    <a:pt x="127" y="314"/>
                  </a:cubicBezTo>
                  <a:cubicBezTo>
                    <a:pt x="169" y="314"/>
                    <a:pt x="205" y="313"/>
                    <a:pt x="205" y="313"/>
                  </a:cubicBezTo>
                  <a:cubicBezTo>
                    <a:pt x="206" y="313"/>
                    <a:pt x="210" y="312"/>
                    <a:pt x="214" y="310"/>
                  </a:cubicBezTo>
                  <a:cubicBezTo>
                    <a:pt x="219" y="307"/>
                    <a:pt x="224" y="301"/>
                    <a:pt x="223" y="293"/>
                  </a:cubicBezTo>
                  <a:cubicBezTo>
                    <a:pt x="223" y="282"/>
                    <a:pt x="223" y="84"/>
                    <a:pt x="223" y="77"/>
                  </a:cubicBezTo>
                  <a:close/>
                  <a:moveTo>
                    <a:pt x="206" y="296"/>
                  </a:moveTo>
                  <a:cubicBezTo>
                    <a:pt x="206" y="296"/>
                    <a:pt x="205" y="296"/>
                    <a:pt x="205" y="297"/>
                  </a:cubicBezTo>
                  <a:cubicBezTo>
                    <a:pt x="205" y="297"/>
                    <a:pt x="205" y="297"/>
                    <a:pt x="204" y="297"/>
                  </a:cubicBezTo>
                  <a:cubicBezTo>
                    <a:pt x="203" y="297"/>
                    <a:pt x="167" y="298"/>
                    <a:pt x="127" y="298"/>
                  </a:cubicBezTo>
                  <a:cubicBezTo>
                    <a:pt x="88" y="298"/>
                    <a:pt x="53" y="297"/>
                    <a:pt x="50" y="297"/>
                  </a:cubicBezTo>
                  <a:cubicBezTo>
                    <a:pt x="50" y="297"/>
                    <a:pt x="50" y="297"/>
                    <a:pt x="50" y="297"/>
                  </a:cubicBezTo>
                  <a:cubicBezTo>
                    <a:pt x="49" y="297"/>
                    <a:pt x="48" y="296"/>
                    <a:pt x="48" y="296"/>
                  </a:cubicBezTo>
                  <a:cubicBezTo>
                    <a:pt x="47" y="295"/>
                    <a:pt x="47" y="296"/>
                    <a:pt x="47" y="293"/>
                  </a:cubicBezTo>
                  <a:cubicBezTo>
                    <a:pt x="47" y="282"/>
                    <a:pt x="47" y="85"/>
                    <a:pt x="47" y="78"/>
                  </a:cubicBezTo>
                  <a:cubicBezTo>
                    <a:pt x="47" y="77"/>
                    <a:pt x="47" y="77"/>
                    <a:pt x="48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55" y="76"/>
                    <a:pt x="95" y="73"/>
                    <a:pt x="127" y="73"/>
                  </a:cubicBezTo>
                  <a:cubicBezTo>
                    <a:pt x="145" y="73"/>
                    <a:pt x="165" y="74"/>
                    <a:pt x="180" y="75"/>
                  </a:cubicBezTo>
                  <a:cubicBezTo>
                    <a:pt x="193" y="76"/>
                    <a:pt x="203" y="76"/>
                    <a:pt x="206" y="77"/>
                  </a:cubicBezTo>
                  <a:cubicBezTo>
                    <a:pt x="206" y="77"/>
                    <a:pt x="207" y="77"/>
                    <a:pt x="207" y="77"/>
                  </a:cubicBezTo>
                  <a:cubicBezTo>
                    <a:pt x="207" y="77"/>
                    <a:pt x="207" y="78"/>
                    <a:pt x="207" y="78"/>
                  </a:cubicBezTo>
                  <a:cubicBezTo>
                    <a:pt x="207" y="86"/>
                    <a:pt x="207" y="282"/>
                    <a:pt x="207" y="293"/>
                  </a:cubicBezTo>
                  <a:cubicBezTo>
                    <a:pt x="207" y="296"/>
                    <a:pt x="207" y="295"/>
                    <a:pt x="206" y="296"/>
                  </a:cubicBezTo>
                  <a:close/>
                  <a:moveTo>
                    <a:pt x="104" y="350"/>
                  </a:moveTo>
                  <a:cubicBezTo>
                    <a:pt x="99" y="350"/>
                    <a:pt x="96" y="354"/>
                    <a:pt x="96" y="358"/>
                  </a:cubicBezTo>
                  <a:cubicBezTo>
                    <a:pt x="96" y="362"/>
                    <a:pt x="99" y="366"/>
                    <a:pt x="104" y="366"/>
                  </a:cubicBezTo>
                  <a:cubicBezTo>
                    <a:pt x="151" y="366"/>
                    <a:pt x="151" y="366"/>
                    <a:pt x="151" y="366"/>
                  </a:cubicBezTo>
                  <a:cubicBezTo>
                    <a:pt x="155" y="366"/>
                    <a:pt x="159" y="362"/>
                    <a:pt x="159" y="358"/>
                  </a:cubicBezTo>
                  <a:cubicBezTo>
                    <a:pt x="159" y="354"/>
                    <a:pt x="155" y="350"/>
                    <a:pt x="151" y="350"/>
                  </a:cubicBezTo>
                  <a:lnTo>
                    <a:pt x="104" y="350"/>
                  </a:lnTo>
                  <a:close/>
                  <a:moveTo>
                    <a:pt x="169" y="45"/>
                  </a:moveTo>
                  <a:cubicBezTo>
                    <a:pt x="173" y="45"/>
                    <a:pt x="177" y="42"/>
                    <a:pt x="177" y="37"/>
                  </a:cubicBezTo>
                  <a:cubicBezTo>
                    <a:pt x="177" y="33"/>
                    <a:pt x="173" y="29"/>
                    <a:pt x="169" y="29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1" y="29"/>
                    <a:pt x="78" y="33"/>
                    <a:pt x="78" y="37"/>
                  </a:cubicBezTo>
                  <a:cubicBezTo>
                    <a:pt x="78" y="42"/>
                    <a:pt x="81" y="45"/>
                    <a:pt x="86" y="45"/>
                  </a:cubicBezTo>
                  <a:lnTo>
                    <a:pt x="169" y="45"/>
                  </a:lnTo>
                  <a:close/>
                  <a:moveTo>
                    <a:pt x="214" y="341"/>
                  </a:moveTo>
                  <a:cubicBezTo>
                    <a:pt x="173" y="348"/>
                    <a:pt x="173" y="348"/>
                    <a:pt x="173" y="348"/>
                  </a:cubicBezTo>
                  <a:cubicBezTo>
                    <a:pt x="168" y="349"/>
                    <a:pt x="165" y="353"/>
                    <a:pt x="166" y="358"/>
                  </a:cubicBezTo>
                  <a:cubicBezTo>
                    <a:pt x="167" y="361"/>
                    <a:pt x="170" y="364"/>
                    <a:pt x="174" y="364"/>
                  </a:cubicBezTo>
                  <a:cubicBezTo>
                    <a:pt x="174" y="364"/>
                    <a:pt x="175" y="364"/>
                    <a:pt x="175" y="364"/>
                  </a:cubicBezTo>
                  <a:cubicBezTo>
                    <a:pt x="217" y="356"/>
                    <a:pt x="217" y="356"/>
                    <a:pt x="217" y="356"/>
                  </a:cubicBezTo>
                  <a:cubicBezTo>
                    <a:pt x="221" y="355"/>
                    <a:pt x="224" y="351"/>
                    <a:pt x="223" y="347"/>
                  </a:cubicBezTo>
                  <a:cubicBezTo>
                    <a:pt x="222" y="343"/>
                    <a:pt x="218" y="340"/>
                    <a:pt x="214" y="341"/>
                  </a:cubicBezTo>
                  <a:close/>
                  <a:moveTo>
                    <a:pt x="40" y="341"/>
                  </a:moveTo>
                  <a:cubicBezTo>
                    <a:pt x="36" y="340"/>
                    <a:pt x="32" y="343"/>
                    <a:pt x="31" y="347"/>
                  </a:cubicBezTo>
                  <a:cubicBezTo>
                    <a:pt x="30" y="351"/>
                    <a:pt x="33" y="355"/>
                    <a:pt x="37" y="356"/>
                  </a:cubicBezTo>
                  <a:cubicBezTo>
                    <a:pt x="79" y="364"/>
                    <a:pt x="79" y="364"/>
                    <a:pt x="79" y="364"/>
                  </a:cubicBezTo>
                  <a:cubicBezTo>
                    <a:pt x="79" y="364"/>
                    <a:pt x="80" y="364"/>
                    <a:pt x="80" y="364"/>
                  </a:cubicBezTo>
                  <a:cubicBezTo>
                    <a:pt x="84" y="364"/>
                    <a:pt x="87" y="361"/>
                    <a:pt x="88" y="358"/>
                  </a:cubicBezTo>
                  <a:cubicBezTo>
                    <a:pt x="89" y="353"/>
                    <a:pt x="86" y="349"/>
                    <a:pt x="82" y="348"/>
                  </a:cubicBezTo>
                  <a:lnTo>
                    <a:pt x="40" y="341"/>
                  </a:lnTo>
                  <a:close/>
                  <a:moveTo>
                    <a:pt x="246" y="99"/>
                  </a:moveTo>
                  <a:cubicBezTo>
                    <a:pt x="241" y="99"/>
                    <a:pt x="238" y="102"/>
                    <a:pt x="238" y="107"/>
                  </a:cubicBezTo>
                  <a:cubicBezTo>
                    <a:pt x="238" y="234"/>
                    <a:pt x="238" y="360"/>
                    <a:pt x="238" y="370"/>
                  </a:cubicBezTo>
                  <a:cubicBezTo>
                    <a:pt x="238" y="375"/>
                    <a:pt x="237" y="375"/>
                    <a:pt x="235" y="376"/>
                  </a:cubicBezTo>
                  <a:cubicBezTo>
                    <a:pt x="234" y="377"/>
                    <a:pt x="233" y="377"/>
                    <a:pt x="232" y="377"/>
                  </a:cubicBezTo>
                  <a:cubicBezTo>
                    <a:pt x="232" y="377"/>
                    <a:pt x="232" y="377"/>
                    <a:pt x="232" y="378"/>
                  </a:cubicBezTo>
                  <a:cubicBezTo>
                    <a:pt x="231" y="378"/>
                    <a:pt x="231" y="378"/>
                    <a:pt x="231" y="378"/>
                  </a:cubicBezTo>
                  <a:cubicBezTo>
                    <a:pt x="232" y="378"/>
                    <a:pt x="183" y="379"/>
                    <a:pt x="127" y="379"/>
                  </a:cubicBezTo>
                  <a:cubicBezTo>
                    <a:pt x="73" y="379"/>
                    <a:pt x="25" y="378"/>
                    <a:pt x="23" y="378"/>
                  </a:cubicBezTo>
                  <a:cubicBezTo>
                    <a:pt x="23" y="378"/>
                    <a:pt x="23" y="378"/>
                    <a:pt x="23" y="378"/>
                  </a:cubicBezTo>
                  <a:cubicBezTo>
                    <a:pt x="22" y="377"/>
                    <a:pt x="20" y="377"/>
                    <a:pt x="19" y="376"/>
                  </a:cubicBezTo>
                  <a:cubicBezTo>
                    <a:pt x="17" y="375"/>
                    <a:pt x="17" y="374"/>
                    <a:pt x="16" y="370"/>
                  </a:cubicBezTo>
                  <a:cubicBezTo>
                    <a:pt x="16" y="356"/>
                    <a:pt x="16" y="34"/>
                    <a:pt x="16" y="25"/>
                  </a:cubicBezTo>
                  <a:cubicBezTo>
                    <a:pt x="16" y="24"/>
                    <a:pt x="17" y="24"/>
                    <a:pt x="18" y="23"/>
                  </a:cubicBezTo>
                  <a:cubicBezTo>
                    <a:pt x="19" y="22"/>
                    <a:pt x="19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4" y="21"/>
                    <a:pt x="37" y="20"/>
                    <a:pt x="55" y="19"/>
                  </a:cubicBezTo>
                  <a:cubicBezTo>
                    <a:pt x="76" y="18"/>
                    <a:pt x="103" y="16"/>
                    <a:pt x="127" y="16"/>
                  </a:cubicBezTo>
                  <a:cubicBezTo>
                    <a:pt x="151" y="16"/>
                    <a:pt x="178" y="18"/>
                    <a:pt x="199" y="19"/>
                  </a:cubicBezTo>
                  <a:cubicBezTo>
                    <a:pt x="217" y="20"/>
                    <a:pt x="231" y="21"/>
                    <a:pt x="234" y="22"/>
                  </a:cubicBezTo>
                  <a:cubicBezTo>
                    <a:pt x="235" y="22"/>
                    <a:pt x="236" y="23"/>
                    <a:pt x="237" y="23"/>
                  </a:cubicBezTo>
                  <a:cubicBezTo>
                    <a:pt x="238" y="24"/>
                    <a:pt x="238" y="24"/>
                    <a:pt x="238" y="25"/>
                  </a:cubicBezTo>
                  <a:cubicBezTo>
                    <a:pt x="238" y="27"/>
                    <a:pt x="238" y="43"/>
                    <a:pt x="238" y="69"/>
                  </a:cubicBezTo>
                  <a:cubicBezTo>
                    <a:pt x="238" y="73"/>
                    <a:pt x="241" y="77"/>
                    <a:pt x="246" y="77"/>
                  </a:cubicBezTo>
                  <a:cubicBezTo>
                    <a:pt x="250" y="77"/>
                    <a:pt x="254" y="73"/>
                    <a:pt x="254" y="69"/>
                  </a:cubicBezTo>
                  <a:cubicBezTo>
                    <a:pt x="254" y="69"/>
                    <a:pt x="254" y="69"/>
                    <a:pt x="254" y="69"/>
                  </a:cubicBezTo>
                  <a:cubicBezTo>
                    <a:pt x="254" y="43"/>
                    <a:pt x="254" y="27"/>
                    <a:pt x="254" y="25"/>
                  </a:cubicBezTo>
                  <a:cubicBezTo>
                    <a:pt x="254" y="17"/>
                    <a:pt x="249" y="12"/>
                    <a:pt x="245" y="10"/>
                  </a:cubicBezTo>
                  <a:cubicBezTo>
                    <a:pt x="241" y="7"/>
                    <a:pt x="238" y="6"/>
                    <a:pt x="238" y="6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36" y="6"/>
                    <a:pt x="176" y="0"/>
                    <a:pt x="127" y="0"/>
                  </a:cubicBezTo>
                  <a:cubicBezTo>
                    <a:pt x="79" y="0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6"/>
                    <a:pt x="13" y="7"/>
                    <a:pt x="9" y="10"/>
                  </a:cubicBezTo>
                  <a:cubicBezTo>
                    <a:pt x="5" y="12"/>
                    <a:pt x="0" y="17"/>
                    <a:pt x="0" y="25"/>
                  </a:cubicBezTo>
                  <a:cubicBezTo>
                    <a:pt x="0" y="34"/>
                    <a:pt x="0" y="356"/>
                    <a:pt x="0" y="370"/>
                  </a:cubicBezTo>
                  <a:cubicBezTo>
                    <a:pt x="0" y="380"/>
                    <a:pt x="6" y="387"/>
                    <a:pt x="11" y="390"/>
                  </a:cubicBezTo>
                  <a:cubicBezTo>
                    <a:pt x="17" y="393"/>
                    <a:pt x="21" y="393"/>
                    <a:pt x="22" y="394"/>
                  </a:cubicBezTo>
                  <a:cubicBezTo>
                    <a:pt x="22" y="394"/>
                    <a:pt x="71" y="395"/>
                    <a:pt x="127" y="395"/>
                  </a:cubicBezTo>
                  <a:cubicBezTo>
                    <a:pt x="183" y="395"/>
                    <a:pt x="232" y="394"/>
                    <a:pt x="232" y="394"/>
                  </a:cubicBezTo>
                  <a:cubicBezTo>
                    <a:pt x="233" y="393"/>
                    <a:pt x="238" y="393"/>
                    <a:pt x="243" y="390"/>
                  </a:cubicBezTo>
                  <a:cubicBezTo>
                    <a:pt x="248" y="387"/>
                    <a:pt x="254" y="380"/>
                    <a:pt x="254" y="370"/>
                  </a:cubicBezTo>
                  <a:cubicBezTo>
                    <a:pt x="254" y="360"/>
                    <a:pt x="254" y="234"/>
                    <a:pt x="254" y="107"/>
                  </a:cubicBezTo>
                  <a:cubicBezTo>
                    <a:pt x="254" y="102"/>
                    <a:pt x="250" y="99"/>
                    <a:pt x="246" y="99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lIns="95709" tIns="47855" rIns="95709" bIns="47855"/>
            <a:lstStyle/>
            <a:p>
              <a:endParaRPr lang="en-US"/>
            </a:p>
          </p:txBody>
        </p:sp>
      </p:grpSp>
      <p:sp>
        <p:nvSpPr>
          <p:cNvPr id="11" name="Freeform: Shape 10"/>
          <p:cNvSpPr/>
          <p:nvPr/>
        </p:nvSpPr>
        <p:spPr bwMode="auto">
          <a:xfrm>
            <a:off x="8256300" y="2402541"/>
            <a:ext cx="2588130" cy="3747247"/>
          </a:xfrm>
          <a:custGeom>
            <a:avLst/>
            <a:gdLst>
              <a:gd name="connsiteX0" fmla="*/ 515927 w 2709416"/>
              <a:gd name="connsiteY0" fmla="*/ 0 h 3747247"/>
              <a:gd name="connsiteX1" fmla="*/ 139410 w 2709416"/>
              <a:gd name="connsiteY1" fmla="*/ 2420471 h 3747247"/>
              <a:gd name="connsiteX2" fmla="*/ 2586774 w 2709416"/>
              <a:gd name="connsiteY2" fmla="*/ 2823883 h 3747247"/>
              <a:gd name="connsiteX3" fmla="*/ 2120610 w 2709416"/>
              <a:gd name="connsiteY3" fmla="*/ 3747247 h 374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9416" h="3747247">
                <a:moveTo>
                  <a:pt x="515927" y="0"/>
                </a:moveTo>
                <a:cubicBezTo>
                  <a:pt x="155098" y="974912"/>
                  <a:pt x="-205731" y="1949824"/>
                  <a:pt x="139410" y="2420471"/>
                </a:cubicBezTo>
                <a:cubicBezTo>
                  <a:pt x="484551" y="2891118"/>
                  <a:pt x="2256574" y="2602754"/>
                  <a:pt x="2586774" y="2823883"/>
                </a:cubicBezTo>
                <a:cubicBezTo>
                  <a:pt x="2916974" y="3045012"/>
                  <a:pt x="2518792" y="3396129"/>
                  <a:pt x="2120610" y="3747247"/>
                </a:cubicBezTo>
              </a:path>
            </a:pathLst>
          </a:cu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Freeform: Shape 11"/>
          <p:cNvSpPr/>
          <p:nvPr/>
        </p:nvSpPr>
        <p:spPr bwMode="auto">
          <a:xfrm>
            <a:off x="8267700" y="4514850"/>
            <a:ext cx="1111250" cy="1720850"/>
          </a:xfrm>
          <a:custGeom>
            <a:avLst/>
            <a:gdLst>
              <a:gd name="connsiteX0" fmla="*/ 1111250 w 1111250"/>
              <a:gd name="connsiteY0" fmla="*/ 1720850 h 1720850"/>
              <a:gd name="connsiteX1" fmla="*/ 317500 w 1111250"/>
              <a:gd name="connsiteY1" fmla="*/ 1009650 h 1720850"/>
              <a:gd name="connsiteX2" fmla="*/ 0 w 1111250"/>
              <a:gd name="connsiteY2" fmla="*/ 0 h 172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11250" h="1720850">
                <a:moveTo>
                  <a:pt x="1111250" y="1720850"/>
                </a:moveTo>
                <a:cubicBezTo>
                  <a:pt x="806979" y="1508654"/>
                  <a:pt x="502708" y="1296458"/>
                  <a:pt x="317500" y="1009650"/>
                </a:cubicBezTo>
                <a:cubicBezTo>
                  <a:pt x="132292" y="722842"/>
                  <a:pt x="66146" y="361421"/>
                  <a:pt x="0" y="0"/>
                </a:cubicBezTo>
              </a:path>
            </a:pathLst>
          </a:cu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Freeform: Shape 12"/>
          <p:cNvSpPr/>
          <p:nvPr/>
        </p:nvSpPr>
        <p:spPr bwMode="auto">
          <a:xfrm>
            <a:off x="8756650" y="2406650"/>
            <a:ext cx="2537364" cy="3867150"/>
          </a:xfrm>
          <a:custGeom>
            <a:avLst/>
            <a:gdLst>
              <a:gd name="connsiteX0" fmla="*/ 1536700 w 2537364"/>
              <a:gd name="connsiteY0" fmla="*/ 3867150 h 3867150"/>
              <a:gd name="connsiteX1" fmla="*/ 2476500 w 2537364"/>
              <a:gd name="connsiteY1" fmla="*/ 2895600 h 3867150"/>
              <a:gd name="connsiteX2" fmla="*/ 0 w 2537364"/>
              <a:gd name="connsiteY2" fmla="*/ 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37364" h="3867150">
                <a:moveTo>
                  <a:pt x="1536700" y="3867150"/>
                </a:moveTo>
                <a:cubicBezTo>
                  <a:pt x="2134658" y="3703637"/>
                  <a:pt x="2732617" y="3540125"/>
                  <a:pt x="2476500" y="2895600"/>
                </a:cubicBezTo>
                <a:cubicBezTo>
                  <a:pt x="2220383" y="2251075"/>
                  <a:pt x="1110191" y="1125537"/>
                  <a:pt x="0" y="0"/>
                </a:cubicBezTo>
              </a:path>
            </a:pathLst>
          </a:cu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Freeform: Shape 13"/>
          <p:cNvSpPr/>
          <p:nvPr/>
        </p:nvSpPr>
        <p:spPr bwMode="auto">
          <a:xfrm>
            <a:off x="8125329" y="2413000"/>
            <a:ext cx="1152021" cy="3943350"/>
          </a:xfrm>
          <a:custGeom>
            <a:avLst/>
            <a:gdLst>
              <a:gd name="connsiteX0" fmla="*/ 1152021 w 1152021"/>
              <a:gd name="connsiteY0" fmla="*/ 3943350 h 3943350"/>
              <a:gd name="connsiteX1" fmla="*/ 53471 w 1152021"/>
              <a:gd name="connsiteY1" fmla="*/ 2514600 h 3943350"/>
              <a:gd name="connsiteX2" fmla="*/ 205871 w 1152021"/>
              <a:gd name="connsiteY2" fmla="*/ 806450 h 3943350"/>
              <a:gd name="connsiteX3" fmla="*/ 510671 w 1152021"/>
              <a:gd name="connsiteY3" fmla="*/ 0 h 394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2021" h="3943350">
                <a:moveTo>
                  <a:pt x="1152021" y="3943350"/>
                </a:moveTo>
                <a:cubicBezTo>
                  <a:pt x="681592" y="3490383"/>
                  <a:pt x="211163" y="3037417"/>
                  <a:pt x="53471" y="2514600"/>
                </a:cubicBezTo>
                <a:cubicBezTo>
                  <a:pt x="-104221" y="1991783"/>
                  <a:pt x="129671" y="1225550"/>
                  <a:pt x="205871" y="806450"/>
                </a:cubicBezTo>
                <a:cubicBezTo>
                  <a:pt x="282071" y="387350"/>
                  <a:pt x="396371" y="193675"/>
                  <a:pt x="510671" y="0"/>
                </a:cubicBezTo>
              </a:path>
            </a:pathLst>
          </a:custGeom>
          <a:noFill/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72000" tIns="45720" rIns="7200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39FACAD-2068-494D-A07B-82E89F2F3ED8}"/>
              </a:ext>
            </a:extLst>
          </p:cNvPr>
          <p:cNvSpPr/>
          <p:nvPr/>
        </p:nvSpPr>
        <p:spPr bwMode="auto">
          <a:xfrm>
            <a:off x="8134066" y="5063319"/>
            <a:ext cx="2393947" cy="941696"/>
          </a:xfrm>
          <a:custGeom>
            <a:avLst/>
            <a:gdLst>
              <a:gd name="connsiteX0" fmla="*/ 2115403 w 2603967"/>
              <a:gd name="connsiteY0" fmla="*/ 1255594 h 1255594"/>
              <a:gd name="connsiteX1" fmla="*/ 2456597 w 2603967"/>
              <a:gd name="connsiteY1" fmla="*/ 682388 h 1255594"/>
              <a:gd name="connsiteX2" fmla="*/ 0 w 2603967"/>
              <a:gd name="connsiteY2" fmla="*/ 0 h 1255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3967" h="1255594">
                <a:moveTo>
                  <a:pt x="2115403" y="1255594"/>
                </a:moveTo>
                <a:cubicBezTo>
                  <a:pt x="2462283" y="1073624"/>
                  <a:pt x="2809164" y="891654"/>
                  <a:pt x="2456597" y="682388"/>
                </a:cubicBezTo>
                <a:cubicBezTo>
                  <a:pt x="2104030" y="473122"/>
                  <a:pt x="1052015" y="236561"/>
                  <a:pt x="0" y="0"/>
                </a:cubicBezTo>
              </a:path>
            </a:pathLst>
          </a:custGeom>
          <a:noFill/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72000" tIns="45720" rIns="7200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339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82853A6-DD79-47B0-A54C-56CE0C867C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169" y="1800000"/>
            <a:ext cx="6745572" cy="3852000"/>
          </a:xfrm>
        </p:spPr>
        <p:txBody>
          <a:bodyPr/>
          <a:lstStyle/>
          <a:p>
            <a:r>
              <a:rPr lang="en-US" dirty="0"/>
              <a:t>To get benefits of EN-DC, it is important to be able to setup EN-DC fast</a:t>
            </a:r>
          </a:p>
          <a:p>
            <a:pPr lvl="1"/>
            <a:r>
              <a:rPr lang="en-US" dirty="0"/>
              <a:t>Otherwise there is risk that the UE has left already the system and NR resources are not utilized</a:t>
            </a:r>
          </a:p>
          <a:p>
            <a:r>
              <a:rPr lang="en-US" dirty="0"/>
              <a:t>Potential enhancements</a:t>
            </a:r>
          </a:p>
          <a:p>
            <a:pPr lvl="1"/>
            <a:r>
              <a:rPr lang="en-US" dirty="0"/>
              <a:t>Support early measurement on NR</a:t>
            </a:r>
          </a:p>
          <a:p>
            <a:pPr lvl="1"/>
            <a:r>
              <a:rPr lang="en-US" dirty="0"/>
              <a:t>Keep EN-DC configuration when UE is in the suspended state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FB38845-FAD9-4A72-9F4B-776E9CAEA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Fast setup of EN-DC</a:t>
            </a:r>
          </a:p>
        </p:txBody>
      </p:sp>
    </p:spTree>
    <p:extLst>
      <p:ext uri="{BB962C8B-B14F-4D97-AF65-F5344CB8AC3E}">
        <p14:creationId xmlns:p14="http://schemas.microsoft.com/office/powerpoint/2010/main" val="30964947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82853A6-DD79-47B0-A54C-56CE0C867C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169" y="1702895"/>
            <a:ext cx="6745572" cy="3852000"/>
          </a:xfrm>
        </p:spPr>
        <p:txBody>
          <a:bodyPr/>
          <a:lstStyle/>
          <a:p>
            <a:r>
              <a:rPr lang="en-US" sz="2000" dirty="0"/>
              <a:t>EN-DC, split SRB was introduced. </a:t>
            </a:r>
          </a:p>
          <a:p>
            <a:pPr lvl="1"/>
            <a:r>
              <a:rPr lang="en-US" sz="1800" dirty="0"/>
              <a:t>RRC messages can be sent via </a:t>
            </a:r>
            <a:r>
              <a:rPr lang="en-US" sz="1800" dirty="0" err="1"/>
              <a:t>MeNB</a:t>
            </a:r>
            <a:r>
              <a:rPr lang="en-US" sz="1800" dirty="0"/>
              <a:t> and/or </a:t>
            </a:r>
            <a:r>
              <a:rPr lang="en-US" sz="1800" dirty="0" err="1"/>
              <a:t>SgNB</a:t>
            </a:r>
            <a:endParaRPr lang="en-US" sz="1800" dirty="0"/>
          </a:p>
          <a:p>
            <a:pPr lvl="1"/>
            <a:r>
              <a:rPr lang="en-US" sz="1800" dirty="0"/>
              <a:t>This improves robustness in case of radio link problems in LTE/NR</a:t>
            </a:r>
          </a:p>
          <a:p>
            <a:r>
              <a:rPr lang="en-US" sz="2000" dirty="0"/>
              <a:t>Some simplifications were taken:</a:t>
            </a:r>
          </a:p>
          <a:p>
            <a:pPr lvl="1"/>
            <a:r>
              <a:rPr lang="en-US" sz="1800" dirty="0"/>
              <a:t>If connection to Master cell group fails, the UE triggers RLF even the connection to the secondary cell group is fine</a:t>
            </a:r>
          </a:p>
          <a:p>
            <a:r>
              <a:rPr lang="en-US" sz="2000" dirty="0"/>
              <a:t>Intention is to enhance RRC diversity to achieve full benefits of the split SRB</a:t>
            </a:r>
          </a:p>
          <a:p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FB38845-FAD9-4A72-9F4B-776E9CAEA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Control </a:t>
            </a:r>
            <a:r>
              <a:rPr lang="en-US" dirty="0" err="1"/>
              <a:t>signalling</a:t>
            </a:r>
            <a:r>
              <a:rPr lang="en-US" dirty="0"/>
              <a:t> robustness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5127B3-A77F-407B-A211-E3591E18A1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330" y="1800000"/>
            <a:ext cx="2899932" cy="414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398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82853A6-DD79-47B0-A54C-56CE0C867C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169" y="1702895"/>
            <a:ext cx="6322481" cy="3852000"/>
          </a:xfrm>
        </p:spPr>
        <p:txBody>
          <a:bodyPr/>
          <a:lstStyle/>
          <a:p>
            <a:r>
              <a:rPr lang="en-US" sz="2000" dirty="0"/>
              <a:t>Different network deployments are possible for E-UTRAN (option 3) and NG-RAN depending on whether the control plane (gNB-CU-CP), the user plane (gNB-CU-UP), or both are centralized. </a:t>
            </a:r>
          </a:p>
          <a:p>
            <a:r>
              <a:rPr lang="en-US" sz="2000" dirty="0"/>
              <a:t>In centralized deployments it is possible to exploit network function virtualization to improve the overall network efficiency [1]. </a:t>
            </a:r>
          </a:p>
          <a:p>
            <a:r>
              <a:rPr lang="en-US" sz="2000" dirty="0"/>
              <a:t>It is important to develop protocol means to allow optimizing signalling when logical network functions are deployed in centralized physical entities.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FB38845-FAD9-4A72-9F4B-776E9CAEA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function virtualization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8343334-535F-413C-8714-E651B77C12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7800" y="2152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03D2927-7B81-484C-A460-1AEDB8ADA0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2903209"/>
              </p:ext>
            </p:extLst>
          </p:nvPr>
        </p:nvGraphicFramePr>
        <p:xfrm>
          <a:off x="6941887" y="1924051"/>
          <a:ext cx="4900863" cy="328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Visio" r:id="rId3" imgW="2636653" imgH="1752639" progId="Visio.Drawing.15">
                  <p:embed/>
                </p:oleObj>
              </mc:Choice>
              <mc:Fallback>
                <p:oleObj name="Visio" r:id="rId3" imgW="2636653" imgH="1752639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1887" y="1924051"/>
                        <a:ext cx="4900863" cy="3282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9C378526-AA13-488B-BA39-6F383C72570D}"/>
              </a:ext>
            </a:extLst>
          </p:cNvPr>
          <p:cNvSpPr/>
          <p:nvPr/>
        </p:nvSpPr>
        <p:spPr>
          <a:xfrm>
            <a:off x="603250" y="5818257"/>
            <a:ext cx="119316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[1] TR 38.913, Study on scenarios and requirements for next generation access technologies</a:t>
            </a:r>
          </a:p>
        </p:txBody>
      </p:sp>
    </p:spTree>
    <p:extLst>
      <p:ext uri="{BB962C8B-B14F-4D97-AF65-F5344CB8AC3E}">
        <p14:creationId xmlns:p14="http://schemas.microsoft.com/office/powerpoint/2010/main" val="1086674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3022</TotalTime>
  <Words>345</Words>
  <Application>Microsoft Office PowerPoint</Application>
  <PresentationFormat>Widescreen</PresentationFormat>
  <Paragraphs>38</Paragraphs>
  <Slides>6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Ericsson Capital TT</vt:lpstr>
      <vt:lpstr>Arial</vt:lpstr>
      <vt:lpstr>PresentationTemplate2011</vt:lpstr>
      <vt:lpstr>Visio</vt:lpstr>
      <vt:lpstr>Motivation for EN-DC enhancements</vt:lpstr>
      <vt:lpstr>background</vt:lpstr>
      <vt:lpstr>Fast setup of EN-DC</vt:lpstr>
      <vt:lpstr>Control signalling robustness</vt:lpstr>
      <vt:lpstr>Network function virtualization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Johan Bergman</dc:creator>
  <cp:keywords/>
  <dc:description>Rev PA1</dc:description>
  <cp:lastModifiedBy>RAN2#101 agreements</cp:lastModifiedBy>
  <cp:revision>207</cp:revision>
  <dcterms:created xsi:type="dcterms:W3CDTF">2016-10-31T13:33:04Z</dcterms:created>
  <dcterms:modified xsi:type="dcterms:W3CDTF">2018-03-12T19:06:23Z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Commercial in confidence</vt:lpwstr>
  </property>
  <property fmtid="{D5CDD505-2E9C-101B-9397-08002B2CF9AE}" pid="16" name="optUseConfClass">
    <vt:bool>false</vt:bool>
  </property>
  <property fmtid="{D5CDD505-2E9C-101B-9397-08002B2CF9AE}" pid="17" name="optUseConfLabel">
    <vt:bool>true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Commercial in confidence</vt:lpwstr>
  </property>
  <property fmtid="{D5CDD505-2E9C-101B-9397-08002B2CF9AE}" pid="30" name="RightFooterField">
    <vt:lpwstr/>
  </property>
  <property fmtid="{D5CDD505-2E9C-101B-9397-08002B2CF9AE}" pid="31" name="RightFooterField2">
    <vt:lpwstr>2018-03-12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Johan Bergman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PRESENTATION</vt:lpwstr>
  </property>
  <property fmtid="{D5CDD505-2E9C-101B-9397-08002B2CF9AE}" pid="43" name="Title">
    <vt:lpwstr/>
  </property>
  <property fmtid="{D5CDD505-2E9C-101B-9397-08002B2CF9AE}" pid="44" name="Date">
    <vt:lpwstr>2018-03-12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