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70" r:id="rId4"/>
    <p:sldId id="269" r:id="rId5"/>
    <p:sldId id="257" r:id="rId6"/>
    <p:sldId id="261" r:id="rId7"/>
    <p:sldId id="262" r:id="rId8"/>
    <p:sldId id="260"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33"/>
    <a:srgbClr val="CCECFF"/>
    <a:srgbClr val="E7FFA3"/>
    <a:srgbClr val="CCFFF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26" autoAdjust="0"/>
    <p:restoredTop sz="94664" autoAdjust="0"/>
  </p:normalViewPr>
  <p:slideViewPr>
    <p:cSldViewPr>
      <p:cViewPr varScale="1">
        <p:scale>
          <a:sx n="71" d="100"/>
          <a:sy n="71" d="100"/>
        </p:scale>
        <p:origin x="-159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11" name="Date Placeholder 10"/>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12" name="Slide Number Placeholder 11"/>
          <p:cNvSpPr>
            <a:spLocks noGrp="1"/>
          </p:cNvSpPr>
          <p:nvPr>
            <p:ph type="sldNum" sz="quarter" idx="11"/>
          </p:nvPr>
        </p:nvSpPr>
        <p:spPr/>
        <p:txBody>
          <a:bodyPr/>
          <a:lstStyle/>
          <a:p>
            <a:fld id="{B192AC1F-954E-4362-8CC0-A4B0CB080C48}" type="slidenum">
              <a:rPr lang="en-US" smtClean="0"/>
              <a:pPr/>
              <a:t>‹#›</a:t>
            </a:fld>
            <a:endParaRPr lang="en-US" dirty="0"/>
          </a:p>
        </p:txBody>
      </p:sp>
      <p:sp>
        <p:nvSpPr>
          <p:cNvPr id="13" name="Footer Placeholder 12"/>
          <p:cNvSpPr>
            <a:spLocks noGrp="1"/>
          </p:cNvSpPr>
          <p:nvPr>
            <p:ph type="ftr" sz="quarter" idx="12"/>
          </p:nvPr>
        </p:nvSpPr>
        <p:spPr/>
        <p:txBody>
          <a:bodyPr/>
          <a:lstStyle/>
          <a:p>
            <a:r>
              <a:rPr lang="fi-FI" dirty="0"/>
              <a:t>RP-17nnnn Way forward on LTE UDC</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5" name="Footer Placeholder 4"/>
          <p:cNvSpPr>
            <a:spLocks noGrp="1"/>
          </p:cNvSpPr>
          <p:nvPr>
            <p:ph type="ftr" sz="quarter" idx="11"/>
          </p:nvPr>
        </p:nvSpPr>
        <p:spPr/>
        <p:txBody>
          <a:bodyPr/>
          <a:lstStyle/>
          <a:p>
            <a:r>
              <a:rPr lang="fi-FI" dirty="0"/>
              <a:t>RP-17nnnn Way forward on LTE UDC</a:t>
            </a:r>
            <a:endParaRPr lang="en-US" dirty="0"/>
          </a:p>
        </p:txBody>
      </p:sp>
      <p:sp>
        <p:nvSpPr>
          <p:cNvPr id="6" name="Slide Number Placeholder 5"/>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4D707-4B0D-4804-8376-6870196EB9CB}" type="datetimeFigureOut">
              <a:rPr lang="en-US" smtClean="0"/>
              <a:pPr/>
              <a:t>3/12/2018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92AC1F-954E-4362-8CC0-A4B0CB080C4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D707-4B0D-4804-8376-6870196EB9CB}" type="datetimeFigureOut">
              <a:rPr lang="en-US" smtClean="0"/>
              <a:pPr/>
              <a:t>3/12/2018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i-FI" dirty="0"/>
              <a:t>RP-17nnnn Way forward on LTE UDC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2AC1F-954E-4362-8CC0-A4B0CB080C4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i-FI" dirty="0" smtClean="0"/>
              <a:t>On Measurement Uncertainty and Test Tolerance</a:t>
            </a:r>
            <a:endParaRPr lang="en-US" dirty="0"/>
          </a:p>
        </p:txBody>
      </p:sp>
      <p:sp>
        <p:nvSpPr>
          <p:cNvPr id="3" name="Subtitle 2"/>
          <p:cNvSpPr>
            <a:spLocks noGrp="1"/>
          </p:cNvSpPr>
          <p:nvPr>
            <p:ph type="subTitle" idx="1"/>
          </p:nvPr>
        </p:nvSpPr>
        <p:spPr>
          <a:xfrm>
            <a:off x="899592" y="3717032"/>
            <a:ext cx="7704856" cy="2162348"/>
          </a:xfrm>
        </p:spPr>
        <p:txBody>
          <a:bodyPr>
            <a:noAutofit/>
          </a:bodyPr>
          <a:lstStyle/>
          <a:p>
            <a:r>
              <a:rPr lang="fi-FI" sz="2400" dirty="0" smtClean="0">
                <a:solidFill>
                  <a:schemeClr val="tx1"/>
                </a:solidFill>
              </a:rPr>
              <a:t>ORANGE</a:t>
            </a:r>
            <a:endParaRPr lang="fi-FI" sz="2400" dirty="0">
              <a:solidFill>
                <a:schemeClr val="bg1">
                  <a:lumMod val="75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480888787"/>
              </p:ext>
            </p:extLst>
          </p:nvPr>
        </p:nvGraphicFramePr>
        <p:xfrm>
          <a:off x="251520" y="260648"/>
          <a:ext cx="8640960" cy="914400"/>
        </p:xfrm>
        <a:graphic>
          <a:graphicData uri="http://schemas.openxmlformats.org/drawingml/2006/table">
            <a:tbl>
              <a:tblPr firstRow="1" bandRow="1">
                <a:tableStyleId>{5C22544A-7EE6-4342-B048-85BDC9FD1C3A}</a:tableStyleId>
              </a:tblPr>
              <a:tblGrid>
                <a:gridCol w="4320480">
                  <a:extLst>
                    <a:ext uri="{9D8B030D-6E8A-4147-A177-3AD203B41FA5}">
                      <a16:colId xmlns:a16="http://schemas.microsoft.com/office/drawing/2014/main" xmlns="" val="20000"/>
                    </a:ext>
                  </a:extLst>
                </a:gridCol>
                <a:gridCol w="4320480">
                  <a:extLst>
                    <a:ext uri="{9D8B030D-6E8A-4147-A177-3AD203B41FA5}">
                      <a16:colId xmlns:a16="http://schemas.microsoft.com/office/drawing/2014/main" xmlns="" val="20001"/>
                    </a:ext>
                  </a:extLst>
                </a:gridCol>
              </a:tblGrid>
              <a:tr h="370840">
                <a:tc>
                  <a:txBody>
                    <a:bodyPr/>
                    <a:lstStyle/>
                    <a:p>
                      <a:r>
                        <a:rPr lang="fi-FI" dirty="0">
                          <a:solidFill>
                            <a:schemeClr val="tx1"/>
                          </a:solidFill>
                        </a:rPr>
                        <a:t>3GPP TSG </a:t>
                      </a:r>
                      <a:r>
                        <a:rPr lang="fi-FI" dirty="0" smtClean="0">
                          <a:solidFill>
                            <a:schemeClr val="tx1"/>
                          </a:solidFill>
                        </a:rPr>
                        <a:t>RAN#79</a:t>
                      </a:r>
                      <a:endParaRPr lang="fi-FI" dirty="0">
                        <a:solidFill>
                          <a:schemeClr val="tx1"/>
                        </a:solidFill>
                      </a:endParaRPr>
                    </a:p>
                    <a:p>
                      <a:r>
                        <a:rPr lang="fi-FI" b="0" dirty="0" smtClean="0">
                          <a:solidFill>
                            <a:schemeClr val="tx1"/>
                          </a:solidFill>
                        </a:rPr>
                        <a:t>19-22</a:t>
                      </a:r>
                      <a:r>
                        <a:rPr lang="fi-FI" b="0" baseline="0" dirty="0" smtClean="0">
                          <a:solidFill>
                            <a:schemeClr val="tx1"/>
                          </a:solidFill>
                        </a:rPr>
                        <a:t> January</a:t>
                      </a:r>
                      <a:r>
                        <a:rPr lang="fi-FI" b="0" dirty="0" smtClean="0">
                          <a:solidFill>
                            <a:schemeClr val="tx1"/>
                          </a:solidFill>
                        </a:rPr>
                        <a:t> 2018</a:t>
                      </a:r>
                      <a:endParaRPr lang="fi-FI" b="0" dirty="0">
                        <a:solidFill>
                          <a:schemeClr val="tx1"/>
                        </a:solidFill>
                      </a:endParaRPr>
                    </a:p>
                    <a:p>
                      <a:r>
                        <a:rPr lang="fi-FI" b="0" dirty="0" smtClean="0">
                          <a:solidFill>
                            <a:schemeClr val="tx1"/>
                          </a:solidFill>
                        </a:rPr>
                        <a:t>Chennai, India</a:t>
                      </a:r>
                      <a:endParaRPr lang="en-US" b="0" dirty="0">
                        <a:solidFill>
                          <a:schemeClr val="tx1"/>
                        </a:solidFill>
                      </a:endParaRPr>
                    </a:p>
                  </a:txBody>
                  <a:tcPr>
                    <a:noFill/>
                  </a:tcPr>
                </a:tc>
                <a:tc>
                  <a:txBody>
                    <a:bodyPr/>
                    <a:lstStyle/>
                    <a:p>
                      <a:pPr>
                        <a:tabLst>
                          <a:tab pos="4129088" algn="r"/>
                        </a:tabLst>
                      </a:pPr>
                      <a:r>
                        <a:rPr lang="fi-FI" dirty="0" smtClean="0">
                          <a:solidFill>
                            <a:schemeClr val="tx1"/>
                          </a:solidFill>
                        </a:rPr>
                        <a:t>	TDoc  RP-180439</a:t>
                      </a:r>
                    </a:p>
                    <a:p>
                      <a:pPr>
                        <a:tabLst>
                          <a:tab pos="4129088" algn="r"/>
                        </a:tabLst>
                      </a:pPr>
                      <a:r>
                        <a:rPr lang="fi-FI" dirty="0">
                          <a:solidFill>
                            <a:schemeClr val="tx1"/>
                          </a:solidFill>
                        </a:rPr>
                        <a:t>	</a:t>
                      </a:r>
                      <a:r>
                        <a:rPr lang="fi-FI" b="0" dirty="0">
                          <a:solidFill>
                            <a:schemeClr val="tx1"/>
                          </a:solidFill>
                        </a:rPr>
                        <a:t>Agenda </a:t>
                      </a:r>
                      <a:r>
                        <a:rPr lang="fi-FI" b="0" dirty="0" smtClean="0">
                          <a:solidFill>
                            <a:schemeClr val="tx1"/>
                          </a:solidFill>
                        </a:rPr>
                        <a:t>Item 9.2.1</a:t>
                      </a:r>
                      <a:endParaRPr lang="fi-FI" b="0" dirty="0">
                        <a:solidFill>
                          <a:schemeClr val="tx1"/>
                        </a:solidFill>
                        <a:highlight>
                          <a:srgbClr val="00FFFF"/>
                        </a:highlight>
                      </a:endParaRPr>
                    </a:p>
                    <a:p>
                      <a:pPr>
                        <a:tabLst>
                          <a:tab pos="4129088" algn="r"/>
                        </a:tabLst>
                      </a:pPr>
                      <a:r>
                        <a:rPr lang="fi-FI" sz="1100" b="0" i="1" dirty="0">
                          <a:solidFill>
                            <a:schemeClr val="bg1">
                              <a:lumMod val="75000"/>
                            </a:schemeClr>
                          </a:solidFill>
                        </a:rPr>
                        <a:t>	</a:t>
                      </a:r>
                      <a:endParaRPr lang="en-US" sz="1100" b="0" i="1" dirty="0">
                        <a:solidFill>
                          <a:schemeClr val="bg1">
                            <a:lumMod val="75000"/>
                          </a:schemeClr>
                        </a:solidFill>
                      </a:endParaRPr>
                    </a:p>
                  </a:txBody>
                  <a:tcPr>
                    <a:noFill/>
                  </a:tcPr>
                </a:tc>
                <a:extLst>
                  <a:ext uri="{0D108BD9-81ED-4DB2-BD59-A6C34878D82A}">
                    <a16:rowId xmlns:a16="http://schemas.microsoft.com/office/drawing/2014/main" xmlns="" val="10000"/>
                  </a:ext>
                </a:extLst>
              </a:tr>
            </a:tbl>
          </a:graphicData>
        </a:graphic>
      </p:graphicFrame>
      <p:sp>
        <p:nvSpPr>
          <p:cNvPr id="9" name="Footer Placeholder 12"/>
          <p:cNvSpPr>
            <a:spLocks noGrp="1"/>
          </p:cNvSpPr>
          <p:nvPr>
            <p:ph type="ftr" sz="quarter" idx="12"/>
          </p:nvPr>
        </p:nvSpPr>
        <p:spPr>
          <a:xfrm>
            <a:off x="3124200" y="6356350"/>
            <a:ext cx="2895600" cy="365125"/>
          </a:xfrm>
        </p:spPr>
        <p:txBody>
          <a:bodyPr/>
          <a:lstStyle/>
          <a:p>
            <a:r>
              <a:rPr lang="fi-FI" dirty="0"/>
              <a:t>xxxxxxxxxxxxxxxxx</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r>
              <a:rPr lang="en-GB" sz="2000" dirty="0" smtClean="0"/>
              <a:t>In </a:t>
            </a:r>
            <a:r>
              <a:rPr lang="en-GB" sz="2000" dirty="0"/>
              <a:t>the January RAN5 </a:t>
            </a:r>
            <a:r>
              <a:rPr lang="en-US" sz="2000" dirty="0"/>
              <a:t>5G-NR </a:t>
            </a:r>
            <a:r>
              <a:rPr lang="en-US" sz="2000" dirty="0" err="1"/>
              <a:t>Adhoc</a:t>
            </a:r>
            <a:r>
              <a:rPr lang="en-US" sz="2000" dirty="0"/>
              <a:t> Meeting #1</a:t>
            </a:r>
            <a:r>
              <a:rPr lang="en-GB" sz="2000" dirty="0"/>
              <a:t>, several companies suggested to shift responsibilities </a:t>
            </a:r>
            <a:r>
              <a:rPr lang="en-GB" sz="2000" dirty="0" smtClean="0"/>
              <a:t>from RAN4 to RAN5 to define Measurement Uncertainty (MU) for NR </a:t>
            </a:r>
            <a:r>
              <a:rPr lang="en-GB" sz="2000" dirty="0"/>
              <a:t>UE RF, </a:t>
            </a:r>
            <a:r>
              <a:rPr lang="en-GB" sz="2000" dirty="0" smtClean="0"/>
              <a:t>demodulation </a:t>
            </a:r>
            <a:r>
              <a:rPr lang="en-GB" sz="2000" dirty="0"/>
              <a:t>and RRM test </a:t>
            </a:r>
            <a:r>
              <a:rPr lang="en-GB" sz="2000" dirty="0" smtClean="0"/>
              <a:t>cases.</a:t>
            </a:r>
          </a:p>
          <a:p>
            <a:r>
              <a:rPr lang="en-GB" sz="2000" dirty="0" smtClean="0"/>
              <a:t>In </a:t>
            </a:r>
            <a:r>
              <a:rPr lang="en-GB" sz="2000" dirty="0"/>
              <a:t>the RAN WG4 Meeting AH-1801 </a:t>
            </a:r>
            <a:r>
              <a:rPr lang="en-GB" sz="2000" dirty="0" smtClean="0"/>
              <a:t>last January, RAN4 agreed </a:t>
            </a:r>
            <a:r>
              <a:rPr lang="en-GB" sz="2000" dirty="0"/>
              <a:t>with the RAN5 proposal to shift MU responsibilities. </a:t>
            </a:r>
          </a:p>
          <a:p>
            <a:r>
              <a:rPr lang="en-GB" sz="2000" dirty="0" smtClean="0"/>
              <a:t>However, the </a:t>
            </a:r>
            <a:r>
              <a:rPr lang="en-GB" sz="2000" dirty="0"/>
              <a:t>NR testability </a:t>
            </a:r>
            <a:r>
              <a:rPr lang="en-GB" sz="2000" dirty="0" smtClean="0"/>
              <a:t>has been discussed </a:t>
            </a:r>
            <a:r>
              <a:rPr lang="en-GB" sz="2000" dirty="0"/>
              <a:t>in </a:t>
            </a:r>
            <a:r>
              <a:rPr lang="en-GB" sz="2000" dirty="0" smtClean="0"/>
              <a:t>RAN4, and has been closely related to MU work. It included:</a:t>
            </a:r>
          </a:p>
          <a:p>
            <a:pPr lvl="1"/>
            <a:r>
              <a:rPr lang="en-US" sz="2000" dirty="0" smtClean="0"/>
              <a:t>MU </a:t>
            </a:r>
            <a:r>
              <a:rPr lang="en-US" sz="2000" dirty="0"/>
              <a:t>characterization procedure for OTA test </a:t>
            </a:r>
            <a:r>
              <a:rPr lang="en-US" sz="2000" dirty="0" smtClean="0"/>
              <a:t>methodology</a:t>
            </a:r>
          </a:p>
          <a:p>
            <a:pPr lvl="1"/>
            <a:r>
              <a:rPr lang="en-US" sz="2000" dirty="0" smtClean="0"/>
              <a:t>MU </a:t>
            </a:r>
            <a:r>
              <a:rPr lang="en-US" sz="2000" dirty="0"/>
              <a:t>factors definition and procedures required to minimize OTA </a:t>
            </a:r>
            <a:r>
              <a:rPr lang="en-US" sz="2000" dirty="0" smtClean="0"/>
              <a:t>MU</a:t>
            </a:r>
          </a:p>
          <a:p>
            <a:pPr lvl="1"/>
            <a:r>
              <a:rPr lang="en-US" sz="2000" dirty="0" smtClean="0"/>
              <a:t>Measurement </a:t>
            </a:r>
            <a:r>
              <a:rPr lang="en-US" sz="2000" dirty="0"/>
              <a:t>grids (grid type, min. number of measurement points, applicability) </a:t>
            </a:r>
            <a:r>
              <a:rPr lang="en-US" sz="2000" dirty="0" smtClean="0"/>
              <a:t>as in R4-1801260</a:t>
            </a:r>
          </a:p>
          <a:p>
            <a:pPr marL="0" indent="0">
              <a:buNone/>
            </a:pPr>
            <a:endParaRPr lang="en-US" sz="1600" dirty="0" smtClean="0"/>
          </a:p>
        </p:txBody>
      </p:sp>
    </p:spTree>
    <p:extLst>
      <p:ext uri="{BB962C8B-B14F-4D97-AF65-F5344CB8AC3E}">
        <p14:creationId xmlns:p14="http://schemas.microsoft.com/office/powerpoint/2010/main" val="1151809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pPr marL="0" indent="0">
              <a:buNone/>
            </a:pPr>
            <a:endParaRPr lang="en-US" sz="2000" dirty="0" smtClean="0"/>
          </a:p>
          <a:p>
            <a:r>
              <a:rPr lang="en-GB" sz="2000" dirty="0" smtClean="0"/>
              <a:t>For E-UTRAN:</a:t>
            </a:r>
          </a:p>
          <a:p>
            <a:pPr lvl="1"/>
            <a:r>
              <a:rPr lang="en-GB" sz="2000" dirty="0" smtClean="0"/>
              <a:t>Methods </a:t>
            </a:r>
            <a:r>
              <a:rPr lang="en-GB" sz="2000" dirty="0"/>
              <a:t>to derive Test Tolerances </a:t>
            </a:r>
            <a:r>
              <a:rPr lang="en-GB" sz="2000" dirty="0" smtClean="0"/>
              <a:t>(TT) for </a:t>
            </a:r>
            <a:r>
              <a:rPr lang="en-GB" sz="2000" dirty="0"/>
              <a:t>RRM and UE radio reception conformance </a:t>
            </a:r>
            <a:r>
              <a:rPr lang="en-GB" sz="2000" dirty="0" smtClean="0"/>
              <a:t>tests, </a:t>
            </a:r>
            <a:r>
              <a:rPr lang="en-GB" sz="2000" dirty="0"/>
              <a:t>and </a:t>
            </a:r>
            <a:r>
              <a:rPr lang="en-GB" sz="2000" dirty="0" smtClean="0"/>
              <a:t>to establish </a:t>
            </a:r>
            <a:r>
              <a:rPr lang="en-GB" sz="2000" dirty="0"/>
              <a:t>a system for relating the TT to the MU </a:t>
            </a:r>
            <a:r>
              <a:rPr lang="en-GB" sz="2000" dirty="0" smtClean="0"/>
              <a:t>of </a:t>
            </a:r>
            <a:r>
              <a:rPr lang="en-GB" sz="2000" dirty="0"/>
              <a:t>Test System are captured for E-UTRA </a:t>
            </a:r>
            <a:r>
              <a:rPr lang="en-GB" sz="2000" dirty="0" smtClean="0"/>
              <a:t>respectively </a:t>
            </a:r>
            <a:r>
              <a:rPr lang="en-GB" sz="2000" dirty="0"/>
              <a:t>in </a:t>
            </a:r>
            <a:r>
              <a:rPr lang="en-GB" sz="2000" dirty="0" smtClean="0"/>
              <a:t>TR36.903 and </a:t>
            </a:r>
            <a:r>
              <a:rPr lang="en-GB" sz="2000" dirty="0"/>
              <a:t>TR36.904</a:t>
            </a:r>
          </a:p>
          <a:p>
            <a:r>
              <a:rPr lang="fr-FR" sz="2000" dirty="0"/>
              <a:t>For </a:t>
            </a:r>
            <a:r>
              <a:rPr lang="fr-FR" sz="2000" dirty="0" smtClean="0"/>
              <a:t>NR</a:t>
            </a:r>
          </a:p>
          <a:p>
            <a:pPr lvl="1"/>
            <a:r>
              <a:rPr lang="fr-FR" sz="2000" dirty="0" err="1" smtClean="0"/>
              <a:t>TTs</a:t>
            </a:r>
            <a:r>
              <a:rPr lang="fr-FR" sz="2000" dirty="0" smtClean="0"/>
              <a:t> for </a:t>
            </a:r>
            <a:r>
              <a:rPr lang="fr-FR" sz="2000" dirty="0" err="1"/>
              <a:t>both</a:t>
            </a:r>
            <a:r>
              <a:rPr lang="fr-FR" sz="2000" dirty="0"/>
              <a:t> RRM and UE radio </a:t>
            </a:r>
            <a:r>
              <a:rPr lang="fr-FR" sz="2000" dirty="0" err="1"/>
              <a:t>reception</a:t>
            </a:r>
            <a:r>
              <a:rPr lang="fr-FR" sz="2000" dirty="0"/>
              <a:t> </a:t>
            </a:r>
            <a:r>
              <a:rPr lang="fr-FR" sz="2000" dirty="0" err="1"/>
              <a:t>will</a:t>
            </a:r>
            <a:r>
              <a:rPr lang="fr-FR" sz="2000" dirty="0"/>
              <a:t> </a:t>
            </a:r>
            <a:r>
              <a:rPr lang="fr-FR" sz="2000" dirty="0" err="1"/>
              <a:t>be</a:t>
            </a:r>
            <a:r>
              <a:rPr lang="fr-FR" sz="2000" dirty="0"/>
              <a:t> </a:t>
            </a:r>
            <a:r>
              <a:rPr lang="fr-FR" sz="2000" dirty="0" err="1"/>
              <a:t>captured</a:t>
            </a:r>
            <a:r>
              <a:rPr lang="fr-FR" sz="2000" dirty="0"/>
              <a:t> in TR38.903</a:t>
            </a:r>
          </a:p>
          <a:p>
            <a:pPr lvl="1"/>
            <a:r>
              <a:rPr lang="en-US" sz="2000" dirty="0" smtClean="0"/>
              <a:t>The Measurement </a:t>
            </a:r>
            <a:r>
              <a:rPr lang="en-US" sz="2000" dirty="0"/>
              <a:t>U</a:t>
            </a:r>
            <a:r>
              <a:rPr lang="en-US" sz="2000" dirty="0" smtClean="0"/>
              <a:t>ncertainty budget for UE RF and RRM testing methodology are captured in TR38.810 and still under discussion</a:t>
            </a:r>
          </a:p>
          <a:p>
            <a:pPr lvl="1"/>
            <a:r>
              <a:rPr lang="en-US" sz="2000" dirty="0" smtClean="0"/>
              <a:t>MU will follow the one derived for OTA in E-UTRA.</a:t>
            </a:r>
          </a:p>
        </p:txBody>
      </p:sp>
    </p:spTree>
    <p:extLst>
      <p:ext uri="{BB962C8B-B14F-4D97-AF65-F5344CB8AC3E}">
        <p14:creationId xmlns:p14="http://schemas.microsoft.com/office/powerpoint/2010/main" val="2411636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340768"/>
            <a:ext cx="8229600" cy="4525963"/>
          </a:xfrm>
        </p:spPr>
        <p:txBody>
          <a:bodyPr anchor="t">
            <a:noAutofit/>
          </a:bodyPr>
          <a:lstStyle/>
          <a:p>
            <a:endParaRPr lang="en-US" sz="1600" dirty="0" smtClean="0"/>
          </a:p>
          <a:p>
            <a:r>
              <a:rPr lang="en-US" sz="2000" dirty="0"/>
              <a:t>F</a:t>
            </a:r>
            <a:r>
              <a:rPr lang="en-US" sz="2000" dirty="0" smtClean="0"/>
              <a:t>or E-UTRA, and in R4-081664, </a:t>
            </a:r>
            <a:r>
              <a:rPr lang="en-GB" sz="2000" dirty="0" smtClean="0"/>
              <a:t>TRP and TRS OTA performance requirements, measurement uncertainty and test tolerance values are agreed as a package.</a:t>
            </a:r>
          </a:p>
          <a:p>
            <a:r>
              <a:rPr lang="en-GB" sz="2000" dirty="0" smtClean="0"/>
              <a:t>However, the test tolerance values are not directly driven from Measurement Uncertainties: taking into account UE Manufacturers concerns on possible impacts on the conformance of the commercial UEs already in the market, a non zero test tolerance, which is not directly driven from Measurement Uncertainty, has been agreed as follows: </a:t>
            </a:r>
            <a:endParaRPr lang="en-US" sz="2000" dirty="0"/>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0417"/>
          <a:stretch/>
        </p:blipFill>
        <p:spPr bwMode="auto">
          <a:xfrm>
            <a:off x="179512" y="4321206"/>
            <a:ext cx="8683330" cy="763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ZoneTexte 4"/>
          <p:cNvSpPr txBox="1"/>
          <p:nvPr/>
        </p:nvSpPr>
        <p:spPr>
          <a:xfrm>
            <a:off x="467544" y="5445224"/>
            <a:ext cx="8395298" cy="400110"/>
          </a:xfrm>
          <a:prstGeom prst="rect">
            <a:avLst/>
          </a:prstGeom>
          <a:noFill/>
        </p:spPr>
        <p:txBody>
          <a:bodyPr wrap="square" rtlCol="0">
            <a:spAutoFit/>
          </a:bodyPr>
          <a:lstStyle/>
          <a:p>
            <a:r>
              <a:rPr lang="en-US" sz="2000" dirty="0" smtClean="0"/>
              <a:t>A shared </a:t>
            </a:r>
            <a:r>
              <a:rPr lang="en-US" sz="2000" dirty="0"/>
              <a:t>risk </a:t>
            </a:r>
            <a:r>
              <a:rPr lang="en-US" sz="2000" dirty="0" smtClean="0"/>
              <a:t>principle </a:t>
            </a:r>
            <a:r>
              <a:rPr lang="en-US" sz="2000" dirty="0"/>
              <a:t>has been applied, leading to a non-zero Test Tolerance</a:t>
            </a:r>
            <a:endParaRPr lang="fr-FR" sz="2000" dirty="0"/>
          </a:p>
        </p:txBody>
      </p:sp>
    </p:spTree>
    <p:extLst>
      <p:ext uri="{BB962C8B-B14F-4D97-AF65-F5344CB8AC3E}">
        <p14:creationId xmlns:p14="http://schemas.microsoft.com/office/powerpoint/2010/main" val="1962296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a:xfrm>
            <a:off x="457200" y="1495325"/>
            <a:ext cx="8229600" cy="4525963"/>
          </a:xfrm>
        </p:spPr>
        <p:txBody>
          <a:bodyPr anchor="t">
            <a:noAutofit/>
          </a:bodyPr>
          <a:lstStyle/>
          <a:p>
            <a:r>
              <a:rPr lang="fr-FR" sz="2000" dirty="0" smtClean="0"/>
              <a:t>I</a:t>
            </a:r>
            <a:r>
              <a:rPr lang="en-GB" sz="2000" dirty="0" smtClean="0"/>
              <a:t>t </a:t>
            </a:r>
            <a:r>
              <a:rPr lang="en-GB" sz="2000" dirty="0"/>
              <a:t>is acknowledged that the accurate evaluations performed in RAN4 that led to the definition of the RF performance requirements already take into account the technology limits and some margin due to the implementation issues</a:t>
            </a:r>
            <a:r>
              <a:rPr lang="en-GB" sz="2000" dirty="0" smtClean="0"/>
              <a:t>.</a:t>
            </a:r>
          </a:p>
          <a:p>
            <a:pPr marL="0" indent="0">
              <a:buNone/>
            </a:pPr>
            <a:endParaRPr lang="en-GB" sz="2000" dirty="0" smtClean="0"/>
          </a:p>
          <a:p>
            <a:r>
              <a:rPr lang="en-GB" sz="2000" dirty="0"/>
              <a:t>T</a:t>
            </a:r>
            <a:r>
              <a:rPr lang="en-GB" sz="2000" dirty="0" smtClean="0"/>
              <a:t>he </a:t>
            </a:r>
            <a:r>
              <a:rPr lang="en-GB" sz="2000" dirty="0"/>
              <a:t>performance under test is deemed critical (e.g. for regulatory aspects, like the spurious emissions</a:t>
            </a:r>
            <a:r>
              <a:rPr lang="en-GB" sz="2000" dirty="0" smtClean="0"/>
              <a:t>)</a:t>
            </a:r>
          </a:p>
          <a:p>
            <a:endParaRPr lang="en-GB" sz="2000" dirty="0" smtClean="0"/>
          </a:p>
          <a:p>
            <a:endParaRPr lang="fr-F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Background</a:t>
            </a:r>
            <a:endParaRPr lang="en-US" dirty="0"/>
          </a:p>
        </p:txBody>
      </p:sp>
      <p:sp>
        <p:nvSpPr>
          <p:cNvPr id="3" name="Content Placeholder 2"/>
          <p:cNvSpPr>
            <a:spLocks noGrp="1"/>
          </p:cNvSpPr>
          <p:nvPr>
            <p:ph idx="1"/>
          </p:nvPr>
        </p:nvSpPr>
        <p:spPr/>
        <p:txBody>
          <a:bodyPr anchor="t">
            <a:noAutofit/>
          </a:bodyPr>
          <a:lstStyle/>
          <a:p>
            <a:r>
              <a:rPr lang="en-US" altLang="fr-FR" sz="2000" dirty="0" smtClean="0"/>
              <a:t>For Operators the measurement uncertainty can introduce the risk of Passing UEs which harm the system performances</a:t>
            </a:r>
          </a:p>
          <a:p>
            <a:r>
              <a:rPr lang="en-US" altLang="fr-FR" sz="2000" dirty="0" smtClean="0"/>
              <a:t>For UE manufactures the measurement uncertainty can introduce the risk of blocking a conformant UE </a:t>
            </a:r>
          </a:p>
          <a:p>
            <a:endParaRPr lang="en-US" sz="2000" dirty="0" smtClean="0"/>
          </a:p>
          <a:p>
            <a:pPr lvl="0"/>
            <a:r>
              <a:rPr lang="en-US" sz="2000" dirty="0"/>
              <a:t>Co-signing operators believe the shared risk approach is not the best way forward, since this introduces a Test Tolerance that reduces the test requirements and significantly increases the risk to harm the system </a:t>
            </a:r>
            <a:r>
              <a:rPr lang="en-US" sz="2000" dirty="0" smtClean="0"/>
              <a:t>performance</a:t>
            </a:r>
            <a:r>
              <a:rPr lang="en-US" sz="2000" dirty="0" smtClean="0">
                <a:solidFill>
                  <a:srgbClr val="FF0000"/>
                </a:solidFill>
              </a:rPr>
              <a:t>.</a:t>
            </a:r>
            <a:endParaRPr lang="fr-FR" sz="2000" dirty="0">
              <a:solidFill>
                <a:srgbClr val="FF0000"/>
              </a:solidFill>
            </a:endParaRPr>
          </a:p>
          <a:p>
            <a:endParaRPr lang="en-US" sz="2000" dirty="0"/>
          </a:p>
          <a:p>
            <a:endParaRPr lang="en-US" sz="2000" dirty="0"/>
          </a:p>
        </p:txBody>
      </p:sp>
    </p:spTree>
    <p:extLst>
      <p:ext uri="{BB962C8B-B14F-4D97-AF65-F5344CB8AC3E}">
        <p14:creationId xmlns:p14="http://schemas.microsoft.com/office/powerpoint/2010/main" val="19193104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New challenges</a:t>
            </a:r>
            <a:endParaRPr lang="fr-FR" dirty="0"/>
          </a:p>
        </p:txBody>
      </p:sp>
      <p:sp>
        <p:nvSpPr>
          <p:cNvPr id="3" name="Espace réservé du contenu 2"/>
          <p:cNvSpPr>
            <a:spLocks noGrp="1"/>
          </p:cNvSpPr>
          <p:nvPr>
            <p:ph idx="1"/>
          </p:nvPr>
        </p:nvSpPr>
        <p:spPr/>
        <p:txBody>
          <a:bodyPr>
            <a:normAutofit fontScale="92500"/>
          </a:bodyPr>
          <a:lstStyle/>
          <a:p>
            <a:r>
              <a:rPr lang="en-US" sz="2000" dirty="0" smtClean="0"/>
              <a:t>3GPP 5G candidate for inclusion in IMT-2020</a:t>
            </a:r>
          </a:p>
          <a:p>
            <a:pPr lvl="1"/>
            <a:r>
              <a:rPr lang="en-US" sz="2000" dirty="0" smtClean="0"/>
              <a:t>Need to meet all IMT2020 requirements and test environments: </a:t>
            </a:r>
            <a:r>
              <a:rPr lang="en-US" sz="2000" dirty="0" err="1" smtClean="0"/>
              <a:t>eg</a:t>
            </a:r>
            <a:r>
              <a:rPr lang="en-US" sz="2000" dirty="0" smtClean="0"/>
              <a:t>; Peak data rate, user experience data rate, latency, reliability</a:t>
            </a:r>
          </a:p>
          <a:p>
            <a:pPr lvl="1"/>
            <a:endParaRPr lang="en-US" sz="2000" dirty="0" smtClean="0"/>
          </a:p>
          <a:p>
            <a:r>
              <a:rPr lang="en-US" sz="2000" dirty="0" smtClean="0"/>
              <a:t>Minimum requirements have been defined to meet IMT2020 requirements</a:t>
            </a:r>
          </a:p>
          <a:p>
            <a:endParaRPr lang="en-US" sz="2000" dirty="0" smtClean="0"/>
          </a:p>
          <a:p>
            <a:r>
              <a:rPr lang="en-US" sz="2000" dirty="0" smtClean="0"/>
              <a:t>Currently test systems introduce Measurement Uncertainty, from which Test Tolerance are applied to the minimum requirements</a:t>
            </a:r>
          </a:p>
          <a:p>
            <a:pPr lvl="1"/>
            <a:r>
              <a:rPr lang="en-US" sz="2000" dirty="0" smtClean="0"/>
              <a:t>Will 3GPP 5G candidates still meet the IMT2020 requirements in reality if a non zero test tolerance is applied?</a:t>
            </a:r>
          </a:p>
          <a:p>
            <a:pPr lvl="1"/>
            <a:endParaRPr lang="en-US" sz="2000" dirty="0"/>
          </a:p>
          <a:p>
            <a:r>
              <a:rPr lang="en-GB" sz="2400" dirty="0"/>
              <a:t>For </a:t>
            </a:r>
            <a:r>
              <a:rPr lang="en-GB" sz="2400" dirty="0" smtClean="0"/>
              <a:t>these reasons </a:t>
            </a:r>
            <a:r>
              <a:rPr lang="en-GB" sz="2400" dirty="0"/>
              <a:t>it is proposed that </a:t>
            </a:r>
            <a:r>
              <a:rPr lang="en-GB" sz="2400" dirty="0" smtClean="0"/>
              <a:t>only a minimal </a:t>
            </a:r>
            <a:r>
              <a:rPr lang="en-GB" sz="2400" dirty="0"/>
              <a:t>Test Tolerance </a:t>
            </a:r>
            <a:r>
              <a:rPr lang="en-GB" sz="2400" dirty="0" smtClean="0"/>
              <a:t>should </a:t>
            </a:r>
            <a:r>
              <a:rPr lang="en-GB" sz="2400" dirty="0"/>
              <a:t>be introduced in 5G.</a:t>
            </a:r>
            <a:endParaRPr lang="fr-FR" sz="2400" dirty="0"/>
          </a:p>
          <a:p>
            <a:pPr lvl="1"/>
            <a:endParaRPr lang="en-US" sz="2000" dirty="0" smtClean="0"/>
          </a:p>
        </p:txBody>
      </p:sp>
    </p:spTree>
    <p:extLst>
      <p:ext uri="{BB962C8B-B14F-4D97-AF65-F5344CB8AC3E}">
        <p14:creationId xmlns:p14="http://schemas.microsoft.com/office/powerpoint/2010/main" val="3887192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a:t>Proposal</a:t>
            </a:r>
            <a:endParaRPr lang="en-US" dirty="0"/>
          </a:p>
        </p:txBody>
      </p:sp>
      <p:sp>
        <p:nvSpPr>
          <p:cNvPr id="3" name="Content Placeholder 2"/>
          <p:cNvSpPr>
            <a:spLocks noGrp="1"/>
          </p:cNvSpPr>
          <p:nvPr>
            <p:ph idx="1"/>
          </p:nvPr>
        </p:nvSpPr>
        <p:spPr/>
        <p:txBody>
          <a:bodyPr anchor="t">
            <a:noAutofit/>
          </a:bodyPr>
          <a:lstStyle/>
          <a:p>
            <a:r>
              <a:rPr lang="en-US" sz="2800" dirty="0"/>
              <a:t>It is </a:t>
            </a:r>
            <a:r>
              <a:rPr lang="en-US" sz="2800" dirty="0" smtClean="0"/>
              <a:t>proposed not apply the shared risk principle </a:t>
            </a:r>
          </a:p>
          <a:p>
            <a:r>
              <a:rPr lang="en-US" sz="2800" dirty="0" smtClean="0"/>
              <a:t>It </a:t>
            </a:r>
            <a:r>
              <a:rPr lang="en-US" sz="2800" dirty="0"/>
              <a:t>is proposed to adopt a </a:t>
            </a:r>
            <a:r>
              <a:rPr lang="en-US" sz="2800" dirty="0" smtClean="0"/>
              <a:t>minimal Test Tolerance for the </a:t>
            </a:r>
            <a:r>
              <a:rPr lang="en-US" sz="2800" dirty="0"/>
              <a:t>UE OTA performance </a:t>
            </a:r>
            <a:r>
              <a:rPr lang="en-US" sz="2800" dirty="0" smtClean="0"/>
              <a:t>testing in 5G</a:t>
            </a:r>
            <a:endParaRPr lang="fr-FR" sz="2800" dirty="0"/>
          </a:p>
        </p:txBody>
      </p:sp>
    </p:spTree>
    <p:extLst>
      <p:ext uri="{BB962C8B-B14F-4D97-AF65-F5344CB8AC3E}">
        <p14:creationId xmlns:p14="http://schemas.microsoft.com/office/powerpoint/2010/main" val="469069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References</a:t>
            </a:r>
            <a:endParaRPr lang="fr-FR" dirty="0"/>
          </a:p>
        </p:txBody>
      </p:sp>
      <p:sp>
        <p:nvSpPr>
          <p:cNvPr id="3" name="Espace réservé du contenu 2"/>
          <p:cNvSpPr>
            <a:spLocks noGrp="1"/>
          </p:cNvSpPr>
          <p:nvPr>
            <p:ph idx="1"/>
          </p:nvPr>
        </p:nvSpPr>
        <p:spPr/>
        <p:txBody>
          <a:bodyPr>
            <a:normAutofit fontScale="62500" lnSpcReduction="20000"/>
          </a:bodyPr>
          <a:lstStyle/>
          <a:p>
            <a:r>
              <a:rPr lang="en-GB" dirty="0" smtClean="0"/>
              <a:t>3GPP </a:t>
            </a:r>
            <a:r>
              <a:rPr lang="en-GB" dirty="0"/>
              <a:t>TR 38.903: “NR; Derivation of test tolerances for Radio Resource Management (RRM) and User Equipment (UE) radio reception conformance tests".</a:t>
            </a:r>
            <a:endParaRPr lang="fr-FR" dirty="0"/>
          </a:p>
          <a:p>
            <a:r>
              <a:rPr lang="en-GB" dirty="0" smtClean="0"/>
              <a:t>3GPP </a:t>
            </a:r>
            <a:r>
              <a:rPr lang="en-GB" dirty="0"/>
              <a:t>TR 36.903: " Evolved Universal Terrestrial Radio Access (E-UTRA) and Evolved Universal Terrestrial Radio Access Network (E-UTRAN); Derivation of test tolerances for Radio Resource Management (RRM) conformance tests".</a:t>
            </a:r>
            <a:endParaRPr lang="fr-FR" dirty="0"/>
          </a:p>
          <a:p>
            <a:r>
              <a:rPr lang="en-GB" dirty="0" smtClean="0"/>
              <a:t>3GPP </a:t>
            </a:r>
            <a:r>
              <a:rPr lang="en-GB" dirty="0"/>
              <a:t>TS 36.904: " Evolved Universal Terrestrial Radio Access (E-UTRA) and Evolved Universal Terrestrial Radio Access Network (E-UTRAN); Derivation of test tolerances for User Equipment (UE) radio reception conformance tests".</a:t>
            </a:r>
            <a:endParaRPr lang="fr-FR" dirty="0"/>
          </a:p>
          <a:p>
            <a:r>
              <a:rPr lang="en-GB" dirty="0" smtClean="0"/>
              <a:t>ETSI </a:t>
            </a:r>
            <a:r>
              <a:rPr lang="en-GB" dirty="0"/>
              <a:t>ETR 273-1-2: "Improvement of radiated methods of measurement (using test sites) and evaluation of the corresponding measurement uncertainties; Part 1: Uncertainties in the measurement of mobile radio equipment characteristics; Sub-part 2: Examples and annexes".</a:t>
            </a:r>
            <a:endParaRPr lang="fr-FR" dirty="0"/>
          </a:p>
          <a:p>
            <a:r>
              <a:rPr lang="en-GB" dirty="0"/>
              <a:t> </a:t>
            </a:r>
            <a:r>
              <a:rPr lang="en-GB" dirty="0" smtClean="0"/>
              <a:t>3GPP </a:t>
            </a:r>
            <a:r>
              <a:rPr lang="en-GB" dirty="0"/>
              <a:t>TS 36.521-1: "User Equipment (UE) conformance specification, Radio transmission and reception Part 1: conformance testing".</a:t>
            </a:r>
            <a:endParaRPr lang="fr-FR" dirty="0"/>
          </a:p>
          <a:p>
            <a:endParaRPr lang="fr-FR" dirty="0"/>
          </a:p>
        </p:txBody>
      </p:sp>
    </p:spTree>
    <p:extLst>
      <p:ext uri="{BB962C8B-B14F-4D97-AF65-F5344CB8AC3E}">
        <p14:creationId xmlns:p14="http://schemas.microsoft.com/office/powerpoint/2010/main" val="7093479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2092</TotalTime>
  <Words>733</Words>
  <Application>Microsoft Office PowerPoint</Application>
  <PresentationFormat>On-screen Show (4:3)</PresentationFormat>
  <Paragraphs>57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On Measurement Uncertainty and Test Tolerance</vt:lpstr>
      <vt:lpstr>Background</vt:lpstr>
      <vt:lpstr>Background</vt:lpstr>
      <vt:lpstr>Background</vt:lpstr>
      <vt:lpstr>Background</vt:lpstr>
      <vt:lpstr>Background</vt:lpstr>
      <vt:lpstr>New challenges</vt:lpstr>
      <vt:lpstr>Proposal</vt:lpstr>
      <vt:lpstr>References</vt:lpstr>
    </vt:vector>
  </TitlesOfParts>
  <Company>Mediatek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UDC for LTE</dc:title>
  <dc:creator>Deutsche Telekom</dc:creator>
  <cp:keywords>3GPP</cp:keywords>
  <cp:lastModifiedBy>GRAVES Benoit IMT/OLN</cp:lastModifiedBy>
  <cp:revision>135</cp:revision>
  <dcterms:created xsi:type="dcterms:W3CDTF">2017-08-07T05:47:17Z</dcterms:created>
  <dcterms:modified xsi:type="dcterms:W3CDTF">2018-03-12T20:05:01Z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