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11"/>
  </p:notesMasterIdLst>
  <p:handoutMasterIdLst>
    <p:handoutMasterId r:id="rId12"/>
  </p:handoutMasterIdLst>
  <p:sldIdLst>
    <p:sldId id="449" r:id="rId4"/>
    <p:sldId id="462" r:id="rId5"/>
    <p:sldId id="460" r:id="rId6"/>
    <p:sldId id="458" r:id="rId7"/>
    <p:sldId id="459" r:id="rId8"/>
    <p:sldId id="454" r:id="rId9"/>
    <p:sldId id="461" r:id="rId10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FFFF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84942" autoAdjust="0"/>
  </p:normalViewPr>
  <p:slideViewPr>
    <p:cSldViewPr snapToGrid="0">
      <p:cViewPr varScale="1">
        <p:scale>
          <a:sx n="159" d="100"/>
          <a:sy n="159" d="100"/>
        </p:scale>
        <p:origin x="60" y="2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00356" y="1971040"/>
            <a:ext cx="8244000" cy="2461044"/>
          </a:xfrm>
        </p:spPr>
        <p:txBody>
          <a:bodyPr/>
          <a:lstStyle/>
          <a:p>
            <a:r>
              <a:rPr lang="en-US" sz="2400" b="1" dirty="0"/>
              <a:t>Title: Motivation for New Study Item for Fast Cell Access for NR</a:t>
            </a:r>
            <a:r>
              <a:rPr lang="en-GB" sz="2400" b="1" dirty="0"/>
              <a:t> </a:t>
            </a:r>
            <a:endParaRPr lang="en-US" sz="2400" dirty="0"/>
          </a:p>
          <a:p>
            <a:pPr fontAlgn="auto" hangingPunct="1"/>
            <a:r>
              <a:rPr lang="en-US" sz="2000" b="1" dirty="0"/>
              <a:t>Source:		Nokia</a:t>
            </a:r>
          </a:p>
          <a:p>
            <a:pPr fontAlgn="auto" hangingPunct="1"/>
            <a:r>
              <a:rPr lang="en-GB" sz="2000" b="1" dirty="0"/>
              <a:t>Document for:	</a:t>
            </a:r>
            <a:r>
              <a:rPr lang="fi-FI" sz="2000" b="1" dirty="0" err="1"/>
              <a:t>Discussion</a:t>
            </a:r>
            <a:endParaRPr lang="en-US" sz="2000" dirty="0"/>
          </a:p>
          <a:p>
            <a:pPr fontAlgn="auto" hangingPunct="1"/>
            <a:r>
              <a:rPr lang="en-GB" sz="2000" b="1" dirty="0"/>
              <a:t>Agenda Item:	</a:t>
            </a:r>
            <a:r>
              <a:rPr lang="fi-FI" sz="2000" b="1" dirty="0"/>
              <a:t>9.1.3</a:t>
            </a:r>
            <a:endParaRPr lang="en-US" sz="2000" dirty="0"/>
          </a:p>
          <a:p>
            <a:pPr fontAlgn="auto" hangingPunct="1"/>
            <a:endParaRPr lang="en-US" sz="2000" dirty="0"/>
          </a:p>
          <a:p>
            <a:endParaRPr lang="en-US" sz="20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80036" y="598445"/>
            <a:ext cx="8588756" cy="1047475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/>
              <a:t>3GPP TSG RAN Meeting #79</a:t>
            </a:r>
            <a:r>
              <a:rPr lang="en-GB" sz="1800" b="1" i="1" dirty="0"/>
              <a:t>									    </a:t>
            </a:r>
            <a:r>
              <a:rPr lang="en-GB" sz="1800" b="1" dirty="0"/>
              <a:t>RP-180434</a:t>
            </a:r>
            <a:endParaRPr lang="en-US" sz="1800" b="1" dirty="0"/>
          </a:p>
          <a:p>
            <a:pPr marL="0" indent="0">
              <a:buNone/>
            </a:pPr>
            <a:r>
              <a:rPr lang="pt-BR" sz="1800" b="1" dirty="0"/>
              <a:t>Chennai, </a:t>
            </a:r>
            <a:r>
              <a:rPr lang="pt-BR" sz="1800" b="1" dirty="0" err="1"/>
              <a:t>India</a:t>
            </a:r>
            <a:r>
              <a:rPr lang="pt-BR" sz="1800" b="1" dirty="0"/>
              <a:t>, </a:t>
            </a:r>
            <a:r>
              <a:rPr lang="pt-BR" sz="1800" b="1" dirty="0" err="1"/>
              <a:t>March</a:t>
            </a:r>
            <a:r>
              <a:rPr lang="pt-BR" sz="1800" b="1" dirty="0"/>
              <a:t> 19th – 22nd, 2018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2998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F8059682-C603-423A-ABF1-25944EC8D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93" y="2765345"/>
            <a:ext cx="3108476" cy="2331356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725335-AEFC-41F8-9FBC-C36CAC263B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19" y="1014556"/>
            <a:ext cx="4402533" cy="2511522"/>
          </a:xfrm>
        </p:spPr>
        <p:txBody>
          <a:bodyPr>
            <a:normAutofit lnSpcReduction="10000"/>
          </a:bodyPr>
          <a:lstStyle/>
          <a:p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In Rel-15,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there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is an on-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going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RAN2-led LTE WI on </a:t>
            </a:r>
            <a:r>
              <a:rPr lang="en-GB" sz="1600" dirty="0">
                <a:solidFill>
                  <a:schemeClr val="accent6">
                    <a:lumMod val="10000"/>
                  </a:schemeClr>
                </a:solidFill>
              </a:rPr>
              <a:t>Enhancing CA Utilization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[RP-170805]</a:t>
            </a:r>
          </a:p>
          <a:p>
            <a:pPr lvl="1"/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main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goal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this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WI is to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improve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latency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en-US" sz="1400" dirty="0" err="1">
                <a:solidFill>
                  <a:schemeClr val="accent6">
                    <a:lumMod val="10000"/>
                  </a:schemeClr>
                </a:solidFill>
              </a:rPr>
              <a:t>SCell</a:t>
            </a: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 set-up times for all scenarios (IDLE</a:t>
            </a:r>
            <a:r>
              <a:rPr lang="en-US" sz="1400" dirty="0">
                <a:solidFill>
                  <a:schemeClr val="accent6">
                    <a:lumMod val="10000"/>
                  </a:schemeClr>
                </a:solidFill>
                <a:sym typeface="Wingdings" panose="05000000000000000000" pitchFamily="2" charset="2"/>
              </a:rPr>
              <a:t>CONNECTED transition for first time CA setup and </a:t>
            </a:r>
            <a:r>
              <a:rPr lang="en-US" sz="1400" dirty="0" err="1">
                <a:solidFill>
                  <a:schemeClr val="accent6">
                    <a:lumMod val="10000"/>
                  </a:schemeClr>
                </a:solidFill>
                <a:sym typeface="Wingdings" panose="05000000000000000000" pitchFamily="2" charset="2"/>
              </a:rPr>
              <a:t>Scell</a:t>
            </a:r>
            <a:r>
              <a:rPr lang="en-US" sz="1400" dirty="0">
                <a:solidFill>
                  <a:schemeClr val="accent6">
                    <a:lumMod val="10000"/>
                  </a:schemeClr>
                </a:solidFill>
                <a:sym typeface="Wingdings" panose="05000000000000000000" pitchFamily="2" charset="2"/>
              </a:rPr>
              <a:t> addition in CONNECTED)</a:t>
            </a:r>
            <a:endParaRPr lang="en-US" sz="1400" dirty="0">
              <a:solidFill>
                <a:schemeClr val="accent6">
                  <a:lumMod val="10000"/>
                </a:schemeClr>
              </a:solidFill>
            </a:endParaRPr>
          </a:p>
          <a:p>
            <a:pPr lvl="1"/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Reducing </a:t>
            </a:r>
            <a:r>
              <a:rPr lang="en-US" sz="1400" dirty="0" err="1">
                <a:solidFill>
                  <a:schemeClr val="accent6">
                    <a:lumMod val="10000"/>
                  </a:schemeClr>
                </a:solidFill>
              </a:rPr>
              <a:t>SCell</a:t>
            </a: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 setup delay (including detection, measurement, configuration and activation) shows improved UE throughput and lower UE power consumption (due to shorter active time)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93CC08-E1BC-41C8-AA9E-85642B25F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fi-F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A96D92-3635-4760-AFDE-9755B9B5E4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Learnings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Rel-15 LTE </a:t>
            </a:r>
            <a:r>
              <a:rPr lang="fi-FI" dirty="0" err="1"/>
              <a:t>euCA</a:t>
            </a:r>
            <a:r>
              <a:rPr lang="fi-FI" dirty="0"/>
              <a:t> WI</a:t>
            </a:r>
            <a:endParaRPr lang="en-US" dirty="0"/>
          </a:p>
          <a:p>
            <a:endParaRPr lang="fi-FI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522715F-F07A-4068-A5F5-1EED83D41E01}"/>
              </a:ext>
            </a:extLst>
          </p:cNvPr>
          <p:cNvGrpSpPr/>
          <p:nvPr/>
        </p:nvGrpSpPr>
        <p:grpSpPr>
          <a:xfrm>
            <a:off x="5378251" y="362650"/>
            <a:ext cx="3221786" cy="2416340"/>
            <a:chOff x="5423983" y="537790"/>
            <a:chExt cx="3221786" cy="241634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5CA05DF-7812-4CB9-B62A-D8E5A8194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3983" y="537790"/>
              <a:ext cx="3221786" cy="2416340"/>
            </a:xfrm>
            <a:prstGeom prst="rect">
              <a:avLst/>
            </a:prstGeom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6E8843A8-12A4-4688-AECF-5BE5F59C698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07590" y="1587808"/>
              <a:ext cx="252028" cy="864268"/>
            </a:xfrm>
            <a:prstGeom prst="straightConnector1">
              <a:avLst/>
            </a:prstGeom>
            <a:ln w="38100" cmpd="sng">
              <a:solidFill>
                <a:srgbClr val="92D05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B28C92A-5409-4896-BBAB-AF77F284E9D5}"/>
              </a:ext>
            </a:extLst>
          </p:cNvPr>
          <p:cNvCxnSpPr/>
          <p:nvPr/>
        </p:nvCxnSpPr>
        <p:spPr>
          <a:xfrm flipH="1">
            <a:off x="6663084" y="3957030"/>
            <a:ext cx="343921" cy="583760"/>
          </a:xfrm>
          <a:prstGeom prst="straightConnector1">
            <a:avLst/>
          </a:prstGeom>
          <a:ln w="38100" cmpd="sng">
            <a:solidFill>
              <a:srgbClr val="92D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7D6C1-785F-4CBB-874F-6680B99227DC}"/>
              </a:ext>
            </a:extLst>
          </p:cNvPr>
          <p:cNvSpPr/>
          <p:nvPr/>
        </p:nvSpPr>
        <p:spPr>
          <a:xfrm>
            <a:off x="551146" y="3477232"/>
            <a:ext cx="4423252" cy="64367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lvl="1"/>
            <a:r>
              <a:rPr lang="en-US" sz="1400" b="1" dirty="0"/>
              <a:t>LTE: Up to 5x</a:t>
            </a:r>
            <a:r>
              <a:rPr lang="en-US" sz="1400" dirty="0"/>
              <a:t> throughput when the delay is reduced from 500 </a:t>
            </a:r>
            <a:r>
              <a:rPr lang="en-US" sz="1400" dirty="0" err="1"/>
              <a:t>ms</a:t>
            </a:r>
            <a:r>
              <a:rPr lang="en-US" sz="1400" dirty="0"/>
              <a:t> to 100 </a:t>
            </a:r>
            <a:r>
              <a:rPr lang="en-US" sz="1400" dirty="0" err="1"/>
              <a:t>ms</a:t>
            </a:r>
            <a:r>
              <a:rPr lang="en-US" sz="1400" dirty="0"/>
              <a:t> or below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E88AD8-22D8-48F2-81D2-E5802E50F284}"/>
              </a:ext>
            </a:extLst>
          </p:cNvPr>
          <p:cNvSpPr/>
          <p:nvPr/>
        </p:nvSpPr>
        <p:spPr>
          <a:xfrm>
            <a:off x="551146" y="4200739"/>
            <a:ext cx="4423252" cy="80166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lvl="1"/>
            <a:r>
              <a:rPr lang="en-US" sz="1400" b="1" dirty="0"/>
              <a:t>LTE: Substantial</a:t>
            </a:r>
            <a:r>
              <a:rPr lang="en-US" sz="1400" dirty="0"/>
              <a:t> (e.g. up to 6-7 minutes) of extra small cell measurements (per call) – before break-even point in energy consumption</a:t>
            </a:r>
            <a:endParaRPr lang="fi-FI" sz="1400" dirty="0"/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17709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2446" y="1039712"/>
            <a:ext cx="5730393" cy="3771917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Small Cell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deployments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are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becoming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more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common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with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NR (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especially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for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high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frequency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bands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which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often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have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naturally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limited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coverage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),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leading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to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use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localized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cells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in an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opportunistic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manner</a:t>
            </a:r>
          </a:p>
          <a:p>
            <a:pPr>
              <a:spcAft>
                <a:spcPts val="0"/>
              </a:spcAft>
            </a:pP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Higher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frequencies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will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cause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new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problems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for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accessing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cells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requiring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faster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recovery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of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serving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cell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in case of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e.g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.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beam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blockage</a:t>
            </a:r>
            <a:endParaRPr lang="fi-FI" sz="1600" dirty="0">
              <a:solidFill>
                <a:schemeClr val="accent6">
                  <a:lumMod val="10000"/>
                </a:schemeClr>
              </a:solidFill>
            </a:endParaRPr>
          </a:p>
          <a:p>
            <a:pPr lvl="1">
              <a:spcAft>
                <a:spcPts val="0"/>
              </a:spcAft>
            </a:pP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Both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FR1 and FR2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should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be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considered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in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studies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to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have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best</a:t>
            </a:r>
            <a:r>
              <a:rPr lang="fi-FI" sz="1400" dirty="0">
                <a:solidFill>
                  <a:schemeClr val="accent6">
                    <a:lumMod val="10000"/>
                  </a:schemeClr>
                </a:solidFill>
              </a:rPr>
              <a:t> NR </a:t>
            </a:r>
            <a:r>
              <a:rPr lang="fi-FI" sz="1400" dirty="0" err="1">
                <a:solidFill>
                  <a:schemeClr val="accent6">
                    <a:lumMod val="10000"/>
                  </a:schemeClr>
                </a:solidFill>
              </a:rPr>
              <a:t>performance</a:t>
            </a:r>
            <a:endParaRPr lang="fi-FI" sz="1400" dirty="0">
              <a:solidFill>
                <a:schemeClr val="accent6">
                  <a:lumMod val="10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lower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latency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and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higher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throughput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shorter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the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call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leading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to net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positive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effect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in UE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power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consumption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better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resource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utilization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over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shorter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time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and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improved</a:t>
            </a:r>
            <a:r>
              <a:rPr lang="fi-FI" sz="1600" dirty="0">
                <a:solidFill>
                  <a:schemeClr val="accent6">
                    <a:lumMod val="10000"/>
                  </a:schemeClr>
                </a:solidFill>
              </a:rPr>
              <a:t> user </a:t>
            </a:r>
            <a:r>
              <a:rPr lang="fi-FI" sz="1600" dirty="0" err="1">
                <a:solidFill>
                  <a:schemeClr val="accent6">
                    <a:lumMod val="10000"/>
                  </a:schemeClr>
                </a:solidFill>
              </a:rPr>
              <a:t>experience</a:t>
            </a:r>
            <a:endParaRPr lang="en-US" sz="1600" b="1" dirty="0"/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chemeClr val="accent6">
                    <a:lumMod val="10000"/>
                  </a:schemeClr>
                </a:solidFill>
              </a:rPr>
              <a:t>Measurement availability will be critical in fast cell utilization</a:t>
            </a:r>
          </a:p>
          <a:p>
            <a:pPr lvl="1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E.g. Use of CA is limited by the delays in starting to use SCell(s)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Motivation</a:t>
            </a:r>
            <a:r>
              <a:rPr lang="fi-FI" dirty="0"/>
              <a:t> for NR </a:t>
            </a:r>
            <a:r>
              <a:rPr lang="fi-FI" dirty="0" err="1"/>
              <a:t>Fast</a:t>
            </a:r>
            <a:r>
              <a:rPr lang="fi-FI" dirty="0"/>
              <a:t> Cell Access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F66DE7-3D90-4D5F-A2AC-2E60A380E6B8}"/>
              </a:ext>
            </a:extLst>
          </p:cNvPr>
          <p:cNvGrpSpPr/>
          <p:nvPr/>
        </p:nvGrpSpPr>
        <p:grpSpPr>
          <a:xfrm>
            <a:off x="6242105" y="1739968"/>
            <a:ext cx="2774025" cy="2258836"/>
            <a:chOff x="6206234" y="1512599"/>
            <a:chExt cx="2774025" cy="2258836"/>
          </a:xfrm>
        </p:grpSpPr>
        <p:sp>
          <p:nvSpPr>
            <p:cNvPr id="6" name="Oval 5"/>
            <p:cNvSpPr/>
            <p:nvPr/>
          </p:nvSpPr>
          <p:spPr>
            <a:xfrm>
              <a:off x="6265043" y="1783167"/>
              <a:ext cx="2715216" cy="198826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accent4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6244741" y="2828044"/>
              <a:ext cx="1020803" cy="64152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accent4"/>
                </a:solidFill>
              </a:endParaRPr>
            </a:p>
          </p:txBody>
        </p:sp>
        <p:pic>
          <p:nvPicPr>
            <p:cNvPr id="9" name="Picture 8" descr="D:\userdata\dspence1\Projects\60. Company Rebrand\Design Workstream\Brand Center\02. Brand Elements\Network Elements\NSN-network_graphics-complete-130925\png\white-gray\Access_Poin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18325" y="2648044"/>
              <a:ext cx="360000" cy="360000"/>
            </a:xfrm>
            <a:prstGeom prst="rect">
              <a:avLst/>
            </a:prstGeom>
            <a:noFill/>
          </p:spPr>
        </p:pic>
        <p:sp>
          <p:nvSpPr>
            <p:cNvPr id="10" name="Oval 9"/>
            <p:cNvSpPr/>
            <p:nvPr/>
          </p:nvSpPr>
          <p:spPr>
            <a:xfrm>
              <a:off x="7720705" y="2454121"/>
              <a:ext cx="1004974" cy="632292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accent4"/>
                </a:solidFill>
              </a:endParaRPr>
            </a:p>
          </p:txBody>
        </p:sp>
        <p:pic>
          <p:nvPicPr>
            <p:cNvPr id="11" name="Picture 10" descr="D:\userdata\dspence1\Projects\60. Company Rebrand\Design Workstream\Brand Center\02. Brand Elements\Network Elements\NSN-network_graphics-complete-130925\png\white-gray\Access_Poin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331135" y="2217473"/>
              <a:ext cx="360000" cy="360000"/>
            </a:xfrm>
            <a:prstGeom prst="rect">
              <a:avLst/>
            </a:prstGeom>
            <a:noFill/>
          </p:spPr>
        </p:pic>
        <p:sp>
          <p:nvSpPr>
            <p:cNvPr id="12" name="Oval 11"/>
            <p:cNvSpPr/>
            <p:nvPr/>
          </p:nvSpPr>
          <p:spPr>
            <a:xfrm>
              <a:off x="6852309" y="2507279"/>
              <a:ext cx="1020803" cy="64152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t" anchorCtr="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schemeClr val="accent4"/>
                </a:solidFill>
              </a:endParaRPr>
            </a:p>
          </p:txBody>
        </p:sp>
        <p:pic>
          <p:nvPicPr>
            <p:cNvPr id="13" name="Picture 12" descr="D:\userdata\dspence1\Projects\60. Company Rebrand\Design Workstream\Brand Center\02. Brand Elements\Network Elements\NSN-network_graphics-complete-130925\png\white-gray\Access_Poin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16616" y="2338302"/>
              <a:ext cx="360000" cy="360000"/>
            </a:xfrm>
            <a:prstGeom prst="rect">
              <a:avLst/>
            </a:prstGeom>
            <a:noFill/>
          </p:spPr>
        </p:pic>
        <p:cxnSp>
          <p:nvCxnSpPr>
            <p:cNvPr id="14" name="Straight Arrow Connector 13"/>
            <p:cNvCxnSpPr/>
            <p:nvPr/>
          </p:nvCxnSpPr>
          <p:spPr>
            <a:xfrm flipV="1">
              <a:off x="7861200" y="1950867"/>
              <a:ext cx="345506" cy="83794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V="1">
              <a:off x="8041200" y="2585851"/>
              <a:ext cx="379275" cy="382957"/>
            </a:xfrm>
            <a:prstGeom prst="straightConnector1">
              <a:avLst/>
            </a:prstGeom>
            <a:ln>
              <a:solidFill>
                <a:schemeClr val="accent4">
                  <a:lumMod val="50000"/>
                </a:schemeClr>
              </a:solidFill>
              <a:headEnd type="triangl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852309" y="1703795"/>
              <a:ext cx="917239" cy="26161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tx2"/>
                  </a:solidFill>
                  <a:latin typeface="Trebuchet MS" panose="020B0603020202020204" pitchFamily="34" charset="0"/>
                </a:rPr>
                <a:t>Macro layer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06234" y="3290518"/>
              <a:ext cx="1159292" cy="261610"/>
            </a:xfrm>
            <a:prstGeom prst="rect">
              <a:avLst/>
            </a:prstGeom>
            <a:solidFill>
              <a:schemeClr val="bg2"/>
            </a:solidFill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tx2"/>
                  </a:solidFill>
                  <a:latin typeface="Trebuchet MS" panose="020B0603020202020204" pitchFamily="34" charset="0"/>
                </a:rPr>
                <a:t>Small cell layer</a:t>
              </a:r>
            </a:p>
          </p:txBody>
        </p:sp>
        <p:grpSp>
          <p:nvGrpSpPr>
            <p:cNvPr id="20" name="Group 16"/>
            <p:cNvGrpSpPr/>
            <p:nvPr/>
          </p:nvGrpSpPr>
          <p:grpSpPr>
            <a:xfrm>
              <a:off x="8058006" y="1512599"/>
              <a:ext cx="297400" cy="443459"/>
              <a:chOff x="5217001" y="1410176"/>
              <a:chExt cx="819150" cy="1198562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5544026" y="1737201"/>
                <a:ext cx="165100" cy="163512"/>
              </a:xfrm>
              <a:custGeom>
                <a:avLst/>
                <a:gdLst>
                  <a:gd name="T0" fmla="*/ 21 w 25"/>
                  <a:gd name="T1" fmla="*/ 21 h 25"/>
                  <a:gd name="T2" fmla="*/ 5 w 25"/>
                  <a:gd name="T3" fmla="*/ 21 h 25"/>
                  <a:gd name="T4" fmla="*/ 5 w 25"/>
                  <a:gd name="T5" fmla="*/ 4 h 25"/>
                  <a:gd name="T6" fmla="*/ 21 w 25"/>
                  <a:gd name="T7" fmla="*/ 4 h 25"/>
                  <a:gd name="T8" fmla="*/ 21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1" y="21"/>
                    </a:moveTo>
                    <a:cubicBezTo>
                      <a:pt x="16" y="25"/>
                      <a:pt x="9" y="25"/>
                      <a:pt x="5" y="21"/>
                    </a:cubicBezTo>
                    <a:cubicBezTo>
                      <a:pt x="0" y="16"/>
                      <a:pt x="0" y="9"/>
                      <a:pt x="5" y="4"/>
                    </a:cubicBezTo>
                    <a:cubicBezTo>
                      <a:pt x="9" y="0"/>
                      <a:pt x="16" y="0"/>
                      <a:pt x="21" y="4"/>
                    </a:cubicBezTo>
                    <a:cubicBezTo>
                      <a:pt x="25" y="9"/>
                      <a:pt x="25" y="16"/>
                      <a:pt x="21" y="21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5466239" y="1973738"/>
                <a:ext cx="320675" cy="635000"/>
              </a:xfrm>
              <a:custGeom>
                <a:avLst/>
                <a:gdLst>
                  <a:gd name="T0" fmla="*/ 0 w 202"/>
                  <a:gd name="T1" fmla="*/ 400 h 400"/>
                  <a:gd name="T2" fmla="*/ 103 w 202"/>
                  <a:gd name="T3" fmla="*/ 0 h 400"/>
                  <a:gd name="T4" fmla="*/ 202 w 202"/>
                  <a:gd name="T5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2" h="400">
                    <a:moveTo>
                      <a:pt x="0" y="400"/>
                    </a:moveTo>
                    <a:lnTo>
                      <a:pt x="103" y="0"/>
                    </a:lnTo>
                    <a:lnTo>
                      <a:pt x="202" y="400"/>
                    </a:lnTo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217001" y="1410176"/>
                <a:ext cx="819150" cy="733425"/>
              </a:xfrm>
              <a:custGeom>
                <a:avLst/>
                <a:gdLst>
                  <a:gd name="T0" fmla="*/ 100 w 125"/>
                  <a:gd name="T1" fmla="*/ 112 h 112"/>
                  <a:gd name="T2" fmla="*/ 125 w 125"/>
                  <a:gd name="T3" fmla="*/ 63 h 112"/>
                  <a:gd name="T4" fmla="*/ 63 w 125"/>
                  <a:gd name="T5" fmla="*/ 0 h 112"/>
                  <a:gd name="T6" fmla="*/ 0 w 125"/>
                  <a:gd name="T7" fmla="*/ 63 h 112"/>
                  <a:gd name="T8" fmla="*/ 26 w 125"/>
                  <a:gd name="T9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12">
                    <a:moveTo>
                      <a:pt x="100" y="112"/>
                    </a:moveTo>
                    <a:cubicBezTo>
                      <a:pt x="115" y="101"/>
                      <a:pt x="125" y="83"/>
                      <a:pt x="125" y="63"/>
                    </a:cubicBezTo>
                    <a:cubicBezTo>
                      <a:pt x="125" y="28"/>
                      <a:pt x="97" y="0"/>
                      <a:pt x="63" y="0"/>
                    </a:cubicBezTo>
                    <a:cubicBezTo>
                      <a:pt x="28" y="0"/>
                      <a:pt x="0" y="28"/>
                      <a:pt x="0" y="63"/>
                    </a:cubicBezTo>
                    <a:cubicBezTo>
                      <a:pt x="0" y="83"/>
                      <a:pt x="10" y="101"/>
                      <a:pt x="26" y="112"/>
                    </a:cubicBezTo>
                  </a:path>
                </a:pathLst>
              </a:custGeom>
              <a:noFill/>
              <a:ln w="1270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5386864" y="1587976"/>
                <a:ext cx="479425" cy="425450"/>
              </a:xfrm>
              <a:custGeom>
                <a:avLst/>
                <a:gdLst>
                  <a:gd name="T0" fmla="*/ 59 w 73"/>
                  <a:gd name="T1" fmla="*/ 65 h 65"/>
                  <a:gd name="T2" fmla="*/ 73 w 73"/>
                  <a:gd name="T3" fmla="*/ 36 h 65"/>
                  <a:gd name="T4" fmla="*/ 37 w 73"/>
                  <a:gd name="T5" fmla="*/ 0 h 65"/>
                  <a:gd name="T6" fmla="*/ 0 w 73"/>
                  <a:gd name="T7" fmla="*/ 36 h 65"/>
                  <a:gd name="T8" fmla="*/ 14 w 73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5">
                    <a:moveTo>
                      <a:pt x="59" y="65"/>
                    </a:moveTo>
                    <a:cubicBezTo>
                      <a:pt x="68" y="58"/>
                      <a:pt x="73" y="48"/>
                      <a:pt x="73" y="36"/>
                    </a:cubicBezTo>
                    <a:cubicBezTo>
                      <a:pt x="73" y="16"/>
                      <a:pt x="57" y="0"/>
                      <a:pt x="37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8"/>
                      <a:pt x="5" y="58"/>
                      <a:pt x="14" y="65"/>
                    </a:cubicBezTo>
                  </a:path>
                </a:pathLst>
              </a:cu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5" name="Line 46"/>
              <p:cNvSpPr>
                <a:spLocks noChangeShapeType="1"/>
              </p:cNvSpPr>
              <p:nvPr/>
            </p:nvSpPr>
            <p:spPr bwMode="auto">
              <a:xfrm flipV="1">
                <a:off x="5544026" y="2195988"/>
                <a:ext cx="131763" cy="138112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6" name="Line 47"/>
              <p:cNvSpPr>
                <a:spLocks noChangeShapeType="1"/>
              </p:cNvSpPr>
              <p:nvPr/>
            </p:nvSpPr>
            <p:spPr bwMode="auto">
              <a:xfrm flipV="1">
                <a:off x="5472589" y="2326163"/>
                <a:ext cx="242888" cy="282575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7" name="Line 48"/>
              <p:cNvSpPr>
                <a:spLocks noChangeShapeType="1"/>
              </p:cNvSpPr>
              <p:nvPr/>
            </p:nvSpPr>
            <p:spPr bwMode="auto">
              <a:xfrm flipH="1" flipV="1">
                <a:off x="5577364" y="2195988"/>
                <a:ext cx="131763" cy="138112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  <p:sp>
            <p:nvSpPr>
              <p:cNvPr id="28" name="Line 49"/>
              <p:cNvSpPr>
                <a:spLocks noChangeShapeType="1"/>
              </p:cNvSpPr>
              <p:nvPr/>
            </p:nvSpPr>
            <p:spPr bwMode="auto">
              <a:xfrm flipH="1" flipV="1">
                <a:off x="5537676" y="2326163"/>
                <a:ext cx="249238" cy="282575"/>
              </a:xfrm>
              <a:prstGeom prst="line">
                <a:avLst/>
              </a:prstGeom>
              <a:noFill/>
              <a:ln w="12700" cap="rnd">
                <a:solidFill>
                  <a:schemeClr val="bg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GB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ヒラギノ角ゴ Pro W3"/>
                    <a:cs typeface="ヒラギノ角ゴ Pro W3"/>
                  </a:defRPr>
                </a:lvl9pPr>
              </a:lstStyle>
              <a:p>
                <a:endParaRPr lang="en-US">
                  <a:solidFill>
                    <a:srgbClr val="124191"/>
                  </a:solidFill>
                  <a:latin typeface="Nokia Pure Text" pitchFamily="34" charset="0"/>
                  <a:ea typeface="Nokia Pure Text" pitchFamily="34" charset="0"/>
                  <a:cs typeface="Nokia Pure Text" pitchFamily="34" charset="0"/>
                </a:endParaRPr>
              </a:p>
            </p:txBody>
          </p:sp>
        </p:grpSp>
        <p:grpSp>
          <p:nvGrpSpPr>
            <p:cNvPr id="40" name="Group 157"/>
            <p:cNvGrpSpPr>
              <a:grpSpLocks noChangeAspect="1"/>
            </p:cNvGrpSpPr>
            <p:nvPr/>
          </p:nvGrpSpPr>
          <p:grpSpPr>
            <a:xfrm>
              <a:off x="7720705" y="2870217"/>
              <a:ext cx="325730" cy="554178"/>
              <a:chOff x="7076313" y="3137576"/>
              <a:chExt cx="564622" cy="912270"/>
            </a:xfrm>
          </p:grpSpPr>
          <p:grpSp>
            <p:nvGrpSpPr>
              <p:cNvPr id="41" name="Group 26"/>
              <p:cNvGrpSpPr/>
              <p:nvPr/>
            </p:nvGrpSpPr>
            <p:grpSpPr>
              <a:xfrm>
                <a:off x="7184008" y="3137576"/>
                <a:ext cx="286758" cy="463548"/>
                <a:chOff x="5213350" y="3201353"/>
                <a:chExt cx="633413" cy="1047750"/>
              </a:xfrm>
            </p:grpSpPr>
            <p:sp>
              <p:nvSpPr>
                <p:cNvPr id="43" name="Freeform 29"/>
                <p:cNvSpPr>
                  <a:spLocks/>
                </p:cNvSpPr>
                <p:nvPr/>
              </p:nvSpPr>
              <p:spPr bwMode="auto">
                <a:xfrm>
                  <a:off x="5213350" y="3201353"/>
                  <a:ext cx="633413" cy="1047750"/>
                </a:xfrm>
                <a:custGeom>
                  <a:avLst/>
                  <a:gdLst>
                    <a:gd name="T0" fmla="*/ 0 w 98"/>
                    <a:gd name="T1" fmla="*/ 27 h 162"/>
                    <a:gd name="T2" fmla="*/ 0 w 98"/>
                    <a:gd name="T3" fmla="*/ 20 h 162"/>
                    <a:gd name="T4" fmla="*/ 19 w 98"/>
                    <a:gd name="T5" fmla="*/ 0 h 162"/>
                    <a:gd name="T6" fmla="*/ 79 w 98"/>
                    <a:gd name="T7" fmla="*/ 0 h 162"/>
                    <a:gd name="T8" fmla="*/ 98 w 98"/>
                    <a:gd name="T9" fmla="*/ 20 h 162"/>
                    <a:gd name="T10" fmla="*/ 98 w 98"/>
                    <a:gd name="T11" fmla="*/ 27 h 162"/>
                    <a:gd name="T12" fmla="*/ 98 w 98"/>
                    <a:gd name="T13" fmla="*/ 138 h 162"/>
                    <a:gd name="T14" fmla="*/ 98 w 98"/>
                    <a:gd name="T15" fmla="*/ 143 h 162"/>
                    <a:gd name="T16" fmla="*/ 79 w 98"/>
                    <a:gd name="T17" fmla="*/ 162 h 162"/>
                    <a:gd name="T18" fmla="*/ 19 w 98"/>
                    <a:gd name="T19" fmla="*/ 162 h 162"/>
                    <a:gd name="T20" fmla="*/ 0 w 98"/>
                    <a:gd name="T21" fmla="*/ 143 h 162"/>
                    <a:gd name="T22" fmla="*/ 0 w 98"/>
                    <a:gd name="T23" fmla="*/ 138 h 162"/>
                    <a:gd name="T24" fmla="*/ 0 w 98"/>
                    <a:gd name="T25" fmla="*/ 27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8" h="162">
                      <a:moveTo>
                        <a:pt x="0" y="27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89" y="0"/>
                        <a:pt x="98" y="9"/>
                        <a:pt x="98" y="20"/>
                      </a:cubicBezTo>
                      <a:cubicBezTo>
                        <a:pt x="98" y="27"/>
                        <a:pt x="98" y="27"/>
                        <a:pt x="98" y="27"/>
                      </a:cubicBezTo>
                      <a:cubicBezTo>
                        <a:pt x="98" y="138"/>
                        <a:pt x="98" y="138"/>
                        <a:pt x="98" y="138"/>
                      </a:cubicBezTo>
                      <a:cubicBezTo>
                        <a:pt x="98" y="143"/>
                        <a:pt x="98" y="143"/>
                        <a:pt x="98" y="143"/>
                      </a:cubicBezTo>
                      <a:cubicBezTo>
                        <a:pt x="98" y="154"/>
                        <a:pt x="89" y="162"/>
                        <a:pt x="7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9" y="162"/>
                        <a:pt x="0" y="154"/>
                        <a:pt x="0" y="143"/>
                      </a:cubicBezTo>
                      <a:cubicBezTo>
                        <a:pt x="0" y="138"/>
                        <a:pt x="0" y="138"/>
                        <a:pt x="0" y="138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4" name="Rectangle 30"/>
                <p:cNvSpPr>
                  <a:spLocks noChangeArrowheads="1"/>
                </p:cNvSpPr>
                <p:nvPr/>
              </p:nvSpPr>
              <p:spPr bwMode="auto">
                <a:xfrm>
                  <a:off x="5297488" y="3415666"/>
                  <a:ext cx="465138" cy="619125"/>
                </a:xfrm>
                <a:prstGeom prst="rect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5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5440363" y="3310891"/>
                  <a:ext cx="180975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6" name="Oval 32"/>
                <p:cNvSpPr>
                  <a:spLocks noChangeArrowheads="1"/>
                </p:cNvSpPr>
                <p:nvPr/>
              </p:nvSpPr>
              <p:spPr bwMode="auto">
                <a:xfrm>
                  <a:off x="5343525" y="3291841"/>
                  <a:ext cx="38100" cy="39688"/>
                </a:xfrm>
                <a:prstGeom prst="ellipse">
                  <a:avLst/>
                </a:prstGeom>
                <a:solidFill>
                  <a:schemeClr val="bg2"/>
                </a:solidFill>
                <a:ln w="1270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7" name="Line 33"/>
                <p:cNvSpPr>
                  <a:spLocks noChangeShapeType="1"/>
                </p:cNvSpPr>
                <p:nvPr/>
              </p:nvSpPr>
              <p:spPr bwMode="auto">
                <a:xfrm>
                  <a:off x="5297488" y="4125278"/>
                  <a:ext cx="109538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8" name="Line 34"/>
                <p:cNvSpPr>
                  <a:spLocks noChangeShapeType="1"/>
                </p:cNvSpPr>
                <p:nvPr/>
              </p:nvSpPr>
              <p:spPr bwMode="auto">
                <a:xfrm>
                  <a:off x="5472113" y="4125278"/>
                  <a:ext cx="115888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49" name="Line 35"/>
                <p:cNvSpPr>
                  <a:spLocks noChangeShapeType="1"/>
                </p:cNvSpPr>
                <p:nvPr/>
              </p:nvSpPr>
              <p:spPr bwMode="auto">
                <a:xfrm>
                  <a:off x="5653088" y="4125278"/>
                  <a:ext cx="109538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  <p:sp>
              <p:nvSpPr>
                <p:cNvPr id="50" name="Line 38"/>
                <p:cNvSpPr>
                  <a:spLocks noChangeShapeType="1"/>
                </p:cNvSpPr>
                <p:nvPr/>
              </p:nvSpPr>
              <p:spPr bwMode="auto">
                <a:xfrm>
                  <a:off x="5297490" y="4034792"/>
                  <a:ext cx="465137" cy="0"/>
                </a:xfrm>
                <a:prstGeom prst="line">
                  <a:avLst/>
                </a:prstGeom>
                <a:noFill/>
                <a:ln w="12700" cap="rnd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189"/>
                  <a:endParaRPr lang="en-US" sz="900">
                    <a:solidFill>
                      <a:srgbClr val="124191"/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endParaRPr>
                </a:p>
              </p:txBody>
            </p:sp>
          </p:grpSp>
          <p:sp>
            <p:nvSpPr>
              <p:cNvPr id="42" name="Rectangle 41"/>
              <p:cNvSpPr/>
              <p:nvPr/>
            </p:nvSpPr>
            <p:spPr>
              <a:xfrm>
                <a:off x="7076313" y="3669858"/>
                <a:ext cx="564622" cy="379988"/>
              </a:xfrm>
              <a:prstGeom prst="rect">
                <a:avLst/>
              </a:prstGeom>
              <a:ln>
                <a:solidFill>
                  <a:schemeClr val="accent1">
                    <a:lumMod val="50000"/>
                  </a:schemeClr>
                </a:solidFill>
              </a:ln>
            </p:spPr>
            <p:txBody>
              <a:bodyPr wrap="none">
                <a:spAutoFit/>
              </a:bodyPr>
              <a:lstStyle/>
              <a:p>
                <a:pPr defTabSz="457189"/>
                <a:r>
                  <a:rPr lang="en-US" sz="900" b="1" dirty="0">
                    <a:solidFill>
                      <a:schemeClr val="accent1">
                        <a:lumMod val="50000"/>
                      </a:schemeClr>
                    </a:solidFill>
                    <a:latin typeface="Nokia Pure Text" pitchFamily="34" charset="0"/>
                    <a:ea typeface="Nokia Pure Text" pitchFamily="34" charset="0"/>
                    <a:cs typeface="Nokia Pure Text" pitchFamily="34" charset="0"/>
                  </a:rPr>
                  <a:t>UE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3283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11678A-8DA6-48C5-B6D1-7388C1EF8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fi-F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1D21A2-83A4-43A0-8DB5-B526DD144A5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/>
              <a:t>Evaluation of LTE vs. NR: UE </a:t>
            </a:r>
            <a:r>
              <a:rPr lang="fi-FI" dirty="0" err="1"/>
              <a:t>throughput</a:t>
            </a:r>
            <a:r>
              <a:rPr lang="fi-FI" dirty="0"/>
              <a:t> </a:t>
            </a:r>
            <a:r>
              <a:rPr lang="fi-FI" dirty="0" err="1"/>
              <a:t>impact</a:t>
            </a:r>
            <a:r>
              <a:rPr lang="fi-FI" dirty="0"/>
              <a:t> of </a:t>
            </a:r>
            <a:r>
              <a:rPr lang="fi-FI" dirty="0" err="1"/>
              <a:t>fast</a:t>
            </a:r>
            <a:r>
              <a:rPr lang="fi-FI" dirty="0"/>
              <a:t> </a:t>
            </a:r>
            <a:r>
              <a:rPr lang="fi-FI" dirty="0" err="1"/>
              <a:t>cell</a:t>
            </a:r>
            <a:r>
              <a:rPr lang="fi-FI" dirty="0"/>
              <a:t> </a:t>
            </a:r>
            <a:r>
              <a:rPr lang="fi-FI" dirty="0" err="1"/>
              <a:t>access</a:t>
            </a:r>
            <a:r>
              <a:rPr lang="fi-FI" dirty="0"/>
              <a:t> in NR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421F0E-8517-4528-A1B8-7A24FAD37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20" y="1097956"/>
            <a:ext cx="2944894" cy="22086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4CB1453-F189-4ED1-92CC-8CF6D02F33CE}"/>
              </a:ext>
            </a:extLst>
          </p:cNvPr>
          <p:cNvSpPr/>
          <p:nvPr/>
        </p:nvSpPr>
        <p:spPr>
          <a:xfrm>
            <a:off x="1092214" y="1442116"/>
            <a:ext cx="576064" cy="3608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fi-FI" b="1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</a:t>
            </a:r>
            <a:endParaRPr lang="fi-FI" sz="16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B3B390-FCE2-4F76-8C1A-74F77B3EF4A8}"/>
              </a:ext>
            </a:extLst>
          </p:cNvPr>
          <p:cNvSpPr/>
          <p:nvPr/>
        </p:nvSpPr>
        <p:spPr>
          <a:xfrm>
            <a:off x="599629" y="875798"/>
            <a:ext cx="27633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LTE Scenario (10MHz + </a:t>
            </a:r>
            <a:r>
              <a:rPr lang="en-US" sz="1400" b="1" dirty="0"/>
              <a:t>10MHz</a:t>
            </a:r>
            <a:r>
              <a:rPr lang="en-US" sz="1400" dirty="0"/>
              <a:t>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6038EF-4163-4E90-BEBB-A47EC082115C}"/>
              </a:ext>
            </a:extLst>
          </p:cNvPr>
          <p:cNvSpPr/>
          <p:nvPr/>
        </p:nvSpPr>
        <p:spPr>
          <a:xfrm>
            <a:off x="5103547" y="879380"/>
            <a:ext cx="2707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NR Scenario (10MHz + </a:t>
            </a:r>
            <a:r>
              <a:rPr lang="en-US" sz="1400" b="1" dirty="0"/>
              <a:t>40MHz</a:t>
            </a:r>
            <a:r>
              <a:rPr lang="en-US" sz="1400" dirty="0"/>
              <a:t>)</a:t>
            </a:r>
          </a:p>
        </p:txBody>
      </p:sp>
      <p:pic>
        <p:nvPicPr>
          <p:cNvPr id="12" name="Content Placeholder 12">
            <a:extLst>
              <a:ext uri="{FF2B5EF4-FFF2-40B4-BE49-F238E27FC236}">
                <a16:creationId xmlns:a16="http://schemas.microsoft.com/office/drawing/2014/main" id="{810E693F-1200-4654-B3BF-A4692D6D1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546" y="1135188"/>
            <a:ext cx="2880432" cy="2160323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28B3CC1-3E93-496A-A2E0-8D170A8E5C09}"/>
              </a:ext>
            </a:extLst>
          </p:cNvPr>
          <p:cNvCxnSpPr>
            <a:cxnSpLocks/>
          </p:cNvCxnSpPr>
          <p:nvPr/>
        </p:nvCxnSpPr>
        <p:spPr>
          <a:xfrm flipH="1" flipV="1">
            <a:off x="6269277" y="2248422"/>
            <a:ext cx="388307" cy="638828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0521724-86EE-451F-A004-BBA73701023D}"/>
              </a:ext>
            </a:extLst>
          </p:cNvPr>
          <p:cNvCxnSpPr>
            <a:cxnSpLocks/>
          </p:cNvCxnSpPr>
          <p:nvPr/>
        </p:nvCxnSpPr>
        <p:spPr>
          <a:xfrm flipH="1" flipV="1">
            <a:off x="1603779" y="2202291"/>
            <a:ext cx="313044" cy="618552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4E408904-243A-4B38-BEA6-8ABBA1FE1A52}"/>
              </a:ext>
            </a:extLst>
          </p:cNvPr>
          <p:cNvSpPr/>
          <p:nvPr/>
        </p:nvSpPr>
        <p:spPr>
          <a:xfrm>
            <a:off x="5649618" y="1442116"/>
            <a:ext cx="471856" cy="3608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5G</a:t>
            </a:r>
            <a:endParaRPr lang="en-US" sz="16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A1C2ADB-991E-4133-B100-456FE438886C}"/>
              </a:ext>
            </a:extLst>
          </p:cNvPr>
          <p:cNvSpPr/>
          <p:nvPr/>
        </p:nvSpPr>
        <p:spPr>
          <a:xfrm>
            <a:off x="4929546" y="3366776"/>
            <a:ext cx="3353866" cy="6172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</a:schemeClr>
                </a:solidFill>
              </a:rPr>
              <a:t>NR: Gain between 5x-10x gains in mean user throughput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4C52B4-E788-43F9-8D27-5077E049E224}"/>
              </a:ext>
            </a:extLst>
          </p:cNvPr>
          <p:cNvSpPr/>
          <p:nvPr/>
        </p:nvSpPr>
        <p:spPr>
          <a:xfrm>
            <a:off x="488534" y="3364249"/>
            <a:ext cx="3353866" cy="6172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r>
              <a:rPr lang="en-US" sz="1400" b="1">
                <a:solidFill>
                  <a:schemeClr val="tx1">
                    <a:lumMod val="50000"/>
                  </a:schemeClr>
                </a:solidFill>
              </a:rPr>
              <a:t>LTE: Gain between 1.4x – 5x </a:t>
            </a:r>
            <a:r>
              <a:rPr lang="en-US" sz="1400" b="1" dirty="0">
                <a:solidFill>
                  <a:schemeClr val="tx1">
                    <a:lumMod val="50000"/>
                  </a:schemeClr>
                </a:solidFill>
              </a:rPr>
              <a:t>gains in mean user throughput</a:t>
            </a:r>
            <a:endParaRPr lang="en-US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A34DE88-69DF-4007-9B46-4055B4082914}"/>
              </a:ext>
            </a:extLst>
          </p:cNvPr>
          <p:cNvSpPr/>
          <p:nvPr/>
        </p:nvSpPr>
        <p:spPr>
          <a:xfrm>
            <a:off x="999366" y="4124042"/>
            <a:ext cx="6755645" cy="79605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lvl="1"/>
            <a:r>
              <a:rPr lang="en-US" sz="1400" b="1" dirty="0"/>
              <a:t>In NR, the performance impact of faster cell access </a:t>
            </a:r>
            <a:r>
              <a:rPr lang="en-US" sz="1400" b="1"/>
              <a:t>may be </a:t>
            </a:r>
            <a:r>
              <a:rPr lang="en-US" sz="1400" b="1" dirty="0"/>
              <a:t>even larger than in LTE due to the larger system bandwidth and throughput difference between the macro cell and the small cell.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0393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6BDAFAC0-5EEB-444E-8BB5-03827DC2A2D5}"/>
              </a:ext>
            </a:extLst>
          </p:cNvPr>
          <p:cNvGrpSpPr/>
          <p:nvPr/>
        </p:nvGrpSpPr>
        <p:grpSpPr>
          <a:xfrm>
            <a:off x="545223" y="1185512"/>
            <a:ext cx="3456843" cy="2337618"/>
            <a:chOff x="4056474" y="671035"/>
            <a:chExt cx="4239286" cy="3179463"/>
          </a:xfrm>
        </p:grpSpPr>
        <p:pic>
          <p:nvPicPr>
            <p:cNvPr id="22" name="Content Placeholder 7">
              <a:extLst>
                <a:ext uri="{FF2B5EF4-FFF2-40B4-BE49-F238E27FC236}">
                  <a16:creationId xmlns:a16="http://schemas.microsoft.com/office/drawing/2014/main" id="{8AF91FE4-3D03-46CC-A514-75D18A234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6474" y="671035"/>
              <a:ext cx="4239286" cy="3179463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5060A3FB-B09B-485D-ABF6-F71D75086E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29368" y="2397840"/>
              <a:ext cx="307228" cy="655925"/>
            </a:xfrm>
            <a:prstGeom prst="straightConnector1">
              <a:avLst/>
            </a:prstGeom>
            <a:ln w="38100" cmpd="sng">
              <a:solidFill>
                <a:srgbClr val="92D05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Content Placeholder 15">
            <a:extLst>
              <a:ext uri="{FF2B5EF4-FFF2-40B4-BE49-F238E27FC236}">
                <a16:creationId xmlns:a16="http://schemas.microsoft.com/office/drawing/2014/main" id="{B73BF018-5018-4979-877B-2F37FCCA88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738" y="1185512"/>
            <a:ext cx="3116826" cy="233761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911678A-8DA6-48C5-B6D1-7388C1EF8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fi-F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1D21A2-83A4-43A0-8DB5-B526DD144A5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405038" cy="301625"/>
          </a:xfrm>
        </p:spPr>
        <p:txBody>
          <a:bodyPr/>
          <a:lstStyle/>
          <a:p>
            <a:r>
              <a:rPr lang="fi-FI" dirty="0"/>
              <a:t>Evaluation of LTE vs. NR: UE </a:t>
            </a:r>
            <a:r>
              <a:rPr lang="fi-FI" dirty="0" err="1"/>
              <a:t>power</a:t>
            </a:r>
            <a:r>
              <a:rPr lang="fi-FI" dirty="0"/>
              <a:t> </a:t>
            </a:r>
            <a:r>
              <a:rPr lang="fi-FI" dirty="0" err="1"/>
              <a:t>consumption</a:t>
            </a:r>
            <a:r>
              <a:rPr lang="fi-FI" dirty="0"/>
              <a:t> </a:t>
            </a:r>
            <a:r>
              <a:rPr lang="fi-FI" dirty="0" err="1"/>
              <a:t>impact</a:t>
            </a:r>
            <a:r>
              <a:rPr lang="fi-FI" dirty="0"/>
              <a:t> of </a:t>
            </a:r>
            <a:r>
              <a:rPr lang="fi-FI" dirty="0" err="1"/>
              <a:t>fast</a:t>
            </a:r>
            <a:r>
              <a:rPr lang="fi-FI" dirty="0"/>
              <a:t> </a:t>
            </a:r>
            <a:r>
              <a:rPr lang="fi-FI" dirty="0" err="1"/>
              <a:t>cell</a:t>
            </a:r>
            <a:r>
              <a:rPr lang="fi-FI" dirty="0"/>
              <a:t> </a:t>
            </a:r>
            <a:r>
              <a:rPr lang="fi-FI" dirty="0" err="1"/>
              <a:t>access</a:t>
            </a:r>
            <a:r>
              <a:rPr lang="fi-FI" dirty="0"/>
              <a:t> in NR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CB1453-F189-4ED1-92CC-8CF6D02F33CE}"/>
              </a:ext>
            </a:extLst>
          </p:cNvPr>
          <p:cNvSpPr/>
          <p:nvPr/>
        </p:nvSpPr>
        <p:spPr>
          <a:xfrm>
            <a:off x="1815434" y="1681767"/>
            <a:ext cx="576064" cy="3608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fi-FI" b="1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</a:t>
            </a:r>
            <a:endParaRPr lang="fi-FI" sz="16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B3B390-FCE2-4F76-8C1A-74F77B3EF4A8}"/>
              </a:ext>
            </a:extLst>
          </p:cNvPr>
          <p:cNvSpPr/>
          <p:nvPr/>
        </p:nvSpPr>
        <p:spPr>
          <a:xfrm>
            <a:off x="835142" y="978016"/>
            <a:ext cx="27633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/>
              <a:t>LTE Scenario (10MHz + </a:t>
            </a:r>
            <a:r>
              <a:rPr lang="en-US" sz="1400" b="1"/>
              <a:t>10MHz</a:t>
            </a:r>
            <a:r>
              <a:rPr lang="en-US" sz="1400"/>
              <a:t>)</a:t>
            </a:r>
            <a:endParaRPr lang="en-US" sz="1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6038EF-4163-4E90-BEBB-A47EC082115C}"/>
              </a:ext>
            </a:extLst>
          </p:cNvPr>
          <p:cNvSpPr/>
          <p:nvPr/>
        </p:nvSpPr>
        <p:spPr>
          <a:xfrm>
            <a:off x="5074895" y="979947"/>
            <a:ext cx="2707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NR Scenario (10MHz + </a:t>
            </a:r>
            <a:r>
              <a:rPr lang="en-US" sz="1400" b="1" dirty="0"/>
              <a:t>40MHz</a:t>
            </a:r>
            <a:r>
              <a:rPr lang="en-US" sz="1400" dirty="0"/>
              <a:t>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408904-243A-4B38-BEA6-8ABBA1FE1A52}"/>
              </a:ext>
            </a:extLst>
          </p:cNvPr>
          <p:cNvSpPr/>
          <p:nvPr/>
        </p:nvSpPr>
        <p:spPr>
          <a:xfrm>
            <a:off x="6909961" y="1594518"/>
            <a:ext cx="471856" cy="3608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5G</a:t>
            </a:r>
            <a:endParaRPr lang="en-US" sz="1600" b="1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A34DE88-69DF-4007-9B46-4055B4082914}"/>
              </a:ext>
            </a:extLst>
          </p:cNvPr>
          <p:cNvSpPr/>
          <p:nvPr/>
        </p:nvSpPr>
        <p:spPr>
          <a:xfrm>
            <a:off x="545223" y="3633203"/>
            <a:ext cx="8070138" cy="91989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r>
              <a:rPr lang="en-US" sz="1600" u="sng" dirty="0">
                <a:ea typeface="Nokia Pure Text" panose="020B0503020202020204" pitchFamily="34" charset="0"/>
              </a:rPr>
              <a:t>Positive impact of fast cell access in both LTE and NR</a:t>
            </a:r>
            <a:r>
              <a:rPr lang="en-US" sz="1600" dirty="0">
                <a:ea typeface="Nokia Pure Text" panose="020B0503020202020204" pitchFamily="34" charset="0"/>
              </a:rPr>
              <a:t>:</a:t>
            </a:r>
          </a:p>
          <a:p>
            <a:pPr algn="ctr"/>
            <a:r>
              <a:rPr lang="en-US" sz="1600" dirty="0">
                <a:ea typeface="Nokia Pure Text" panose="020B0503020202020204" pitchFamily="34" charset="0"/>
              </a:rPr>
              <a:t>Faster cell access means more energy-efficiency in data transmission</a:t>
            </a:r>
            <a:r>
              <a:rPr lang="en-US" sz="1600" dirty="0">
                <a:ea typeface="Nokia Pure Text" panose="020B0503020202020204" pitchFamily="34" charset="0"/>
                <a:sym typeface="Wingdings" panose="05000000000000000000" pitchFamily="2" charset="2"/>
              </a:rPr>
              <a:t> 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Clear reduction in energy consumption with shorter delay due to faster offload</a:t>
            </a:r>
          </a:p>
          <a:p>
            <a:pPr algn="ctr"/>
            <a:endParaRPr lang="en-US" sz="1600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10FD47E-2BC9-499D-B0A3-601E18AA4242}"/>
              </a:ext>
            </a:extLst>
          </p:cNvPr>
          <p:cNvCxnSpPr>
            <a:cxnSpLocks/>
          </p:cNvCxnSpPr>
          <p:nvPr/>
        </p:nvCxnSpPr>
        <p:spPr>
          <a:xfrm flipH="1">
            <a:off x="6206647" y="1955349"/>
            <a:ext cx="450937" cy="1032109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680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Fast Cell Access SI for NR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b="1" dirty="0" err="1"/>
              <a:t>Summary</a:t>
            </a:r>
            <a:r>
              <a:rPr lang="fi-FI" b="1" dirty="0"/>
              <a:t> of </a:t>
            </a:r>
            <a:r>
              <a:rPr lang="fi-FI" b="1" dirty="0" err="1"/>
              <a:t>benefits</a:t>
            </a:r>
            <a:r>
              <a:rPr lang="fi-FI" b="1" dirty="0"/>
              <a:t> of </a:t>
            </a:r>
            <a:r>
              <a:rPr lang="fi-FI" b="1" dirty="0" err="1"/>
              <a:t>Fast</a:t>
            </a:r>
            <a:r>
              <a:rPr lang="fi-FI" b="1" dirty="0"/>
              <a:t> Cell Access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6654581" y="2663301"/>
            <a:ext cx="2212362" cy="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654581" y="1602851"/>
            <a:ext cx="0" cy="106045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27"/>
          <p:cNvSpPr txBox="1"/>
          <p:nvPr/>
        </p:nvSpPr>
        <p:spPr>
          <a:xfrm>
            <a:off x="6206937" y="2751517"/>
            <a:ext cx="1061509" cy="26161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solidFill>
                  <a:schemeClr val="bg1"/>
                </a:solidFill>
                <a:latin typeface="Trebuchet MS" panose="020B0603020202020204" pitchFamily="34" charset="0"/>
              </a:rPr>
              <a:t>Traffic arrival</a:t>
            </a:r>
          </a:p>
        </p:txBody>
      </p:sp>
      <p:sp>
        <p:nvSpPr>
          <p:cNvPr id="19" name="TextBox 28"/>
          <p:cNvSpPr txBox="1"/>
          <p:nvPr/>
        </p:nvSpPr>
        <p:spPr>
          <a:xfrm>
            <a:off x="7046420" y="1327720"/>
            <a:ext cx="1237839" cy="26161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solidFill>
                  <a:schemeClr val="bg1"/>
                </a:solidFill>
                <a:latin typeface="Trebuchet MS" panose="020B0603020202020204" pitchFamily="34" charset="0"/>
              </a:rPr>
              <a:t>(S)Cell activated</a:t>
            </a:r>
          </a:p>
        </p:txBody>
      </p:sp>
      <p:sp>
        <p:nvSpPr>
          <p:cNvPr id="20" name="TextBox 29"/>
          <p:cNvSpPr txBox="1"/>
          <p:nvPr/>
        </p:nvSpPr>
        <p:spPr>
          <a:xfrm>
            <a:off x="6935477" y="1977975"/>
            <a:ext cx="53251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solidFill>
                  <a:srgbClr val="FF0000"/>
                </a:solidFill>
                <a:latin typeface="Trebuchet MS" panose="020B0603020202020204" pitchFamily="34" charset="0"/>
              </a:rPr>
              <a:t>Delay</a:t>
            </a:r>
          </a:p>
        </p:txBody>
      </p:sp>
      <p:sp>
        <p:nvSpPr>
          <p:cNvPr id="21" name="Freeform 20"/>
          <p:cNvSpPr/>
          <p:nvPr/>
        </p:nvSpPr>
        <p:spPr>
          <a:xfrm>
            <a:off x="6800631" y="1795096"/>
            <a:ext cx="1771650" cy="736100"/>
          </a:xfrm>
          <a:custGeom>
            <a:avLst/>
            <a:gdLst>
              <a:gd name="connsiteX0" fmla="*/ 0 w 1498600"/>
              <a:gd name="connsiteY0" fmla="*/ 703105 h 736100"/>
              <a:gd name="connsiteX1" fmla="*/ 241300 w 1498600"/>
              <a:gd name="connsiteY1" fmla="*/ 734855 h 736100"/>
              <a:gd name="connsiteX2" fmla="*/ 419100 w 1498600"/>
              <a:gd name="connsiteY2" fmla="*/ 665005 h 736100"/>
              <a:gd name="connsiteX3" fmla="*/ 558800 w 1498600"/>
              <a:gd name="connsiteY3" fmla="*/ 677705 h 736100"/>
              <a:gd name="connsiteX4" fmla="*/ 660400 w 1498600"/>
              <a:gd name="connsiteY4" fmla="*/ 665005 h 736100"/>
              <a:gd name="connsiteX5" fmla="*/ 774700 w 1498600"/>
              <a:gd name="connsiteY5" fmla="*/ 690405 h 736100"/>
              <a:gd name="connsiteX6" fmla="*/ 857250 w 1498600"/>
              <a:gd name="connsiteY6" fmla="*/ 74455 h 736100"/>
              <a:gd name="connsiteX7" fmla="*/ 1212850 w 1498600"/>
              <a:gd name="connsiteY7" fmla="*/ 4605 h 736100"/>
              <a:gd name="connsiteX8" fmla="*/ 1498600 w 1498600"/>
              <a:gd name="connsiteY8" fmla="*/ 17305 h 73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8600" h="736100">
                <a:moveTo>
                  <a:pt x="0" y="703105"/>
                </a:moveTo>
                <a:cubicBezTo>
                  <a:pt x="85725" y="722155"/>
                  <a:pt x="171450" y="741205"/>
                  <a:pt x="241300" y="734855"/>
                </a:cubicBezTo>
                <a:cubicBezTo>
                  <a:pt x="311150" y="728505"/>
                  <a:pt x="366183" y="674530"/>
                  <a:pt x="419100" y="665005"/>
                </a:cubicBezTo>
                <a:cubicBezTo>
                  <a:pt x="472017" y="655480"/>
                  <a:pt x="518583" y="677705"/>
                  <a:pt x="558800" y="677705"/>
                </a:cubicBezTo>
                <a:cubicBezTo>
                  <a:pt x="599017" y="677705"/>
                  <a:pt x="624417" y="662888"/>
                  <a:pt x="660400" y="665005"/>
                </a:cubicBezTo>
                <a:cubicBezTo>
                  <a:pt x="696383" y="667122"/>
                  <a:pt x="741892" y="788830"/>
                  <a:pt x="774700" y="690405"/>
                </a:cubicBezTo>
                <a:cubicBezTo>
                  <a:pt x="807508" y="591980"/>
                  <a:pt x="784225" y="188755"/>
                  <a:pt x="857250" y="74455"/>
                </a:cubicBezTo>
                <a:cubicBezTo>
                  <a:pt x="930275" y="-39845"/>
                  <a:pt x="1105958" y="14130"/>
                  <a:pt x="1212850" y="4605"/>
                </a:cubicBezTo>
                <a:cubicBezTo>
                  <a:pt x="1319742" y="-4920"/>
                  <a:pt x="1448858" y="12013"/>
                  <a:pt x="1498600" y="17305"/>
                </a:cubicBezTo>
              </a:path>
            </a:pathLst>
          </a:custGeom>
          <a:noFill/>
          <a:ln w="190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TextBox 34"/>
          <p:cNvSpPr txBox="1"/>
          <p:nvPr/>
        </p:nvSpPr>
        <p:spPr>
          <a:xfrm rot="16200000">
            <a:off x="6018996" y="1945779"/>
            <a:ext cx="909223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latin typeface="Trebuchet MS" panose="020B0603020202020204" pitchFamily="34" charset="0"/>
              </a:rPr>
              <a:t>Throughput</a:t>
            </a:r>
          </a:p>
        </p:txBody>
      </p:sp>
      <p:sp>
        <p:nvSpPr>
          <p:cNvPr id="23" name="TextBox 37"/>
          <p:cNvSpPr txBox="1"/>
          <p:nvPr/>
        </p:nvSpPr>
        <p:spPr>
          <a:xfrm>
            <a:off x="8486001" y="2732377"/>
            <a:ext cx="500458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1100" dirty="0">
                <a:latin typeface="Trebuchet MS" panose="020B0603020202020204" pitchFamily="34" charset="0"/>
              </a:rPr>
              <a:t>Time</a:t>
            </a:r>
          </a:p>
        </p:txBody>
      </p:sp>
      <p:cxnSp>
        <p:nvCxnSpPr>
          <p:cNvPr id="24" name="Straight Arrow Connector 23"/>
          <p:cNvCxnSpPr>
            <a:stCxn id="18" idx="0"/>
            <a:endCxn id="21" idx="0"/>
          </p:cNvCxnSpPr>
          <p:nvPr/>
        </p:nvCxnSpPr>
        <p:spPr>
          <a:xfrm flipV="1">
            <a:off x="6737692" y="2498201"/>
            <a:ext cx="62939" cy="253316"/>
          </a:xfrm>
          <a:prstGeom prst="straightConnector1">
            <a:avLst/>
          </a:prstGeom>
          <a:ln w="19050" cmpd="sng">
            <a:solidFill>
              <a:srgbClr val="0070C0"/>
            </a:solidFill>
            <a:prstDash val="sysDot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9" idx="2"/>
            <a:endCxn id="21" idx="5"/>
          </p:cNvCxnSpPr>
          <p:nvPr/>
        </p:nvCxnSpPr>
        <p:spPr>
          <a:xfrm>
            <a:off x="7665340" y="1589330"/>
            <a:ext cx="51144" cy="896171"/>
          </a:xfrm>
          <a:prstGeom prst="straightConnector1">
            <a:avLst/>
          </a:prstGeom>
          <a:ln w="19050" cmpd="sng">
            <a:solidFill>
              <a:srgbClr val="0070C0"/>
            </a:solidFill>
            <a:prstDash val="sysDot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800631" y="2240885"/>
            <a:ext cx="813413" cy="4390"/>
          </a:xfrm>
          <a:prstGeom prst="straightConnector1">
            <a:avLst/>
          </a:prstGeom>
          <a:ln w="19050" cmpd="sng">
            <a:solidFill>
              <a:srgbClr val="FF00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18120" y="1185368"/>
            <a:ext cx="5459499" cy="208227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z="1400" b="1" dirty="0" err="1">
                <a:solidFill>
                  <a:schemeClr val="bg1"/>
                </a:solidFill>
              </a:rPr>
              <a:t>Summary</a:t>
            </a:r>
            <a:r>
              <a:rPr lang="fi-FI" sz="1400" b="1" dirty="0">
                <a:solidFill>
                  <a:schemeClr val="bg1"/>
                </a:solidFill>
              </a:rPr>
              <a:t> of </a:t>
            </a:r>
            <a:r>
              <a:rPr lang="fi-FI" sz="1400" b="1" dirty="0" err="1">
                <a:solidFill>
                  <a:schemeClr val="bg1"/>
                </a:solidFill>
              </a:rPr>
              <a:t>benefits</a:t>
            </a:r>
            <a:r>
              <a:rPr lang="fi-FI" sz="1400" b="1" dirty="0">
                <a:solidFill>
                  <a:schemeClr val="bg1"/>
                </a:solidFill>
              </a:rPr>
              <a:t> of </a:t>
            </a:r>
            <a:r>
              <a:rPr lang="en-GB" sz="1400" b="1" dirty="0">
                <a:solidFill>
                  <a:schemeClr val="bg1"/>
                </a:solidFill>
              </a:rPr>
              <a:t>f</a:t>
            </a:r>
            <a:r>
              <a:rPr lang="en-GB" sz="1400" b="1" dirty="0"/>
              <a:t>ast cell access </a:t>
            </a:r>
            <a:r>
              <a:rPr lang="fi-FI" sz="1400" b="1" dirty="0">
                <a:solidFill>
                  <a:schemeClr val="bg1"/>
                </a:solidFill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fi-FI" sz="800" b="1" dirty="0">
              <a:solidFill>
                <a:schemeClr val="bg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>
                <a:solidFill>
                  <a:schemeClr val="bg1"/>
                </a:solidFill>
              </a:rPr>
              <a:t>More </a:t>
            </a:r>
            <a:r>
              <a:rPr lang="fi-FI" sz="1400" dirty="0" err="1">
                <a:solidFill>
                  <a:schemeClr val="bg1"/>
                </a:solidFill>
              </a:rPr>
              <a:t>efficient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cell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usage</a:t>
            </a:r>
            <a:r>
              <a:rPr lang="fi-FI" sz="1400" dirty="0">
                <a:solidFill>
                  <a:schemeClr val="bg1"/>
                </a:solidFill>
              </a:rPr>
              <a:t> (</a:t>
            </a:r>
            <a:r>
              <a:rPr lang="fi-FI" sz="1400" dirty="0" err="1">
                <a:solidFill>
                  <a:schemeClr val="bg1"/>
                </a:solidFill>
              </a:rPr>
              <a:t>more</a:t>
            </a:r>
            <a:r>
              <a:rPr lang="fi-FI" sz="1400" dirty="0">
                <a:solidFill>
                  <a:schemeClr val="bg1"/>
                </a:solidFill>
              </a:rPr>
              <a:t> data </a:t>
            </a:r>
            <a:r>
              <a:rPr lang="fi-FI" sz="1400" dirty="0" err="1">
                <a:solidFill>
                  <a:schemeClr val="bg1"/>
                </a:solidFill>
              </a:rPr>
              <a:t>scheduled</a:t>
            </a:r>
            <a:r>
              <a:rPr lang="fi-FI" sz="1400" dirty="0">
                <a:solidFill>
                  <a:schemeClr val="bg1"/>
                </a:solidFill>
              </a:rPr>
              <a:t> via </a:t>
            </a:r>
            <a:r>
              <a:rPr lang="fi-FI" sz="1400" dirty="0" err="1">
                <a:solidFill>
                  <a:schemeClr val="bg1"/>
                </a:solidFill>
              </a:rPr>
              <a:t>all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cells</a:t>
            </a:r>
            <a:r>
              <a:rPr lang="fi-FI" sz="1400" dirty="0">
                <a:solidFill>
                  <a:schemeClr val="bg1"/>
                </a:solidFill>
              </a:rPr>
              <a:t>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Enabling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faster</a:t>
            </a:r>
            <a:r>
              <a:rPr lang="fi-FI" sz="1400" dirty="0">
                <a:solidFill>
                  <a:schemeClr val="bg1"/>
                </a:solidFill>
              </a:rPr>
              <a:t> CA/DC/EN-DC </a:t>
            </a:r>
            <a:r>
              <a:rPr lang="fi-FI" sz="1400" dirty="0" err="1">
                <a:solidFill>
                  <a:schemeClr val="bg1"/>
                </a:solidFill>
              </a:rPr>
              <a:t>configurations</a:t>
            </a:r>
            <a:r>
              <a:rPr lang="fi-FI" sz="1400" dirty="0">
                <a:solidFill>
                  <a:schemeClr val="bg1"/>
                </a:solidFill>
              </a:rPr>
              <a:t> and </a:t>
            </a:r>
            <a:r>
              <a:rPr lang="fi-FI" sz="1400" dirty="0" err="1">
                <a:solidFill>
                  <a:schemeClr val="bg1"/>
                </a:solidFill>
              </a:rPr>
              <a:t>activations</a:t>
            </a:r>
            <a:endParaRPr lang="fi-FI" sz="1400" dirty="0">
              <a:solidFill>
                <a:schemeClr val="bg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Faster</a:t>
            </a:r>
            <a:r>
              <a:rPr lang="fi-FI" sz="1400" dirty="0">
                <a:solidFill>
                  <a:schemeClr val="bg1"/>
                </a:solidFill>
              </a:rPr>
              <a:t> data </a:t>
            </a:r>
            <a:r>
              <a:rPr lang="fi-FI" sz="1400" dirty="0" err="1">
                <a:solidFill>
                  <a:schemeClr val="bg1"/>
                </a:solidFill>
              </a:rPr>
              <a:t>offloading</a:t>
            </a:r>
            <a:r>
              <a:rPr lang="fi-FI" sz="1400" dirty="0">
                <a:solidFill>
                  <a:schemeClr val="bg1"/>
                </a:solidFill>
              </a:rPr>
              <a:t> (</a:t>
            </a:r>
            <a:r>
              <a:rPr lang="fi-FI" sz="1400" dirty="0" err="1">
                <a:solidFill>
                  <a:schemeClr val="bg1"/>
                </a:solidFill>
              </a:rPr>
              <a:t>e.g</a:t>
            </a:r>
            <a:r>
              <a:rPr lang="fi-FI" sz="1400" dirty="0">
                <a:solidFill>
                  <a:schemeClr val="bg1"/>
                </a:solidFill>
              </a:rPr>
              <a:t>. </a:t>
            </a:r>
            <a:r>
              <a:rPr lang="fi-FI" sz="1400" dirty="0" err="1">
                <a:solidFill>
                  <a:schemeClr val="bg1"/>
                </a:solidFill>
              </a:rPr>
              <a:t>from</a:t>
            </a:r>
            <a:r>
              <a:rPr lang="fi-FI" sz="1400" dirty="0">
                <a:solidFill>
                  <a:schemeClr val="bg1"/>
                </a:solidFill>
              </a:rPr>
              <a:t> PCell to </a:t>
            </a:r>
            <a:r>
              <a:rPr lang="fi-FI" sz="1400" dirty="0" err="1">
                <a:solidFill>
                  <a:schemeClr val="bg1"/>
                </a:solidFill>
              </a:rPr>
              <a:t>other</a:t>
            </a:r>
            <a:r>
              <a:rPr lang="fi-FI" sz="1400" dirty="0">
                <a:solidFill>
                  <a:schemeClr val="bg1"/>
                </a:solidFill>
              </a:rPr>
              <a:t> Cell(s))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Better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resource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utilization</a:t>
            </a:r>
            <a:r>
              <a:rPr lang="fi-FI" sz="1400" dirty="0">
                <a:solidFill>
                  <a:schemeClr val="bg1"/>
                </a:solidFill>
              </a:rPr>
              <a:t> in </a:t>
            </a:r>
            <a:r>
              <a:rPr lang="fi-FI" sz="1400" dirty="0" err="1">
                <a:solidFill>
                  <a:schemeClr val="bg1"/>
                </a:solidFill>
              </a:rPr>
              <a:t>the</a:t>
            </a:r>
            <a:r>
              <a:rPr lang="fi-FI" sz="1400" dirty="0">
                <a:solidFill>
                  <a:schemeClr val="bg1"/>
                </a:solidFill>
              </a:rPr>
              <a:t> (</a:t>
            </a:r>
            <a:r>
              <a:rPr lang="fi-FI" sz="1400" dirty="0" err="1">
                <a:solidFill>
                  <a:schemeClr val="bg1"/>
                </a:solidFill>
              </a:rPr>
              <a:t>e.g</a:t>
            </a:r>
            <a:r>
              <a:rPr lang="fi-FI" sz="1400" dirty="0">
                <a:solidFill>
                  <a:schemeClr val="bg1"/>
                </a:solidFill>
              </a:rPr>
              <a:t>. CA/DC/EN-DC) </a:t>
            </a:r>
            <a:r>
              <a:rPr lang="fi-FI" sz="1400" dirty="0" err="1">
                <a:solidFill>
                  <a:schemeClr val="bg1"/>
                </a:solidFill>
              </a:rPr>
              <a:t>network</a:t>
            </a:r>
            <a:endParaRPr lang="fi-FI" sz="1400" dirty="0">
              <a:solidFill>
                <a:schemeClr val="bg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Improved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user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throughput</a:t>
            </a:r>
            <a:endParaRPr lang="fi-FI" sz="1400" dirty="0">
              <a:solidFill>
                <a:schemeClr val="bg1"/>
              </a:solidFill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i-FI" sz="1400" dirty="0" err="1">
                <a:solidFill>
                  <a:schemeClr val="bg1"/>
                </a:solidFill>
              </a:rPr>
              <a:t>Enhanced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capacity</a:t>
            </a:r>
            <a:r>
              <a:rPr lang="fi-FI" sz="1400" dirty="0">
                <a:solidFill>
                  <a:schemeClr val="bg1"/>
                </a:solidFill>
              </a:rPr>
              <a:t> (</a:t>
            </a:r>
            <a:r>
              <a:rPr lang="fi-FI" sz="1400" dirty="0" err="1">
                <a:solidFill>
                  <a:schemeClr val="bg1"/>
                </a:solidFill>
              </a:rPr>
              <a:t>especially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when</a:t>
            </a:r>
            <a:r>
              <a:rPr lang="fi-FI" sz="1400" dirty="0">
                <a:solidFill>
                  <a:schemeClr val="bg1"/>
                </a:solidFill>
              </a:rPr>
              <a:t> PCell </a:t>
            </a:r>
            <a:r>
              <a:rPr lang="fi-FI" sz="1400" dirty="0" err="1">
                <a:solidFill>
                  <a:schemeClr val="bg1"/>
                </a:solidFill>
              </a:rPr>
              <a:t>capacity</a:t>
            </a:r>
            <a:r>
              <a:rPr lang="fi-FI" sz="1400" dirty="0">
                <a:solidFill>
                  <a:schemeClr val="bg1"/>
                </a:solidFill>
              </a:rPr>
              <a:t> is </a:t>
            </a:r>
            <a:r>
              <a:rPr lang="fi-FI" sz="1400" dirty="0" err="1">
                <a:solidFill>
                  <a:schemeClr val="bg1"/>
                </a:solidFill>
              </a:rPr>
              <a:t>limiting</a:t>
            </a:r>
            <a:r>
              <a:rPr lang="fi-FI" sz="1400" dirty="0">
                <a:solidFill>
                  <a:schemeClr val="bg1"/>
                </a:solidFill>
              </a:rPr>
              <a:t> and </a:t>
            </a:r>
            <a:r>
              <a:rPr lang="fi-FI" sz="1400" dirty="0" err="1">
                <a:solidFill>
                  <a:schemeClr val="bg1"/>
                </a:solidFill>
              </a:rPr>
              <a:t>wide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bandwidth</a:t>
            </a:r>
            <a:r>
              <a:rPr lang="fi-FI" sz="1400" dirty="0">
                <a:solidFill>
                  <a:schemeClr val="bg1"/>
                </a:solidFill>
              </a:rPr>
              <a:t> is </a:t>
            </a:r>
            <a:r>
              <a:rPr lang="fi-FI" sz="1400" dirty="0" err="1">
                <a:solidFill>
                  <a:schemeClr val="bg1"/>
                </a:solidFill>
              </a:rPr>
              <a:t>available</a:t>
            </a:r>
            <a:r>
              <a:rPr lang="fi-FI" sz="1400" dirty="0">
                <a:solidFill>
                  <a:schemeClr val="bg1"/>
                </a:solidFill>
              </a:rPr>
              <a:t> </a:t>
            </a:r>
            <a:r>
              <a:rPr lang="fi-FI" sz="1400" dirty="0" err="1">
                <a:solidFill>
                  <a:schemeClr val="bg1"/>
                </a:solidFill>
              </a:rPr>
              <a:t>e.g</a:t>
            </a:r>
            <a:r>
              <a:rPr lang="fi-FI" sz="1400" dirty="0">
                <a:solidFill>
                  <a:schemeClr val="bg1"/>
                </a:solidFill>
              </a:rPr>
              <a:t>. for SCell)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25678" y="3630702"/>
            <a:ext cx="8611644" cy="7669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i-FI" dirty="0" err="1">
                <a:solidFill>
                  <a:schemeClr val="tx1"/>
                </a:solidFill>
              </a:rPr>
              <a:t>Fast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cell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access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enhancements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are</a:t>
            </a:r>
            <a:r>
              <a:rPr lang="fi-FI" dirty="0">
                <a:solidFill>
                  <a:schemeClr val="tx1"/>
                </a:solidFill>
              </a:rPr>
              <a:t> </a:t>
            </a:r>
            <a:r>
              <a:rPr lang="fi-FI" dirty="0" err="1">
                <a:solidFill>
                  <a:schemeClr val="tx1"/>
                </a:solidFill>
              </a:rPr>
              <a:t>beneficial</a:t>
            </a:r>
            <a:r>
              <a:rPr lang="fi-FI" dirty="0">
                <a:solidFill>
                  <a:schemeClr val="tx1"/>
                </a:solidFill>
              </a:rPr>
              <a:t> for </a:t>
            </a:r>
            <a:r>
              <a:rPr lang="fi-FI" dirty="0" err="1">
                <a:solidFill>
                  <a:schemeClr val="tx1"/>
                </a:solidFill>
              </a:rPr>
              <a:t>several</a:t>
            </a:r>
            <a:r>
              <a:rPr lang="fi-FI" dirty="0">
                <a:solidFill>
                  <a:schemeClr val="tx1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i-FI" dirty="0" err="1">
                <a:solidFill>
                  <a:schemeClr val="tx1"/>
                </a:solidFill>
              </a:rPr>
              <a:t>scenarios</a:t>
            </a:r>
            <a:r>
              <a:rPr lang="fi-FI" dirty="0">
                <a:solidFill>
                  <a:schemeClr val="tx1"/>
                </a:solidFill>
              </a:rPr>
              <a:t>, </a:t>
            </a:r>
            <a:r>
              <a:rPr lang="fi-FI" dirty="0" err="1">
                <a:solidFill>
                  <a:schemeClr val="tx1"/>
                </a:solidFill>
              </a:rPr>
              <a:t>e.g</a:t>
            </a:r>
            <a:r>
              <a:rPr lang="fi-FI" dirty="0">
                <a:solidFill>
                  <a:schemeClr val="tx1"/>
                </a:solidFill>
              </a:rPr>
              <a:t>. CA, LAA, LTE DC, MR-DC (</a:t>
            </a:r>
            <a:r>
              <a:rPr lang="fi-FI" dirty="0" err="1">
                <a:solidFill>
                  <a:schemeClr val="tx1"/>
                </a:solidFill>
              </a:rPr>
              <a:t>any</a:t>
            </a:r>
            <a:r>
              <a:rPr lang="fi-FI" dirty="0">
                <a:solidFill>
                  <a:schemeClr val="tx1"/>
                </a:solidFill>
              </a:rPr>
              <a:t> option X)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827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8120" y="1016424"/>
            <a:ext cx="8476498" cy="364154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600" b="1" dirty="0">
                <a:solidFill>
                  <a:schemeClr val="accent6">
                    <a:lumMod val="10000"/>
                  </a:schemeClr>
                </a:solidFill>
              </a:rPr>
              <a:t>Proposal: RAN to approve a RAN2-led Rel-16 SI with goal to study how to have as fast as possible (S)cell access</a:t>
            </a:r>
          </a:p>
          <a:p>
            <a:pPr lvl="1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RAN2 procedures to enable Fast Cell Access, including measurement reporting</a:t>
            </a:r>
          </a:p>
          <a:p>
            <a:pPr lvl="1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RAN4 evaluation on how to have low latency setup and measurements with balanced with UE power consumption </a:t>
            </a:r>
          </a:p>
          <a:p>
            <a:pPr>
              <a:spcAft>
                <a:spcPts val="0"/>
              </a:spcAft>
            </a:pPr>
            <a:endParaRPr lang="en-US" sz="1600" b="1" dirty="0"/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chemeClr val="accent6">
                    <a:lumMod val="10000"/>
                  </a:schemeClr>
                </a:solidFill>
              </a:rPr>
              <a:t>Key goals</a:t>
            </a:r>
          </a:p>
          <a:p>
            <a:pPr lvl="2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Fast cell set-up: Setting up and maintaining serving cells as fast as possible</a:t>
            </a:r>
          </a:p>
          <a:p>
            <a:pPr lvl="3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Low latency measurements of candidate cells</a:t>
            </a:r>
          </a:p>
          <a:p>
            <a:pPr lvl="3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Low latency serving cell configuration/activation</a:t>
            </a:r>
          </a:p>
          <a:p>
            <a:pPr lvl="3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Minimized signaling overhead for initial cell setup</a:t>
            </a:r>
          </a:p>
          <a:p>
            <a:pPr lvl="2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Low overhead serving cell configuration/activation</a:t>
            </a:r>
          </a:p>
          <a:p>
            <a:pPr lvl="3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Setup UE for UP transmissions as fast as possible</a:t>
            </a:r>
          </a:p>
          <a:p>
            <a:pPr lvl="2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Expedited recovery from serving cell failure cases</a:t>
            </a:r>
          </a:p>
          <a:p>
            <a:pPr lvl="3">
              <a:spcAft>
                <a:spcPts val="0"/>
              </a:spcAft>
            </a:pPr>
            <a:r>
              <a:rPr lang="en-US" sz="1400" dirty="0">
                <a:solidFill>
                  <a:schemeClr val="accent6">
                    <a:lumMod val="10000"/>
                  </a:schemeClr>
                </a:solidFill>
              </a:rPr>
              <a:t>Recovery from RLF/S-RLF (esp. when MR-DC has been setup, to allow reusing the existing cell configurations also for recovery purposes)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Rel-16 Fast Cell Access SI for NR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i-FI" dirty="0" err="1"/>
              <a:t>Fast</a:t>
            </a:r>
            <a:r>
              <a:rPr lang="fi-FI" dirty="0"/>
              <a:t> Cell Access: NR SI </a:t>
            </a:r>
            <a:r>
              <a:rPr lang="fi-FI" dirty="0" err="1"/>
              <a:t>proposal</a:t>
            </a:r>
            <a:r>
              <a:rPr lang="fi-FI" dirty="0"/>
              <a:t> and </a:t>
            </a:r>
            <a:r>
              <a:rPr lang="fi-FI" dirty="0" err="1"/>
              <a:t>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604408"/>
      </p:ext>
    </p:extLst>
  </p:cSld>
  <p:clrMapOvr>
    <a:masterClrMapping/>
  </p:clrMapOvr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777</Words>
  <Application>Microsoft Office PowerPoint</Application>
  <PresentationFormat>On-screen Show (16:9)</PresentationFormat>
  <Paragraphs>74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Calibri</vt:lpstr>
      <vt:lpstr>Lucida Grande</vt:lpstr>
      <vt:lpstr>Nokia Pure Text</vt:lpstr>
      <vt:lpstr>Nokia Pure Text Light</vt:lpstr>
      <vt:lpstr>Trebuchet MS</vt:lpstr>
      <vt:lpstr>Wingdings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Rel-16 Fast Cell Access SI for NR</vt:lpstr>
      <vt:lpstr>Rel-16 Fast Cell Access SI for NR</vt:lpstr>
      <vt:lpstr>Rel-16 Fast Cell Access SI for NR</vt:lpstr>
      <vt:lpstr>Rel-16 Fast Cell Access SI for NR</vt:lpstr>
      <vt:lpstr>Rel-16 Fast Cell Access SI for NR</vt:lpstr>
      <vt:lpstr>Rel-16 Fast Cell Access SI for NR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2016-02-17T07:33:47Z</dcterms:created>
  <dcterms:modified xsi:type="dcterms:W3CDTF">2018-03-12T11:50:06Z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