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2" r:id="rId1"/>
  </p:sldMasterIdLst>
  <p:notesMasterIdLst>
    <p:notesMasterId r:id="rId7"/>
  </p:notesMasterIdLst>
  <p:handoutMasterIdLst>
    <p:handoutMasterId r:id="rId8"/>
  </p:handoutMasterIdLst>
  <p:sldIdLst>
    <p:sldId id="434" r:id="rId2"/>
    <p:sldId id="516" r:id="rId3"/>
    <p:sldId id="519" r:id="rId4"/>
    <p:sldId id="521" r:id="rId5"/>
    <p:sldId id="520" r:id="rId6"/>
  </p:sldIdLst>
  <p:sldSz cx="9144000" cy="5143500" type="screen16x9"/>
  <p:notesSz cx="6797675" cy="9926638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0BAD13A-CF3B-46F1-9F92-1EEB6DF0B91B}">
          <p14:sldIdLst>
            <p14:sldId id="434"/>
            <p14:sldId id="516"/>
            <p14:sldId id="519"/>
            <p14:sldId id="521"/>
            <p14:sldId id="520"/>
          </p14:sldIdLst>
        </p14:section>
        <p14:section name="无标题节" id="{55232401-34EE-4EBD-BFAF-C9D0F61BAE1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87">
          <p15:clr>
            <a:srgbClr val="A4A3A4"/>
          </p15:clr>
        </p15:guide>
        <p15:guide id="2" orient="horz" pos="3883">
          <p15:clr>
            <a:srgbClr val="A4A3A4"/>
          </p15:clr>
        </p15:guide>
        <p15:guide id="3" pos="7164">
          <p15:clr>
            <a:srgbClr val="A4A3A4"/>
          </p15:clr>
        </p15:guide>
        <p15:guide id="4" pos="519">
          <p15:clr>
            <a:srgbClr val="A4A3A4"/>
          </p15:clr>
        </p15:guide>
        <p15:guide id="5" orient="horz" pos="440">
          <p15:clr>
            <a:srgbClr val="A4A3A4"/>
          </p15:clr>
        </p15:guide>
        <p15:guide id="6" orient="horz" pos="2912">
          <p15:clr>
            <a:srgbClr val="A4A3A4"/>
          </p15:clr>
        </p15:guide>
        <p15:guide id="7" pos="5372">
          <p15:clr>
            <a:srgbClr val="A4A3A4"/>
          </p15:clr>
        </p15:guide>
        <p15:guide id="8" pos="38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2222"/>
    <a:srgbClr val="9177FD"/>
    <a:srgbClr val="A20000"/>
    <a:srgbClr val="3E5D82"/>
    <a:srgbClr val="02AE16"/>
    <a:srgbClr val="FF6709"/>
    <a:srgbClr val="E4E4E4"/>
    <a:srgbClr val="383747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29" autoAdjust="0"/>
    <p:restoredTop sz="84982" autoAdjust="0"/>
  </p:normalViewPr>
  <p:slideViewPr>
    <p:cSldViewPr snapToGrid="0" snapToObjects="1" showGuides="1">
      <p:cViewPr varScale="1">
        <p:scale>
          <a:sx n="126" d="100"/>
          <a:sy n="126" d="100"/>
        </p:scale>
        <p:origin x="696" y="138"/>
      </p:cViewPr>
      <p:guideLst>
        <p:guide orient="horz" pos="587"/>
        <p:guide orient="horz" pos="3883"/>
        <p:guide pos="7164"/>
        <p:guide pos="519"/>
        <p:guide orient="horz" pos="440"/>
        <p:guide orient="horz" pos="2912"/>
        <p:guide pos="5372"/>
        <p:guide pos="389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70" d="100"/>
          <a:sy n="70" d="100"/>
        </p:scale>
        <p:origin x="-1638" y="-108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299ECB0-6573-4573-97F8-0F22CF6BD3F2}" type="datetimeFigureOut">
              <a:rPr lang="zh-CN" altLang="en-US"/>
              <a:pPr>
                <a:defRPr/>
              </a:pPr>
              <a:t>2018/3/12</a:t>
            </a:fld>
            <a:endParaRPr lang="en-US" altLang="zh-CN"/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F672297-AFAB-40D7-9FB7-D5F863C7FB9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11321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67EB6-9D1B-4BD6-828D-CF509AB728B2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AC5458-9D8F-496A-8CA9-D1357EC7E6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660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讲解：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我希望向大家汇报三方面的情况。</a:t>
            </a:r>
            <a:endParaRPr lang="en-US" altLang="zh-CN" dirty="0" smtClean="0"/>
          </a:p>
          <a:p>
            <a:endParaRPr lang="en-US" altLang="zh-CN" dirty="0" smtClean="0"/>
          </a:p>
          <a:p>
            <a:pPr marL="228600" indent="-228600">
              <a:buAutoNum type="arabicPeriod"/>
            </a:pPr>
            <a:r>
              <a:rPr lang="zh-CN" altLang="en-US" dirty="0" smtClean="0"/>
              <a:t>行业趋势与华为战略</a:t>
            </a:r>
            <a:endParaRPr lang="en-US" altLang="zh-CN" dirty="0" smtClean="0"/>
          </a:p>
          <a:p>
            <a:pPr marL="228600" indent="-228600">
              <a:buAutoNum type="arabicPeriod"/>
            </a:pPr>
            <a:r>
              <a:rPr lang="en-US" altLang="zh-CN" dirty="0" smtClean="0"/>
              <a:t>2013</a:t>
            </a:r>
            <a:r>
              <a:rPr lang="zh-CN" altLang="en-US" dirty="0" smtClean="0"/>
              <a:t>年经营业绩</a:t>
            </a:r>
            <a:endParaRPr lang="en-US" altLang="zh-CN" dirty="0" smtClean="0"/>
          </a:p>
          <a:p>
            <a:pPr marL="228600" indent="-228600">
              <a:buAutoNum type="arabicPeriod"/>
            </a:pPr>
            <a:r>
              <a:rPr lang="zh-CN" altLang="en-US" dirty="0" smtClean="0"/>
              <a:t>未来（行业有希望，运营商选择我们，员工热情奋斗）</a:t>
            </a:r>
            <a:endParaRPr lang="en-US" altLang="zh-CN" dirty="0" smtClean="0"/>
          </a:p>
          <a:p>
            <a:pPr marL="228600" indent="-228600">
              <a:buAutoNum type="arabicPeriod"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5458-9D8F-496A-8CA9-D1357EC7E62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037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5458-9D8F-496A-8CA9-D1357EC7E62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591" y="1977629"/>
            <a:ext cx="4211335" cy="107719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quarter" idx="10"/>
          </p:nvPr>
        </p:nvSpPr>
        <p:spPr>
          <a:xfrm>
            <a:off x="657055" y="359569"/>
            <a:ext cx="1218883" cy="20005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>
          <a:xfrm>
            <a:off x="657055" y="359569"/>
            <a:ext cx="1218883" cy="4001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srgbClr val="000000"/>
              </a:solidFill>
            </a:endParaRPr>
          </a:p>
        </p:txBody>
      </p:sp>
      <p:pic>
        <p:nvPicPr>
          <p:cNvPr id="3" name="Picture 9" descr="8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8512" y="4789887"/>
            <a:ext cx="981638" cy="234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90" y="4762"/>
            <a:ext cx="9142811" cy="5138738"/>
          </a:xfrm>
          <a:prstGeom prst="rect">
            <a:avLst/>
          </a:prstGeom>
          <a:blipFill dpi="0" rotWithShape="1">
            <a:blip r:embed="rId6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14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617774" y="3375001"/>
            <a:ext cx="6950250" cy="584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8" rIns="91418" bIns="4570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  <a:endParaRPr lang="zh-CN" altLang="en-US" dirty="0" smtClean="0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17774" y="359571"/>
            <a:ext cx="1618828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300">
                <a:latin typeface="微软雅黑" pitchFamily="34" charset="-122"/>
                <a:ea typeface="+mn-ea"/>
              </a:defRPr>
            </a:lvl1pPr>
          </a:lstStyle>
          <a:p>
            <a:pPr>
              <a:defRPr/>
            </a:pPr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85" r:id="rId4"/>
  </p:sldLayoutIdLst>
  <p:transition advClick="0" advTm="8000">
    <p:fade thruBlk="1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>
              <a:lumMod val="75000"/>
              <a:lumOff val="25000"/>
            </a:schemeClr>
          </a:solidFill>
          <a:latin typeface="微软雅黑" pitchFamily="34" charset="-122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" t="1048" r="208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Picture 89" descr="Huawei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661" y="253240"/>
            <a:ext cx="782340" cy="78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"/>
          <p:cNvSpPr txBox="1">
            <a:spLocks/>
          </p:cNvSpPr>
          <p:nvPr/>
        </p:nvSpPr>
        <p:spPr>
          <a:xfrm>
            <a:off x="344140" y="1025529"/>
            <a:ext cx="4129184" cy="9479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2800" dirty="0" smtClean="0"/>
              <a:t>Proposal </a:t>
            </a:r>
            <a:r>
              <a:rPr lang="en-US" altLang="zh-CN" sz="2800" dirty="0"/>
              <a:t>on General Directions for </a:t>
            </a:r>
            <a:r>
              <a:rPr lang="en-US" altLang="zh-CN" sz="2800" dirty="0" smtClean="0"/>
              <a:t>Rel-16</a:t>
            </a:r>
            <a:endParaRPr kumimoji="0" lang="en-US" altLang="en-US" sz="2800" b="0" i="0" u="none" strike="noStrike" kern="0" cap="none" spc="-100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617774" y="4701722"/>
            <a:ext cx="144252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2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MS PGothic" pitchFamily="34" charset="-128"/>
              </a:rPr>
              <a:t>www.huawei.com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17093" y="4000500"/>
            <a:ext cx="3478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99029" y="3365486"/>
            <a:ext cx="298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5463" y="4699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3GPP TSG RAN Meeting #79 </a:t>
            </a:r>
          </a:p>
          <a:p>
            <a:r>
              <a:rPr lang="it-IT" altLang="zh-CN" sz="1400" dirty="0" smtClean="0">
                <a:latin typeface="Arial" pitchFamily="34" charset="0"/>
                <a:cs typeface="Arial" pitchFamily="34" charset="0"/>
              </a:rPr>
              <a:t>Chennai, India 19-22, 2018</a:t>
            </a: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sz="140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altLang="zh-CN" sz="1400" smtClean="0">
                <a:latin typeface="Arial" pitchFamily="34" charset="0"/>
                <a:cs typeface="Arial" pitchFamily="34" charset="0"/>
              </a:rPr>
              <a:t>9.1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713" y="2557887"/>
            <a:ext cx="15808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rgbClr val="A20000"/>
                </a:solidFill>
                <a:latin typeface="Arial" pitchFamily="34" charset="0"/>
                <a:cs typeface="Arial" pitchFamily="34" charset="0"/>
              </a:rPr>
              <a:t>Huawei, HiSilicon</a:t>
            </a:r>
            <a:endParaRPr lang="zh-CN" altLang="en-US" sz="1400" dirty="0" smtClean="0">
              <a:solidFill>
                <a:srgbClr val="A2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82166" y="99351"/>
            <a:ext cx="10903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Arial" pitchFamily="34" charset="0"/>
                <a:cs typeface="Arial" pitchFamily="34" charset="0"/>
              </a:rPr>
              <a:t>RP-180378</a:t>
            </a:r>
            <a:endParaRPr lang="zh-CN" altLang="en-US" sz="1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61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10827"/>
            <a:ext cx="5582418" cy="1077194"/>
          </a:xfrm>
        </p:spPr>
        <p:txBody>
          <a:bodyPr/>
          <a:lstStyle/>
          <a:p>
            <a:r>
              <a:rPr lang="en-US" altLang="zh-CN" dirty="0" smtClean="0"/>
              <a:t>Rel-16 General Principles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6569" y="933103"/>
            <a:ext cx="8201455" cy="3194721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205924" indent="-205924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</a:pPr>
            <a:r>
              <a:rPr lang="en-US" altLang="zh-CN" sz="1600" dirty="0">
                <a:latin typeface="Arial" pitchFamily="34" charset="0"/>
                <a:ea typeface="华文细黑" pitchFamily="2" charset="-122"/>
                <a:cs typeface="Arial" pitchFamily="34" charset="0"/>
              </a:rPr>
              <a:t>Rel-16 </a:t>
            </a:r>
            <a:r>
              <a:rPr lang="en-US" altLang="zh-CN" sz="16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is the most important release for IMT-2020 submission </a:t>
            </a:r>
          </a:p>
          <a:p>
            <a:pPr marL="742950" lvl="1" indent="-285750">
              <a:spcBef>
                <a:spcPct val="20000"/>
              </a:spcBef>
              <a:buSzPct val="80000"/>
              <a:buFontTx/>
              <a:buChar char="–"/>
              <a:tabLst>
                <a:tab pos="358775" algn="l"/>
              </a:tabLst>
            </a:pPr>
            <a:r>
              <a:rPr lang="en-US" altLang="zh-CN" sz="1200" kern="0" dirty="0">
                <a:latin typeface="Arial" pitchFamily="34" charset="0"/>
                <a:ea typeface="+mn-ea"/>
                <a:cs typeface="Arial" pitchFamily="34" charset="0"/>
              </a:rPr>
              <a:t>Rel-16 should prioritize work items relevant to improving performance in IMT-2020 Test Environments using licensed spectrum, and continue enhancing NR’s unique value for utilizing any spectrum more efficiently</a:t>
            </a:r>
          </a:p>
          <a:p>
            <a:pPr marL="358775" lvl="1" indent="-179388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  <a:tabLst>
                <a:tab pos="358775" algn="l"/>
              </a:tabLst>
            </a:pPr>
            <a:endParaRPr lang="en-US" altLang="zh-CN" sz="1200" dirty="0" smtClean="0"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205924" indent="-205924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tabLst>
                <a:tab pos="358775" algn="l"/>
              </a:tabLst>
            </a:pPr>
            <a:r>
              <a:rPr lang="en-US" altLang="zh-CN" sz="1600" dirty="0">
                <a:latin typeface="Arial" pitchFamily="34" charset="0"/>
                <a:ea typeface="华文细黑" pitchFamily="2" charset="-122"/>
                <a:cs typeface="Arial" pitchFamily="34" charset="0"/>
              </a:rPr>
              <a:t>NR also </a:t>
            </a:r>
            <a:r>
              <a:rPr lang="en-US" altLang="zh-CN" sz="16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needs </a:t>
            </a:r>
            <a:r>
              <a:rPr lang="en-US" altLang="zh-CN" sz="1600" dirty="0">
                <a:latin typeface="Arial" pitchFamily="34" charset="0"/>
                <a:ea typeface="华文细黑" pitchFamily="2" charset="-122"/>
                <a:cs typeface="Arial" pitchFamily="34" charset="0"/>
              </a:rPr>
              <a:t>complete specifications on:</a:t>
            </a:r>
          </a:p>
          <a:p>
            <a:pPr marL="742950" lvl="1" indent="-285750">
              <a:spcBef>
                <a:spcPct val="20000"/>
              </a:spcBef>
              <a:buClr>
                <a:schemeClr val="bg1">
                  <a:lumMod val="50000"/>
                </a:schemeClr>
              </a:buClr>
              <a:buSzPct val="80000"/>
              <a:buFontTx/>
              <a:buChar char="–"/>
              <a:tabLst>
                <a:tab pos="358775" algn="l"/>
              </a:tabLst>
            </a:pPr>
            <a:r>
              <a:rPr lang="en-US" altLang="zh-CN" sz="1200" kern="0" dirty="0">
                <a:latin typeface="Arial" pitchFamily="34" charset="0"/>
                <a:ea typeface="+mn-ea"/>
                <a:cs typeface="Arial" pitchFamily="34" charset="0"/>
              </a:rPr>
              <a:t>URLLC enhancement and enable </a:t>
            </a:r>
            <a:r>
              <a:rPr lang="en-US" altLang="zh-CN" sz="1200" kern="0" dirty="0" smtClean="0">
                <a:latin typeface="Arial" pitchFamily="34" charset="0"/>
                <a:ea typeface="+mn-ea"/>
                <a:cs typeface="Arial" pitchFamily="34" charset="0"/>
              </a:rPr>
              <a:t>related </a:t>
            </a:r>
            <a:r>
              <a:rPr lang="en-US" altLang="zh-CN" sz="1200" kern="0" dirty="0">
                <a:latin typeface="Arial" pitchFamily="34" charset="0"/>
                <a:ea typeface="+mn-ea"/>
                <a:cs typeface="Arial" pitchFamily="34" charset="0"/>
              </a:rPr>
              <a:t>vertical services </a:t>
            </a:r>
            <a:r>
              <a:rPr lang="en-US" altLang="zh-CN" sz="1200" kern="0" dirty="0" smtClean="0">
                <a:latin typeface="Arial" pitchFamily="34" charset="0"/>
                <a:ea typeface="+mn-ea"/>
                <a:cs typeface="Arial" pitchFamily="34" charset="0"/>
              </a:rPr>
              <a:t>such as </a:t>
            </a:r>
            <a:r>
              <a:rPr lang="en-US" altLang="zh-CN" sz="1200" kern="0" dirty="0">
                <a:latin typeface="Arial" pitchFamily="34" charset="0"/>
                <a:ea typeface="+mn-ea"/>
                <a:cs typeface="Arial" pitchFamily="34" charset="0"/>
              </a:rPr>
              <a:t>5G-V2X and Industrial IoT</a:t>
            </a:r>
          </a:p>
          <a:p>
            <a:pPr marL="742950" lvl="1" indent="-285750">
              <a:spcBef>
                <a:spcPct val="20000"/>
              </a:spcBef>
              <a:buClr>
                <a:schemeClr val="bg1">
                  <a:lumMod val="50000"/>
                </a:schemeClr>
              </a:buClr>
              <a:buSzPct val="80000"/>
              <a:buFontTx/>
              <a:buChar char="–"/>
              <a:tabLst>
                <a:tab pos="358775" algn="l"/>
              </a:tabLst>
            </a:pPr>
            <a:r>
              <a:rPr lang="en-US" altLang="zh-CN" sz="1200" kern="0" dirty="0">
                <a:latin typeface="Arial" pitchFamily="34" charset="0"/>
                <a:ea typeface="+mn-ea"/>
                <a:cs typeface="Arial" pitchFamily="34" charset="0"/>
              </a:rPr>
              <a:t>Basic network operation functionalities, e.g. positioning, bandwidth &amp; spectrum flexibility, power savings, SON and MDT, mobility, </a:t>
            </a:r>
            <a:r>
              <a:rPr lang="en-US" altLang="zh-CN" sz="1200" kern="0" dirty="0" smtClean="0">
                <a:latin typeface="Arial" pitchFamily="34" charset="0"/>
                <a:ea typeface="+mn-ea"/>
                <a:cs typeface="Arial" pitchFamily="34" charset="0"/>
              </a:rPr>
              <a:t>voice</a:t>
            </a:r>
          </a:p>
          <a:p>
            <a:pPr marL="742950" lvl="1" indent="-285750">
              <a:spcBef>
                <a:spcPct val="20000"/>
              </a:spcBef>
              <a:buClr>
                <a:schemeClr val="bg1">
                  <a:lumMod val="50000"/>
                </a:schemeClr>
              </a:buClr>
              <a:buSzPct val="80000"/>
              <a:buFontTx/>
              <a:buChar char="–"/>
              <a:tabLst>
                <a:tab pos="358775" algn="l"/>
              </a:tabLst>
            </a:pPr>
            <a:r>
              <a:rPr lang="en-US" altLang="zh-CN" sz="1200" kern="0" dirty="0" smtClean="0">
                <a:latin typeface="Arial" pitchFamily="34" charset="0"/>
                <a:ea typeface="+mn-ea"/>
                <a:cs typeface="Arial" pitchFamily="34" charset="0"/>
              </a:rPr>
              <a:t>NB-IoT/</a:t>
            </a:r>
            <a:r>
              <a:rPr lang="en-US" altLang="zh-CN" sz="1200" kern="0" dirty="0" err="1" smtClean="0">
                <a:latin typeface="Arial" pitchFamily="34" charset="0"/>
                <a:ea typeface="+mn-ea"/>
                <a:cs typeface="Arial" pitchFamily="34" charset="0"/>
              </a:rPr>
              <a:t>eMTC</a:t>
            </a:r>
            <a:r>
              <a:rPr lang="en-US" altLang="zh-CN" sz="1200" kern="0" dirty="0" smtClean="0"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altLang="zh-CN" sz="1200" kern="0" dirty="0">
                <a:latin typeface="Arial" pitchFamily="34" charset="0"/>
                <a:ea typeface="+mn-ea"/>
                <a:cs typeface="Arial" pitchFamily="34" charset="0"/>
              </a:rPr>
              <a:t>will coexist with 5G NR for </a:t>
            </a:r>
            <a:r>
              <a:rPr lang="en-US" altLang="zh-CN" sz="1200" kern="0" dirty="0" smtClean="0">
                <a:latin typeface="Arial" pitchFamily="34" charset="0"/>
                <a:ea typeface="+mn-ea"/>
                <a:cs typeface="Arial" pitchFamily="34" charset="0"/>
              </a:rPr>
              <a:t>a long time, NR-</a:t>
            </a:r>
            <a:r>
              <a:rPr lang="en-US" altLang="zh-CN" sz="1200" kern="0" dirty="0" err="1" smtClean="0">
                <a:latin typeface="Arial" pitchFamily="34" charset="0"/>
                <a:ea typeface="+mn-ea"/>
                <a:cs typeface="Arial" pitchFamily="34" charset="0"/>
              </a:rPr>
              <a:t>mMTC</a:t>
            </a:r>
            <a:r>
              <a:rPr lang="en-US" altLang="zh-CN" sz="1200" kern="0" dirty="0" smtClean="0">
                <a:latin typeface="Arial" pitchFamily="34" charset="0"/>
                <a:ea typeface="+mn-ea"/>
                <a:cs typeface="Arial" pitchFamily="34" charset="0"/>
              </a:rPr>
              <a:t> will focus on optimization of beyond LPWA IoT use cases, e.g. improve </a:t>
            </a:r>
            <a:r>
              <a:rPr lang="en-US" altLang="zh-CN" sz="1200" kern="0" dirty="0">
                <a:latin typeface="Arial" pitchFamily="34" charset="0"/>
                <a:ea typeface="+mn-ea"/>
                <a:cs typeface="Arial" pitchFamily="34" charset="0"/>
              </a:rPr>
              <a:t>data rate, positioning accuracy and mobility </a:t>
            </a:r>
          </a:p>
          <a:p>
            <a:pPr marL="358775" lvl="1" indent="-179388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  <a:tabLst>
                <a:tab pos="358775" algn="l"/>
              </a:tabLst>
            </a:pPr>
            <a:endParaRPr lang="en-US" altLang="zh-CN" sz="1200" dirty="0"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205924" indent="-205924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tabLst>
                <a:tab pos="358775" algn="l"/>
              </a:tabLst>
            </a:pPr>
            <a:r>
              <a:rPr lang="en-US" altLang="zh-CN" sz="1600" dirty="0">
                <a:latin typeface="Arial" pitchFamily="34" charset="0"/>
                <a:ea typeface="华文细黑" pitchFamily="2" charset="-122"/>
                <a:cs typeface="Arial" pitchFamily="34" charset="0"/>
              </a:rPr>
              <a:t>LTE </a:t>
            </a:r>
            <a:r>
              <a:rPr lang="en-US" altLang="zh-CN" sz="16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will </a:t>
            </a:r>
            <a:r>
              <a:rPr lang="en-US" altLang="zh-CN" sz="1600" dirty="0">
                <a:latin typeface="Arial" pitchFamily="34" charset="0"/>
                <a:ea typeface="华文细黑" pitchFamily="2" charset="-122"/>
                <a:cs typeface="Arial" pitchFamily="34" charset="0"/>
              </a:rPr>
              <a:t>still need to evolve in Rel-16 to offer valuable upgrades of services, </a:t>
            </a:r>
            <a:r>
              <a:rPr lang="en-US" altLang="zh-CN" sz="16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especially for the short/mid-term deployment of </a:t>
            </a:r>
            <a:r>
              <a:rPr lang="en-US" altLang="zh-CN" sz="1600" dirty="0">
                <a:latin typeface="Arial" pitchFamily="34" charset="0"/>
                <a:ea typeface="华文细黑" pitchFamily="2" charset="-122"/>
                <a:cs typeface="Arial" pitchFamily="34" charset="0"/>
              </a:rPr>
              <a:t>vertical </a:t>
            </a:r>
            <a:r>
              <a:rPr lang="en-US" altLang="zh-CN" sz="16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services that </a:t>
            </a:r>
            <a:r>
              <a:rPr lang="en-US" altLang="zh-CN" sz="1600" dirty="0">
                <a:latin typeface="Arial" pitchFamily="34" charset="0"/>
                <a:ea typeface="华文细黑" pitchFamily="2" charset="-122"/>
                <a:cs typeface="Arial" pitchFamily="34" charset="0"/>
              </a:rPr>
              <a:t>rely on network </a:t>
            </a:r>
            <a:r>
              <a:rPr lang="en-US" altLang="zh-CN" sz="16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coverage</a:t>
            </a:r>
            <a:endParaRPr lang="en-US" altLang="zh-CN" sz="1600" dirty="0">
              <a:latin typeface="Arial" pitchFamily="34" charset="0"/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02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224" y="170782"/>
            <a:ext cx="8386954" cy="830972"/>
          </a:xfrm>
        </p:spPr>
        <p:txBody>
          <a:bodyPr wrap="square"/>
          <a:lstStyle/>
          <a:p>
            <a:r>
              <a:rPr lang="en-US" altLang="zh-CN" sz="2400" dirty="0" smtClean="0"/>
              <a:t>Proposed adjustments and clarifications to handling of Rel-16 proposals </a:t>
            </a:r>
            <a:r>
              <a:rPr lang="fr-FR" altLang="zh-CN" sz="2400" dirty="0" smtClean="0"/>
              <a:t>(</a:t>
            </a:r>
            <a:r>
              <a:rPr lang="fr-FR" altLang="zh-CN" sz="2400" dirty="0" err="1" smtClean="0"/>
              <a:t>endorsed</a:t>
            </a:r>
            <a:r>
              <a:rPr lang="fr-FR" altLang="zh-CN" sz="2400" dirty="0" smtClean="0"/>
              <a:t> in RP-172795</a:t>
            </a:r>
            <a:r>
              <a:rPr lang="fr-FR" altLang="zh-CN" sz="2400" dirty="0"/>
              <a:t>)</a:t>
            </a:r>
            <a:endParaRPr lang="en-US" altLang="zh-CN" sz="2400" dirty="0"/>
          </a:p>
        </p:txBody>
      </p:sp>
      <p:sp>
        <p:nvSpPr>
          <p:cNvPr id="4" name="Content Placeholder 4"/>
          <p:cNvSpPr txBox="1">
            <a:spLocks/>
          </p:cNvSpPr>
          <p:nvPr/>
        </p:nvSpPr>
        <p:spPr>
          <a:xfrm>
            <a:off x="370224" y="1105174"/>
            <a:ext cx="8652281" cy="3808904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Tx/>
              <a:buFontTx/>
            </a:pPr>
            <a:r>
              <a:rPr lang="en-US" altLang="en-US" sz="1600" kern="0" dirty="0"/>
              <a:t>Allow </a:t>
            </a:r>
            <a:r>
              <a:rPr lang="en-US" altLang="en-US" sz="1600" kern="0" dirty="0" smtClean="0"/>
              <a:t>up to 2 co-rapporteurs </a:t>
            </a:r>
            <a:r>
              <a:rPr lang="en-US" altLang="en-US" sz="1600" kern="0" dirty="0"/>
              <a:t>for a WI as </a:t>
            </a:r>
            <a:r>
              <a:rPr lang="en-US" altLang="en-US" sz="1600" kern="0" dirty="0" smtClean="0"/>
              <a:t>necessary</a:t>
            </a:r>
          </a:p>
          <a:p>
            <a:pPr lvl="1">
              <a:buClrTx/>
              <a:buFontTx/>
            </a:pPr>
            <a:r>
              <a:rPr lang="en-US" altLang="en-US" sz="1200" kern="0" dirty="0" smtClean="0"/>
              <a:t>Allowed for WIs with significant workload </a:t>
            </a:r>
            <a:r>
              <a:rPr lang="en-US" altLang="en-US" sz="1200" kern="0" dirty="0"/>
              <a:t>per </a:t>
            </a:r>
            <a:r>
              <a:rPr lang="en-US" altLang="en-US" sz="1200" kern="0" dirty="0" smtClean="0"/>
              <a:t>WG, </a:t>
            </a:r>
            <a:r>
              <a:rPr lang="en-US" altLang="en-US" sz="1200" kern="0" dirty="0"/>
              <a:t>with at most one Rapporteur per </a:t>
            </a:r>
            <a:r>
              <a:rPr lang="en-US" altLang="en-US" sz="1200" kern="0" dirty="0" smtClean="0"/>
              <a:t>WG</a:t>
            </a:r>
          </a:p>
          <a:p>
            <a:pPr lvl="1">
              <a:buClrTx/>
              <a:buFontTx/>
            </a:pPr>
            <a:r>
              <a:rPr lang="en-US" altLang="en-US" sz="1200" kern="0" dirty="0" smtClean="0"/>
              <a:t>Rapporteur should be from a supporting company of the WI/SI</a:t>
            </a:r>
            <a:endParaRPr lang="en-US" altLang="en-US" sz="1200" kern="0" dirty="0"/>
          </a:p>
          <a:p>
            <a:pPr lvl="1">
              <a:buClrTx/>
              <a:buFontTx/>
              <a:buChar char="–"/>
            </a:pPr>
            <a:endParaRPr lang="en-US" altLang="en-US" sz="1200" kern="0" dirty="0"/>
          </a:p>
          <a:p>
            <a:pPr>
              <a:buClrTx/>
              <a:buFontTx/>
            </a:pPr>
            <a:r>
              <a:rPr lang="en-US" altLang="en-US" sz="1600" kern="0" dirty="0"/>
              <a:t>A list of supporting companies should be provided for a WI with stable scope (e.g. after sufficient scoping discussion)</a:t>
            </a:r>
          </a:p>
          <a:p>
            <a:pPr lvl="1">
              <a:buClrTx/>
              <a:buFontTx/>
            </a:pPr>
            <a:r>
              <a:rPr lang="en-US" altLang="en-US" sz="1200" kern="0" dirty="0"/>
              <a:t>Working procedures apply for approving a WI (minimum of 4 supporting companies)</a:t>
            </a:r>
          </a:p>
          <a:p>
            <a:pPr lvl="1">
              <a:buClrTx/>
              <a:buFontTx/>
            </a:pPr>
            <a:r>
              <a:rPr lang="en-US" altLang="en-US" sz="1200" kern="0" dirty="0"/>
              <a:t>A WI should be approved with the name of </a:t>
            </a:r>
            <a:r>
              <a:rPr lang="en-US" altLang="en-US" sz="1200" kern="0" dirty="0" smtClean="0"/>
              <a:t>at least one </a:t>
            </a:r>
            <a:r>
              <a:rPr lang="en-US" altLang="en-US" sz="1200" kern="0" dirty="0"/>
              <a:t>rapporteur</a:t>
            </a:r>
          </a:p>
          <a:p>
            <a:pPr lvl="1">
              <a:buClrTx/>
              <a:buFontTx/>
              <a:buChar char="–"/>
            </a:pPr>
            <a:endParaRPr lang="en-US" altLang="en-US" sz="1200" kern="0" dirty="0"/>
          </a:p>
          <a:p>
            <a:pPr>
              <a:buClrTx/>
              <a:buFontTx/>
            </a:pPr>
            <a:r>
              <a:rPr lang="en-US" altLang="zh-CN" sz="1600" dirty="0" smtClean="0"/>
              <a:t>Clarification of principles for deciding topics for email discussions</a:t>
            </a:r>
          </a:p>
          <a:p>
            <a:pPr lvl="1"/>
            <a:r>
              <a:rPr lang="en-US" altLang="zh-CN" sz="1200" kern="0" dirty="0" smtClean="0"/>
              <a:t>Cases: multiple </a:t>
            </a:r>
            <a:r>
              <a:rPr lang="en-US" altLang="zh-CN" sz="1200" kern="0" dirty="0"/>
              <a:t>proposals not aligned, proposals raising </a:t>
            </a:r>
            <a:r>
              <a:rPr lang="en-US" altLang="zh-CN" sz="1200" kern="0" dirty="0" smtClean="0"/>
              <a:t>questions</a:t>
            </a:r>
            <a:r>
              <a:rPr lang="en-US" altLang="zh-CN" sz="1200" kern="0" dirty="0"/>
              <a:t> </a:t>
            </a:r>
            <a:r>
              <a:rPr lang="en-US" altLang="zh-CN" sz="1200" kern="0" dirty="0" smtClean="0"/>
              <a:t>thus needing clarifications, proposals not discussed because of lack of time</a:t>
            </a:r>
            <a:endParaRPr lang="en-US" altLang="zh-CN" sz="1200" kern="0" dirty="0"/>
          </a:p>
          <a:p>
            <a:pPr lvl="1"/>
            <a:endParaRPr lang="en-US" altLang="zh-CN" sz="1200" kern="0" dirty="0"/>
          </a:p>
          <a:p>
            <a:pPr>
              <a:buClrTx/>
              <a:buFontTx/>
            </a:pPr>
            <a:r>
              <a:rPr lang="en-US" altLang="zh-CN" sz="1600" dirty="0" smtClean="0"/>
              <a:t>Agreements </a:t>
            </a:r>
            <a:r>
              <a:rPr lang="en-US" altLang="zh-CN" sz="1600" dirty="0"/>
              <a:t>on TU allocation to WI objectives should be by consensus </a:t>
            </a:r>
            <a:r>
              <a:rPr lang="en-US" altLang="zh-CN" sz="1600" dirty="0" smtClean="0"/>
              <a:t>(as </a:t>
            </a:r>
            <a:r>
              <a:rPr lang="en-US" altLang="zh-CN" sz="1600" dirty="0"/>
              <a:t>per normal 3GPP working </a:t>
            </a:r>
            <a:r>
              <a:rPr lang="en-US" altLang="zh-CN" sz="1600" dirty="0" smtClean="0"/>
              <a:t>procedures)</a:t>
            </a:r>
          </a:p>
        </p:txBody>
      </p:sp>
    </p:spTree>
    <p:extLst>
      <p:ext uri="{BB962C8B-B14F-4D97-AF65-F5344CB8AC3E}">
        <p14:creationId xmlns:p14="http://schemas.microsoft.com/office/powerpoint/2010/main" val="7539494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 txBox="1">
            <a:spLocks/>
          </p:cNvSpPr>
          <p:nvPr/>
        </p:nvSpPr>
        <p:spPr>
          <a:xfrm>
            <a:off x="370225" y="1236742"/>
            <a:ext cx="8402900" cy="3263318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Tx/>
              <a:buFontTx/>
            </a:pPr>
            <a:r>
              <a:rPr lang="en-US" altLang="en-US" sz="1600" kern="0" dirty="0" smtClean="0"/>
              <a:t>At RAN#79:</a:t>
            </a:r>
          </a:p>
          <a:p>
            <a:pPr lvl="1">
              <a:buClrTx/>
              <a:buFontTx/>
            </a:pPr>
            <a:r>
              <a:rPr lang="en-US" altLang="zh-CN" sz="1200" dirty="0"/>
              <a:t>To address all important and urgent markets for Rel-16, TSG RAN should first </a:t>
            </a:r>
            <a:r>
              <a:rPr lang="en-US" altLang="zh-CN" sz="1200" dirty="0" smtClean="0"/>
              <a:t>identify general </a:t>
            </a:r>
            <a:r>
              <a:rPr lang="en-US" altLang="zh-CN" sz="1200" dirty="0"/>
              <a:t>areas of </a:t>
            </a:r>
            <a:r>
              <a:rPr lang="en-US" altLang="zh-CN" sz="1200" dirty="0" smtClean="0"/>
              <a:t>work, and update the list of topics for email discussions</a:t>
            </a:r>
          </a:p>
          <a:p>
            <a:pPr lvl="1">
              <a:buClrTx/>
              <a:buFontTx/>
            </a:pPr>
            <a:endParaRPr lang="en-US" altLang="en-US" sz="1200" dirty="0"/>
          </a:p>
          <a:p>
            <a:r>
              <a:rPr lang="en-US" altLang="en-US" sz="1600" kern="0" dirty="0"/>
              <a:t>Between RAN#79 and RAN#80</a:t>
            </a:r>
          </a:p>
          <a:p>
            <a:pPr lvl="1"/>
            <a:r>
              <a:rPr lang="en-US" altLang="zh-CN" sz="1200" dirty="0" smtClean="0"/>
              <a:t>Conduct </a:t>
            </a:r>
            <a:r>
              <a:rPr lang="en-US" altLang="zh-CN" sz="1200" dirty="0"/>
              <a:t>RAN reflector email </a:t>
            </a:r>
            <a:r>
              <a:rPr lang="en-US" altLang="zh-CN" sz="1200" dirty="0" smtClean="0"/>
              <a:t>discussion </a:t>
            </a:r>
            <a:r>
              <a:rPr lang="en-US" altLang="zh-CN" sz="1200" dirty="0"/>
              <a:t>on the scope of each area, drive to consensus among interested companies per </a:t>
            </a:r>
            <a:r>
              <a:rPr lang="en-US" altLang="zh-CN" sz="1200" dirty="0" smtClean="0"/>
              <a:t>area</a:t>
            </a:r>
          </a:p>
          <a:p>
            <a:pPr lvl="1"/>
            <a:endParaRPr lang="en-US" altLang="en-US" sz="1200" dirty="0"/>
          </a:p>
          <a:p>
            <a:r>
              <a:rPr lang="en-US" altLang="en-US" sz="1600" kern="0" dirty="0"/>
              <a:t>At RAN#80:</a:t>
            </a:r>
          </a:p>
          <a:p>
            <a:pPr lvl="1">
              <a:buClrTx/>
              <a:buFontTx/>
              <a:buChar char="–"/>
            </a:pPr>
            <a:r>
              <a:rPr lang="en-US" altLang="zh-CN" sz="1200" dirty="0"/>
              <a:t>Approve SI/WIs and prioritize detailed objectives within each area.</a:t>
            </a:r>
          </a:p>
          <a:p>
            <a:pPr lvl="1"/>
            <a:r>
              <a:rPr lang="en-US" altLang="zh-CN" sz="1200" dirty="0" smtClean="0"/>
              <a:t>Approve final </a:t>
            </a:r>
            <a:r>
              <a:rPr lang="en-US" altLang="zh-CN" sz="1200" dirty="0"/>
              <a:t>TU </a:t>
            </a:r>
            <a:r>
              <a:rPr lang="en-US" altLang="zh-CN" sz="1200" dirty="0" smtClean="0"/>
              <a:t>allocation </a:t>
            </a:r>
            <a:r>
              <a:rPr lang="en-US" altLang="zh-CN" sz="1200" dirty="0"/>
              <a:t>to WI </a:t>
            </a:r>
            <a:r>
              <a:rPr lang="en-US" altLang="zh-CN" sz="1200" dirty="0" smtClean="0"/>
              <a:t>objectives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456568" y="210827"/>
            <a:ext cx="7408551" cy="523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8" rIns="91418" bIns="45708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黑体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r>
              <a:rPr lang="en-US" altLang="zh-CN" sz="2800" kern="0" dirty="0" smtClean="0"/>
              <a:t>RAN Plenary Plan for Rel-16 Scoping </a:t>
            </a:r>
            <a:endParaRPr lang="zh-CN" altLang="en-US" sz="2800" kern="0" dirty="0"/>
          </a:p>
        </p:txBody>
      </p:sp>
    </p:spTree>
    <p:extLst>
      <p:ext uri="{BB962C8B-B14F-4D97-AF65-F5344CB8AC3E}">
        <p14:creationId xmlns:p14="http://schemas.microsoft.com/office/powerpoint/2010/main" val="28963280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43719"/>
            <a:ext cx="7241015" cy="830972"/>
          </a:xfrm>
        </p:spPr>
        <p:txBody>
          <a:bodyPr/>
          <a:lstStyle/>
          <a:p>
            <a:r>
              <a:rPr lang="en-US" altLang="zh-CN" sz="2800" dirty="0" smtClean="0"/>
              <a:t>Rel-16 Areas for Email Discussions</a:t>
            </a:r>
            <a:br>
              <a:rPr lang="en-US" altLang="zh-CN" sz="2800" dirty="0" smtClean="0"/>
            </a:br>
            <a:r>
              <a:rPr lang="en-US" altLang="zh-CN" sz="2000" dirty="0" smtClean="0"/>
              <a:t>(between RAN#79 and RAN#80)</a:t>
            </a:r>
            <a:endParaRPr lang="zh-CN" alt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89916" y="1125572"/>
            <a:ext cx="3991310" cy="332398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numCol="1" rtlCol="0">
            <a:spAutoFit/>
          </a:bodyPr>
          <a:lstStyle/>
          <a:p>
            <a:pPr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</a:pPr>
            <a:r>
              <a:rPr lang="en-US" altLang="zh-CN" b="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NR areas in Rel-16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5G V2X</a:t>
            </a:r>
            <a:endParaRPr lang="en-US" altLang="zh-CN" sz="1200" dirty="0">
              <a:solidFill>
                <a:srgbClr val="00B050"/>
              </a:solidFill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NR </a:t>
            </a:r>
            <a:r>
              <a:rPr lang="en-US" altLang="zh-CN" sz="1200" dirty="0" err="1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IoT</a:t>
            </a:r>
            <a:endParaRPr lang="en-US" altLang="zh-CN" sz="1200" dirty="0">
              <a:solidFill>
                <a:srgbClr val="00B050"/>
              </a:solidFill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NR </a:t>
            </a: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URLLC phase 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2</a:t>
            </a:r>
            <a:endParaRPr lang="en-US" altLang="zh-CN" sz="1200" dirty="0"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MIMO &amp; 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multi-TRP enhancements</a:t>
            </a:r>
            <a:endParaRPr lang="en-US" altLang="zh-CN" sz="1200" dirty="0">
              <a:solidFill>
                <a:srgbClr val="00B050"/>
              </a:solidFill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Spectrum utilization </a:t>
            </a:r>
            <a:r>
              <a:rPr lang="en-US" altLang="zh-CN" sz="1200" dirty="0" err="1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enh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. (BWP/SUL/CA *)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Cross-link interference management</a:t>
            </a:r>
            <a:endParaRPr lang="en-US" altLang="zh-CN" sz="1200" dirty="0">
              <a:solidFill>
                <a:srgbClr val="00B050"/>
              </a:solidFill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NR standalone 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positioning</a:t>
            </a:r>
            <a:endParaRPr lang="en-US" altLang="zh-CN" sz="1200" dirty="0"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UE </a:t>
            </a: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power 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saving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Broadcast/multicast</a:t>
            </a:r>
            <a:endParaRPr lang="en-US" altLang="zh-CN" sz="1200" dirty="0"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Mobility enhancements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MR-DC enhancements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NR </a:t>
            </a: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voice 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enhancements</a:t>
            </a:r>
            <a:endParaRPr lang="en-US" altLang="zh-CN" sz="1200" dirty="0"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Service oriented RAN support of network slicing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Network support for network synchronization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SON, MDT, and related areas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Local </a:t>
            </a: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network, neutral 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host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36986" y="2867531"/>
            <a:ext cx="4351779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numCol="1" rtlCol="0">
            <a:spAutoFit/>
          </a:bodyPr>
          <a:lstStyle/>
          <a:p>
            <a:pPr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</a:pPr>
            <a:r>
              <a:rPr lang="en-US" altLang="zh-CN" b="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No need for scoping discussions in parallel with on-going studies: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NR unlicensed</a:t>
            </a:r>
            <a:endParaRPr lang="en-US" altLang="zh-CN" sz="1200" dirty="0"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err="1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NoMA</a:t>
            </a:r>
            <a:endParaRPr lang="en-US" altLang="zh-CN" sz="1200" dirty="0"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Non-terrestrial networks</a:t>
            </a:r>
            <a:endParaRPr lang="en-US" altLang="zh-CN" sz="1200" dirty="0"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Integrated access and 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backhaul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IMT-2020 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self-evaluations SI</a:t>
            </a:r>
            <a:endParaRPr lang="en-US" altLang="zh-CN" sz="1200" dirty="0">
              <a:latin typeface="Arial" pitchFamily="34" charset="0"/>
              <a:ea typeface="华文细黑" pitchFamily="2" charset="-122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45645" y="4520253"/>
            <a:ext cx="2741456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i="1" dirty="0" smtClean="0"/>
              <a:t>Note 1: these areas were submitted at RAN#78</a:t>
            </a:r>
          </a:p>
          <a:p>
            <a:r>
              <a:rPr lang="en-US" altLang="zh-CN" sz="1050" i="1" dirty="0" smtClean="0"/>
              <a:t>Note </a:t>
            </a:r>
            <a:r>
              <a:rPr lang="en-US" altLang="zh-CN" sz="1050" i="1" dirty="0"/>
              <a:t>2</a:t>
            </a:r>
            <a:r>
              <a:rPr lang="en-US" altLang="zh-CN" sz="1050" i="1" dirty="0" smtClean="0"/>
              <a:t>: bullets have no specific order</a:t>
            </a:r>
          </a:p>
          <a:p>
            <a:r>
              <a:rPr lang="en-US" altLang="zh-CN" sz="1050" i="1" dirty="0" smtClean="0"/>
              <a:t>Note 3: some areas may be joint NR/LTE work</a:t>
            </a:r>
            <a:endParaRPr lang="zh-CN" altLang="en-US" sz="1050" i="1" dirty="0"/>
          </a:p>
        </p:txBody>
      </p:sp>
      <p:sp>
        <p:nvSpPr>
          <p:cNvPr id="9" name="TextBox 3"/>
          <p:cNvSpPr txBox="1"/>
          <p:nvPr/>
        </p:nvSpPr>
        <p:spPr>
          <a:xfrm>
            <a:off x="4436986" y="1123072"/>
            <a:ext cx="4351779" cy="1477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charset="-122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</a:pPr>
            <a:r>
              <a:rPr lang="en-US" altLang="zh-CN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LTE areas in </a:t>
            </a:r>
            <a:r>
              <a:rPr lang="en-US" altLang="zh-CN" dirty="0">
                <a:latin typeface="Arial" pitchFamily="34" charset="0"/>
                <a:ea typeface="华文细黑" pitchFamily="2" charset="-122"/>
                <a:cs typeface="Arial" pitchFamily="34" charset="0"/>
              </a:rPr>
              <a:t>Rel-16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Uplink </a:t>
            </a:r>
            <a:r>
              <a:rPr lang="en-US" altLang="zh-CN" sz="1200" dirty="0" err="1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enh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. </a:t>
            </a: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for fixed wireless links (i.e. </a:t>
            </a:r>
            <a:r>
              <a:rPr lang="en-US" altLang="zh-CN" sz="1200" dirty="0" err="1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WTTc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)</a:t>
            </a:r>
            <a:endParaRPr lang="en-US" altLang="zh-CN" sz="1200" dirty="0">
              <a:latin typeface="Arial" pitchFamily="34" charset="0"/>
              <a:ea typeface="华文细黑" pitchFamily="2" charset="-122"/>
              <a:cs typeface="Arial" pitchFamily="34" charset="0"/>
            </a:endParaRP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DL MIMO efficiency enhancements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NB-</a:t>
            </a:r>
            <a:r>
              <a:rPr lang="en-US" altLang="zh-CN" sz="1200" dirty="0" err="1">
                <a:latin typeface="Arial" pitchFamily="34" charset="0"/>
                <a:ea typeface="华文细黑" pitchFamily="2" charset="-122"/>
                <a:cs typeface="Arial" pitchFamily="34" charset="0"/>
              </a:rPr>
              <a:t>IoT</a:t>
            </a: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/</a:t>
            </a:r>
            <a:r>
              <a:rPr lang="en-US" altLang="zh-CN" sz="1200" dirty="0" err="1">
                <a:latin typeface="Arial" pitchFamily="34" charset="0"/>
                <a:ea typeface="华文细黑" pitchFamily="2" charset="-122"/>
                <a:cs typeface="Arial" pitchFamily="34" charset="0"/>
              </a:rPr>
              <a:t>eMTC</a:t>
            </a: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200" dirty="0" err="1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enh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. for </a:t>
            </a: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more LPWA use cases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Extreme long range coverage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Mobility enhancements for zero 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latency</a:t>
            </a:r>
          </a:p>
          <a:p>
            <a:pPr marL="557064" lvl="1" indent="-214255">
              <a:spcBef>
                <a:spcPts val="0"/>
              </a:spcBef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Arial" pitchFamily="34" charset="0"/>
                <a:ea typeface="华文细黑" pitchFamily="2" charset="-122"/>
                <a:cs typeface="Arial" pitchFamily="34" charset="0"/>
              </a:rPr>
              <a:t>Further enhancements for aerial </a:t>
            </a:r>
            <a:r>
              <a:rPr lang="en-US" altLang="zh-CN" sz="1200" dirty="0" smtClean="0">
                <a:latin typeface="Arial" pitchFamily="34" charset="0"/>
                <a:ea typeface="华文细黑" pitchFamily="2" charset="-122"/>
                <a:cs typeface="Arial" pitchFamily="34" charset="0"/>
              </a:rPr>
              <a:t>vehicles</a:t>
            </a:r>
            <a:endParaRPr lang="en-US" altLang="zh-CN" sz="1200" dirty="0">
              <a:latin typeface="Arial" pitchFamily="34" charset="0"/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347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noFill/>
        <a:ln w="12700" cap="flat" cmpd="sng" algn="ctr">
          <a:solidFill>
            <a:schemeClr val="bg1">
              <a:lumMod val="75000"/>
            </a:schemeClr>
          </a:solidFill>
          <a:prstDash val="sysDash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43379</TotalTime>
  <Words>625</Words>
  <Application>Microsoft Office PowerPoint</Application>
  <PresentationFormat>On-screen Show (16:9)</PresentationFormat>
  <Paragraphs>84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Arial Unicode MS</vt:lpstr>
      <vt:lpstr>FrutigerNext LT Medium</vt:lpstr>
      <vt:lpstr>MS PGothic</vt:lpstr>
      <vt:lpstr>黑体</vt:lpstr>
      <vt:lpstr>华文细黑</vt:lpstr>
      <vt:lpstr>宋体</vt:lpstr>
      <vt:lpstr>微软雅黑</vt:lpstr>
      <vt:lpstr>Arial</vt:lpstr>
      <vt:lpstr>Calibri</vt:lpstr>
      <vt:lpstr>Wingdings</vt:lpstr>
      <vt:lpstr>2_主题1</vt:lpstr>
      <vt:lpstr>PowerPoint Presentation</vt:lpstr>
      <vt:lpstr>Rel-16 General Principles</vt:lpstr>
      <vt:lpstr>Proposed adjustments and clarifications to handling of Rel-16 proposals (endorsed in RP-172795)</vt:lpstr>
      <vt:lpstr>PowerPoint Presentation</vt:lpstr>
      <vt:lpstr>Rel-16 Areas for Email Discussions (between RAN#79 and RAN#80)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聚焦战略，有效增长</dc:title>
  <dc:creator>z42303</dc:creator>
  <cp:lastModifiedBy>David mazzarese</cp:lastModifiedBy>
  <cp:revision>3034</cp:revision>
  <dcterms:created xsi:type="dcterms:W3CDTF">2012-12-20T06:01:13Z</dcterms:created>
  <dcterms:modified xsi:type="dcterms:W3CDTF">2018-03-12T14:23:58Z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(5)bgET8Uk0G22KfnmxihwaYTYKuV2EJDU3W/8JGNaLqPqPzsIkQPkF1I3jfcHWQ8npA2hgz0d6_x000d_
fxeDyhVKrTpcjs5nimdv/KqdX2LBrSnYTGJSDt+apWHdIuvNljXcR15ptZJSWkTDqyGs1V6w_x000d_
ADfamYNsmKOUB2nDjGZsrWJkqLUQX30ssWInlv8fDJi6YbHdb9+VCSO/Tvrh0L4gup4noYtu_x000d_
v5xHcA5cwQbzmIzzXi</vt:lpwstr>
  </property>
  <property fmtid="{D5CDD505-2E9C-101B-9397-08002B2CF9AE}" pid="3" name="_ms_pID_7253431">
    <vt:lpwstr>+3Wu07H6os/vt/C5eZxlfNprC6ty+tl5v3xBiKRiSFwHcxkfGbwk0i_x000d_
0Sjw3pQuTygPlD1e1bcyR828PMu9VwUcJxhUIFbqo5LxxMUoTw2x6ELdHcUKpJmij7UB1eY9_x000d_
wnP1wly+12MH974pS4k12RC+WQouDIplLrpWmebjG6iZrG4tV/LnecBK9Q4FkOwKGImFjANZ_x000d_
hh488q3rNLsvYWLK4hF3+N6q/ftzQPI9z68D</vt:lpwstr>
  </property>
  <property fmtid="{D5CDD505-2E9C-101B-9397-08002B2CF9AE}" pid="4" name="_ms_pID_7253432">
    <vt:lpwstr>AJdufHLjQHPFjKpC8xUDSgIQ2utIPNyww+Tu_x000d_
Kr7vrwkqbiSgXGjAoB+yvyCAayVFH2EdKcRYRpXKk6RiwxGi68d1w79lxY3waQm+PlfSEiuy_x000d_
f4qVjTTLTNpUhCdpnHLUQCIlG9vb7SlC9mEE01ToCTdvmBBNF6aqv3QqJKfTlTQSBK0O4RdT_x000d_
pBVIYcSN8nHrWKrW+PxWozNM05Mi+TM1nIKmnAFE74oLsFdQQ++uNz</vt:lpwstr>
  </property>
  <property fmtid="{D5CDD505-2E9C-101B-9397-08002B2CF9AE}" pid="5" name="_ms_pID_7253433">
    <vt:lpwstr>cX4ADPi8asR0/tOgWb_x000d_
n949/uzrtlrteKrVom1v1wl9q2Bt47XJoa7QqShqlcVzx7YoCRD8rCLXXDXUeXXclVHQOaps_x000d_
m+WkIp45ikKBAKbQMbgz295FwDjgWbteFYs9IWuoF/Rd7gEGIMPb3RPpypP/ESLw6dacgVW5_x000d_
/ClaGVTvEdMj/NFpW3zCOz0i+RL6Ao0vfyNUSpHPefbqXmcXh4yHaibOBgpeS8w0YvEHMdV7</vt:lpwstr>
  </property>
  <property fmtid="{D5CDD505-2E9C-101B-9397-08002B2CF9AE}" pid="6" name="_ms_pID_7253434">
    <vt:lpwstr>_x000d_
Fnm9Vd3DhThMWpyBbXCPJ8DbVT2HjG5/hn72wrj27a7DqsNaG+ajmWvofl/h2vSOtE88+dvo_x000d_
tQDMdeaOfYkJDL/KeCsYEFEjCrhCCyyXtyCiXg==</vt:lpwstr>
  </property>
  <property fmtid="{D5CDD505-2E9C-101B-9397-08002B2CF9AE}" pid="7" name="_new_ms_pID_72543">
    <vt:lpwstr>(3)46Rpvw3TFhqj1lwviYFiyobD0tkQGEcP1OckgmBb3iUxOH9RoENPQ7HqllWuwq9Sogw0bMl6
+oYCFncRGn0z/arC/VHr1jVov46iLDwzXcjewvYf+Sq+FuSAtxdDPNsxe/3zl1JlkwGHMmdV
2lpiueH0KhavVv82Ke806Ihj8+NInY0viXCUD4qiwbuk5W1QS5vsBLkittaa+YT7bKfw7mUu
hSa/WGx98LVZccqCJb</vt:lpwstr>
  </property>
  <property fmtid="{D5CDD505-2E9C-101B-9397-08002B2CF9AE}" pid="8" name="_new_ms_pID_725431">
    <vt:lpwstr>CBFQtllyuwFgQRPM16em9f4YQb2IySl9eW4fNZKC1Uh63/64xeJUuc
8Tgz1O1S7fsdwncVsXPBFVhMTqxO+QuIPvSHY17C8hC0lt0rdG99N3na7GBI13/wPrenOOx8
SVTAwII/r4CLxnqVZ58JVeShRG0xXcJNqWIrjvfuHaraDrtvUYARPcf35QjTGqyKimHZZnLj
P4rQaov3auZy+fmGB6lr1G3k9tvUSiJWvzzW</vt:lpwstr>
  </property>
  <property fmtid="{D5CDD505-2E9C-101B-9397-08002B2CF9AE}" pid="9" name="_new_ms_pID_725432">
    <vt:lpwstr>ewRED1n/BW0qeM5yay+F1u5gExvsq2pR5fBx
tCkKgXnqmwRePuqubhdjsFcznCe/3/bREhA/cRwsoLBRb15ueho=</vt:lpwstr>
  </property>
  <property fmtid="{D5CDD505-2E9C-101B-9397-08002B2CF9AE}" pid="10" name="_2015_ms_pID_725343">
    <vt:lpwstr>(3)A1UU26nY9uhBOICtG1rEyuTAvPSzlSz3iD6F/1imtI0fBvc6kvyJk3UlS+b4cD3q3SyWg6rn
PJiGK6mlFhkwDze7iFy+QfOgNpuBaWl2yet7z4gf8XO3+MdRj61MvEopDQza9+U4cBGZAFl6
1z1qG7GJcMIZn2rw2mmt9dh1mKvkJOizifV5w+2qzweZ51u5Qk0p0rt5nI5SjVNGj3DH4Izk
yGKm6WAzhN888n4bhe</vt:lpwstr>
  </property>
  <property fmtid="{D5CDD505-2E9C-101B-9397-08002B2CF9AE}" pid="11" name="_2015_ms_pID_7253431">
    <vt:lpwstr>wyTuqBC2hrM4cQUV1ByW6Edgcpzv4eBNmNIpxbjn7+N14IrPn7glYf
Yqs+0gXQgwLh1aK7Ml4ucL57J1Az3ATMVIYbGMemwhAMUcvkYq5wWe75iX1QXsBSW7GbQJkn
2kRMYjXzXMX+zAnUwH3Sr6ufZhgsQCfgWSnRUi//oCnvcT5m+VALngGwMj7aNxOmlWRNUVXt
k/4NtlR0Z98IWOHNg97ol0DsrGf5s6TR2rBb</vt:lpwstr>
  </property>
  <property fmtid="{D5CDD505-2E9C-101B-9397-08002B2CF9AE}" pid="12" name="_2015_ms_pID_7253432">
    <vt:lpwstr>0VQnV/1fbHhd01SIgPRGvg/n/PrPocxP02Gi
9kI1rycFRD02RNELQj4NqGW+iTcY4ZNUzHjmBnlvWr/xakNUWus=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1520864623</vt:lpwstr>
  </property>
</Properties>
</file>