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13"/>
  </p:notesMasterIdLst>
  <p:handoutMasterIdLst>
    <p:handoutMasterId r:id="rId14"/>
  </p:handoutMasterIdLst>
  <p:sldIdLst>
    <p:sldId id="434" r:id="rId2"/>
    <p:sldId id="509" r:id="rId3"/>
    <p:sldId id="510" r:id="rId4"/>
    <p:sldId id="511" r:id="rId5"/>
    <p:sldId id="512" r:id="rId6"/>
    <p:sldId id="516" r:id="rId7"/>
    <p:sldId id="518" r:id="rId8"/>
    <p:sldId id="519" r:id="rId9"/>
    <p:sldId id="520" r:id="rId10"/>
    <p:sldId id="521" r:id="rId11"/>
    <p:sldId id="491" r:id="rId12"/>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p14:section name="默认节" id="{40BAD13A-CF3B-46F1-9F92-1EEB6DF0B91B}">
          <p14:sldIdLst>
            <p14:sldId id="434"/>
            <p14:sldId id="509"/>
            <p14:sldId id="510"/>
            <p14:sldId id="511"/>
            <p14:sldId id="512"/>
            <p14:sldId id="516"/>
            <p14:sldId id="518"/>
            <p14:sldId id="519"/>
            <p14:sldId id="520"/>
            <p14:sldId id="521"/>
            <p14:sldId id="491"/>
          </p14:sldIdLst>
        </p14:section>
        <p14:section name="无标题节" id="{55232401-34EE-4EBD-BFAF-C9D0F61BAE12}">
          <p14:sldIdLst/>
        </p14:section>
      </p14:sectionLst>
    </p:ext>
    <p:ext uri="{EFAFB233-063F-42B5-8137-9DF3F51BA10A}">
      <p15:sldGuideLst xmlns:p15="http://schemas.microsoft.com/office/powerpoint/2012/main">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06" autoAdjust="0"/>
    <p:restoredTop sz="82738" autoAdjust="0"/>
  </p:normalViewPr>
  <p:slideViewPr>
    <p:cSldViewPr snapToGrid="0" snapToObjects="1" showGuides="1">
      <p:cViewPr varScale="1">
        <p:scale>
          <a:sx n="149" d="100"/>
          <a:sy n="149" d="100"/>
        </p:scale>
        <p:origin x="714" y="120"/>
      </p:cViewPr>
      <p:guideLst>
        <p:guide orient="horz" pos="587"/>
        <p:guide orient="horz" pos="3883"/>
        <p:guide pos="7164"/>
        <p:guide pos="519"/>
        <p:guide orient="horz" pos="440"/>
        <p:guide orient="horz" pos="2912"/>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2018/3/12</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3/12/2018</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11</a:t>
            </a:fld>
            <a:endParaRPr lang="en-US"/>
          </a:p>
        </p:txBody>
      </p:sp>
    </p:spTree>
    <p:extLst>
      <p:ext uri="{BB962C8B-B14F-4D97-AF65-F5344CB8AC3E}">
        <p14:creationId xmlns:p14="http://schemas.microsoft.com/office/powerpoint/2010/main"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12 March 2018</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3gpp.org/ftp/tsg_ran/TSG_RAN/TSGR_78/Docs/RP-17228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87075" y="726842"/>
            <a:ext cx="573954" cy="575197"/>
          </a:xfrm>
          <a:prstGeom prst="rect">
            <a:avLst/>
          </a:prstGeom>
          <a:noFill/>
          <a:ln w="9525">
            <a:noFill/>
            <a:miter lim="800000"/>
            <a:headEnd/>
            <a:tailEnd/>
          </a:ln>
        </p:spPr>
      </p:pic>
      <p:sp>
        <p:nvSpPr>
          <p:cNvPr id="12" name="标题 1"/>
          <p:cNvSpPr txBox="1">
            <a:spLocks/>
          </p:cNvSpPr>
          <p:nvPr/>
        </p:nvSpPr>
        <p:spPr>
          <a:xfrm>
            <a:off x="251993" y="851396"/>
            <a:ext cx="4890303" cy="1385187"/>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800" dirty="0" smtClean="0">
                <a:latin typeface="Arial" pitchFamily="34" charset="0"/>
                <a:ea typeface="Arial Unicode MS" pitchFamily="34" charset="-122"/>
                <a:cs typeface="Arial" pitchFamily="34" charset="0"/>
              </a:rPr>
              <a:t>Motivation for new WI on NB-IoT evolution and even further enhancements</a:t>
            </a:r>
            <a:endParaRPr kumimoji="0" lang="en-US" altLang="en-US" sz="2800" b="0" i="0" u="none" strike="noStrike" kern="0" cap="none" spc="-1000" normalizeH="0" noProof="0" dirty="0">
              <a:ln>
                <a:noFill/>
              </a:ln>
              <a:solidFill>
                <a:srgbClr val="C00000"/>
              </a:solidFill>
              <a:effectLst/>
              <a:uLnTx/>
              <a:uFillTx/>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71880"/>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#79 </a:t>
            </a:r>
          </a:p>
          <a:p>
            <a:r>
              <a:rPr lang="it-IT" altLang="zh-CN" sz="1400" dirty="0" smtClean="0">
                <a:latin typeface="Arial" pitchFamily="34" charset="0"/>
                <a:cs typeface="Arial" pitchFamily="34" charset="0"/>
              </a:rPr>
              <a:t>Chennai, India, March 19-22, 2018 </a:t>
            </a:r>
          </a:p>
          <a:p>
            <a:r>
              <a:rPr lang="en-US" altLang="zh-CN" sz="1400" dirty="0" smtClean="0">
                <a:latin typeface="Arial" pitchFamily="34" charset="0"/>
                <a:cs typeface="Arial" pitchFamily="34" charset="0"/>
              </a:rPr>
              <a:t>Agenda Item: 10.1.1</a:t>
            </a:r>
            <a:endParaRPr lang="zh-CN" altLang="en-US" sz="1400" dirty="0">
              <a:latin typeface="Arial" pitchFamily="34" charset="0"/>
              <a:cs typeface="Arial" pitchFamily="34" charset="0"/>
            </a:endParaRPr>
          </a:p>
        </p:txBody>
      </p:sp>
      <p:sp>
        <p:nvSpPr>
          <p:cNvPr id="9" name="矩形 8"/>
          <p:cNvSpPr/>
          <p:nvPr/>
        </p:nvSpPr>
        <p:spPr>
          <a:xfrm>
            <a:off x="176713" y="2286806"/>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7828871" y="49874"/>
            <a:ext cx="1090363" cy="307777"/>
          </a:xfrm>
          <a:prstGeom prst="rect">
            <a:avLst/>
          </a:prstGeom>
        </p:spPr>
        <p:txBody>
          <a:bodyPr wrap="none">
            <a:spAutoFit/>
          </a:bodyPr>
          <a:lstStyle/>
          <a:p>
            <a:r>
              <a:rPr lang="en-US" altLang="zh-CN" sz="1400" smtClean="0">
                <a:latin typeface="Arial" pitchFamily="34" charset="0"/>
                <a:cs typeface="Arial" pitchFamily="34" charset="0"/>
              </a:rPr>
              <a:t>RP-180372</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val="3003612975"/>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Further extend coverage by multi-hop relay</a:t>
            </a: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cs typeface="Arial" pitchFamily="34" charset="0"/>
              </a:rPr>
              <a:t>Some use cases e.g. underground gas pipeline monitor may require very deep coverage beyond 20dB. However, the commercial end users may require 100% coverage services. Multi-hop relay can be used in this scenario.</a:t>
            </a:r>
            <a:endParaRPr lang="en-GB" altLang="zh-CN" sz="1200" kern="0" dirty="0" smtClean="0">
              <a:latin typeface="Arial" pitchFamily="34" charset="0"/>
              <a:cs typeface="Arial" pitchFamily="34" charset="0"/>
            </a:endParaRP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Technologies based on NB-IoT is preferred to provide further extended coverage by some operators requests.</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Both macro cell and small cell are supported since Rel-15. Network based relay provides a continuous wireless connection solution for IoT, the UEs only needs to support NB-IoT air-interface and the legacy NB-IoT UEs also can get the benefit from network based relay.</a:t>
            </a:r>
          </a:p>
          <a:p>
            <a:pPr hangingPunct="0"/>
            <a:endParaRPr lang="en-GB" altLang="zh-CN" sz="1400" b="1" kern="0" dirty="0" smtClean="0">
              <a:latin typeface="Arial" pitchFamily="34" charset="0"/>
              <a:ea typeface="+mn-ea"/>
              <a:cs typeface="Arial" pitchFamily="34" charset="0"/>
            </a:endParaRPr>
          </a:p>
          <a:p>
            <a:pPr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Relay nodes</a:t>
            </a:r>
            <a:r>
              <a:rPr lang="zh-CN" altLang="en-US" sz="1200" kern="0" dirty="0" smtClean="0">
                <a:latin typeface="Arial" pitchFamily="34" charset="0"/>
                <a:ea typeface="+mn-ea"/>
                <a:cs typeface="Arial" pitchFamily="34" charset="0"/>
              </a:rPr>
              <a:t> </a:t>
            </a:r>
            <a:r>
              <a:rPr lang="en-US" altLang="zh-CN" sz="1200" kern="0" dirty="0" smtClean="0">
                <a:latin typeface="Arial" pitchFamily="34" charset="0"/>
                <a:ea typeface="+mn-ea"/>
                <a:cs typeface="Arial" pitchFamily="34" charset="0"/>
              </a:rPr>
              <a:t>support two types of access</a:t>
            </a:r>
            <a:r>
              <a:rPr lang="zh-CN" altLang="en-US" sz="1200" kern="0" dirty="0" smtClean="0">
                <a:latin typeface="Arial" pitchFamily="34" charset="0"/>
                <a:ea typeface="+mn-ea"/>
                <a:cs typeface="Arial" pitchFamily="34" charset="0"/>
              </a:rPr>
              <a:t>：</a:t>
            </a:r>
            <a:r>
              <a:rPr lang="en-US" altLang="zh-CN" sz="1200" kern="0" dirty="0" smtClean="0">
                <a:latin typeface="Arial" pitchFamily="34" charset="0"/>
                <a:ea typeface="+mn-ea"/>
                <a:cs typeface="Arial" pitchFamily="34" charset="0"/>
              </a:rPr>
              <a:t>UE</a:t>
            </a:r>
            <a:r>
              <a:rPr lang="zh-CN" altLang="en-US" sz="1200" kern="0" dirty="0" smtClean="0">
                <a:latin typeface="Arial" pitchFamily="34" charset="0"/>
                <a:ea typeface="+mn-ea"/>
                <a:cs typeface="Arial" pitchFamily="34" charset="0"/>
              </a:rPr>
              <a:t> </a:t>
            </a:r>
            <a:r>
              <a:rPr lang="en-US" altLang="zh-CN" sz="1200" kern="0" dirty="0" smtClean="0">
                <a:latin typeface="Arial" pitchFamily="34" charset="0"/>
                <a:ea typeface="+mn-ea"/>
                <a:cs typeface="Arial" pitchFamily="34" charset="0"/>
              </a:rPr>
              <a:t>and/or Relay nodes (if more than 2 hops).</a:t>
            </a:r>
          </a:p>
          <a:p>
            <a:pPr marL="171450" lvl="1" indent="-171450" hangingPunct="0">
              <a:lnSpc>
                <a:spcPct val="150000"/>
              </a:lnSpc>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Relay nodes at least as layer 3 relay without support of S1 and X2 interface.</a:t>
            </a:r>
            <a:endParaRPr lang="en-GB" altLang="zh-CN" sz="1200" kern="0" dirty="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val="268547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Justification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784905"/>
            <a:ext cx="8292621" cy="3921377"/>
          </a:xfrm>
          <a:prstGeom prst="rect">
            <a:avLst/>
          </a:prstGeom>
        </p:spPr>
        <p:txBody>
          <a:bodyPr lIns="36000" rIns="36000"/>
          <a:lstStyle/>
          <a:p>
            <a:pPr hangingPunct="0"/>
            <a:r>
              <a:rPr lang="en-GB" altLang="zh-CN" sz="1400" b="1" kern="0" dirty="0" smtClean="0">
                <a:latin typeface="Arial" pitchFamily="34" charset="0"/>
                <a:ea typeface="+mn-ea"/>
                <a:cs typeface="Arial" pitchFamily="34" charset="0"/>
              </a:rPr>
              <a:t>NB-IoT introduced a new air interface optimized for LPWA to enable an ultra-low cost UE for IoT services. After enhancements in Rel-14 and </a:t>
            </a:r>
            <a:r>
              <a:rPr lang="en-GB" altLang="zh-CN" sz="1400" b="1" kern="0" dirty="0" smtClean="0">
                <a:latin typeface="Arial" pitchFamily="34" charset="0"/>
                <a:cs typeface="Arial" pitchFamily="34" charset="0"/>
              </a:rPr>
              <a:t>Rel-15, NB-IoT supports additional functions and scenarios. Power consumption and latency requirements also continue to drive enhancements.</a:t>
            </a:r>
          </a:p>
          <a:p>
            <a:pPr hangingPunct="0"/>
            <a:endParaRPr lang="en-GB" altLang="zh-CN" sz="1400" b="1" kern="0" dirty="0" smtClean="0">
              <a:latin typeface="Arial" pitchFamily="34" charset="0"/>
              <a:ea typeface="+mn-ea"/>
              <a:cs typeface="Arial" pitchFamily="34" charset="0"/>
            </a:endParaRPr>
          </a:p>
          <a:p>
            <a:pPr hangingPunct="0">
              <a:buFont typeface="Wingdings" pitchFamily="2" charset="2"/>
              <a:buChar char="Ø"/>
            </a:pPr>
            <a:r>
              <a:rPr lang="en-GB" altLang="zh-CN" sz="1200" kern="0" dirty="0" smtClean="0">
                <a:latin typeface="Arial" pitchFamily="34" charset="0"/>
                <a:ea typeface="+mn-ea"/>
                <a:cs typeface="Arial" pitchFamily="34" charset="0"/>
              </a:rPr>
              <a:t> Positioning: E-CID and OTDOA</a:t>
            </a:r>
          </a:p>
          <a:p>
            <a:pPr hangingPunct="0">
              <a:buFont typeface="Wingdings" pitchFamily="2" charset="2"/>
              <a:buChar char="Ø"/>
            </a:pPr>
            <a:r>
              <a:rPr lang="en-GB" altLang="zh-CN" sz="1200" kern="0" dirty="0" smtClean="0">
                <a:latin typeface="Arial" pitchFamily="34" charset="0"/>
                <a:ea typeface="+mn-ea"/>
                <a:cs typeface="Arial" pitchFamily="34" charset="0"/>
              </a:rPr>
              <a:t> Multi-cast: SC-PTM</a:t>
            </a:r>
          </a:p>
          <a:p>
            <a:pPr hangingPunct="0">
              <a:buFont typeface="Wingdings" pitchFamily="2" charset="2"/>
              <a:buChar char="Ø"/>
            </a:pPr>
            <a:r>
              <a:rPr lang="en-GB" altLang="zh-CN" sz="1200" kern="0" dirty="0" smtClean="0">
                <a:latin typeface="Arial" pitchFamily="34" charset="0"/>
                <a:ea typeface="+mn-ea"/>
                <a:cs typeface="Arial" pitchFamily="34" charset="0"/>
              </a:rPr>
              <a:t> Capacity: Paging and RACH on non-anchor carrier</a:t>
            </a:r>
          </a:p>
          <a:p>
            <a:pPr hangingPunct="0">
              <a:buFont typeface="Wingdings" pitchFamily="2" charset="2"/>
              <a:buChar char="Ø"/>
            </a:pPr>
            <a:r>
              <a:rPr lang="en-GB" altLang="zh-CN" sz="1200" kern="0" dirty="0" smtClean="0">
                <a:latin typeface="Arial" pitchFamily="34" charset="0"/>
                <a:ea typeface="+mn-ea"/>
                <a:cs typeface="Arial" pitchFamily="34" charset="0"/>
              </a:rPr>
              <a:t> Peak data rate: extended TBS and 2 HARQ</a:t>
            </a:r>
          </a:p>
          <a:p>
            <a:pPr hangingPunct="0">
              <a:buFont typeface="Wingdings" pitchFamily="2" charset="2"/>
              <a:buChar char="Ø"/>
            </a:pPr>
            <a:r>
              <a:rPr lang="en-GB" altLang="zh-CN" sz="1200" kern="0" dirty="0" smtClean="0">
                <a:latin typeface="Arial" pitchFamily="34" charset="0"/>
                <a:ea typeface="+mn-ea"/>
                <a:cs typeface="Arial" pitchFamily="34" charset="0"/>
              </a:rPr>
              <a:t> Mobility: optimization </a:t>
            </a:r>
            <a:r>
              <a:rPr lang="en-US" altLang="zh-CN" sz="1200" kern="0" dirty="0" smtClean="0">
                <a:latin typeface="Arial" pitchFamily="34" charset="0"/>
                <a:ea typeface="+mn-ea"/>
                <a:cs typeface="Arial" pitchFamily="34" charset="0"/>
              </a:rPr>
              <a:t>for RRC connection re-establishment</a:t>
            </a:r>
            <a:endParaRPr lang="en-GB" altLang="zh-CN" sz="1200" kern="0" dirty="0" smtClean="0">
              <a:latin typeface="Arial" pitchFamily="34" charset="0"/>
              <a:ea typeface="+mn-ea"/>
              <a:cs typeface="Arial" pitchFamily="34" charset="0"/>
            </a:endParaRPr>
          </a:p>
          <a:p>
            <a:pPr hangingPunct="0">
              <a:buFont typeface="Wingdings" pitchFamily="2" charset="2"/>
              <a:buChar char="Ø"/>
            </a:pPr>
            <a:r>
              <a:rPr lang="en-GB" altLang="zh-CN" sz="1200" kern="0" dirty="0" smtClean="0">
                <a:latin typeface="Arial" pitchFamily="34" charset="0"/>
                <a:ea typeface="+mn-ea"/>
                <a:cs typeface="Arial" pitchFamily="34" charset="0"/>
              </a:rPr>
              <a:t> Wake-up signal</a:t>
            </a:r>
          </a:p>
          <a:p>
            <a:pPr hangingPunct="0">
              <a:buFont typeface="Wingdings" pitchFamily="2" charset="2"/>
              <a:buChar char="Ø"/>
            </a:pPr>
            <a:r>
              <a:rPr lang="en-GB" altLang="zh-CN" sz="1200" kern="0" dirty="0" smtClean="0">
                <a:latin typeface="Arial" pitchFamily="34" charset="0"/>
                <a:ea typeface="+mn-ea"/>
                <a:cs typeface="Arial" pitchFamily="34" charset="0"/>
              </a:rPr>
              <a:t> Early data transmission during RACH procedure</a:t>
            </a:r>
          </a:p>
          <a:p>
            <a:pPr hangingPunct="0">
              <a:buFont typeface="Wingdings" pitchFamily="2" charset="2"/>
              <a:buChar char="Ø"/>
            </a:pPr>
            <a:r>
              <a:rPr lang="en-GB" altLang="zh-CN" sz="1200" kern="0" dirty="0" smtClean="0">
                <a:latin typeface="Arial" pitchFamily="34" charset="0"/>
                <a:ea typeface="+mn-ea"/>
                <a:cs typeface="Arial" pitchFamily="34" charset="0"/>
              </a:rPr>
              <a:t> TDD</a:t>
            </a:r>
          </a:p>
          <a:p>
            <a:pPr hangingPunct="0">
              <a:buFont typeface="Wingdings" pitchFamily="2" charset="2"/>
              <a:buChar char="Ø"/>
            </a:pPr>
            <a:r>
              <a:rPr lang="en-GB" altLang="zh-CN" sz="1200" kern="0" dirty="0" smtClean="0">
                <a:latin typeface="Arial" pitchFamily="34" charset="0"/>
                <a:ea typeface="+mn-ea"/>
                <a:cs typeface="Arial" pitchFamily="34" charset="0"/>
              </a:rPr>
              <a:t> Small cell</a:t>
            </a:r>
          </a:p>
          <a:p>
            <a:pPr hangingPunct="0">
              <a:buFont typeface="Wingdings" pitchFamily="2" charset="2"/>
              <a:buChar char="Ø"/>
            </a:pPr>
            <a:r>
              <a:rPr lang="en-GB" altLang="zh-CN" sz="1200" kern="0" dirty="0" smtClean="0">
                <a:latin typeface="Arial" pitchFamily="34" charset="0"/>
                <a:ea typeface="+mn-ea"/>
                <a:cs typeface="Arial" pitchFamily="34" charset="0"/>
              </a:rPr>
              <a:t> Stand-alone + in-band/guard-band for multi-carrier</a:t>
            </a:r>
          </a:p>
          <a:p>
            <a:pPr hangingPunct="0">
              <a:buFont typeface="Wingdings" pitchFamily="2" charset="2"/>
              <a:buChar char="Ø"/>
            </a:pPr>
            <a:r>
              <a:rPr lang="en-GB" altLang="zh-CN" sz="1200" kern="0" dirty="0" smtClean="0">
                <a:latin typeface="Arial" pitchFamily="34" charset="0"/>
                <a:ea typeface="+mn-ea"/>
                <a:cs typeface="Arial" pitchFamily="34" charset="0"/>
              </a:rPr>
              <a:t> etc.</a:t>
            </a: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Justification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5" name="内容占位符 2"/>
          <p:cNvSpPr txBox="1">
            <a:spLocks/>
          </p:cNvSpPr>
          <p:nvPr/>
        </p:nvSpPr>
        <p:spPr>
          <a:xfrm>
            <a:off x="415951" y="627022"/>
            <a:ext cx="8292621" cy="3421325"/>
          </a:xfrm>
          <a:prstGeom prst="rect">
            <a:avLst/>
          </a:prstGeom>
        </p:spPr>
        <p:txBody>
          <a:bodyPr lIns="36000" rIns="36000"/>
          <a:lstStyle/>
          <a:p>
            <a:pPr hangingPunct="0"/>
            <a:r>
              <a:rPr lang="en-US" altLang="zh-CN" sz="1400" b="1" kern="0" dirty="0" smtClean="0">
                <a:latin typeface="Arial" pitchFamily="34" charset="0"/>
                <a:ea typeface="+mn-ea"/>
                <a:cs typeface="Arial" pitchFamily="34" charset="0"/>
              </a:rPr>
              <a:t>NB-IoT has been deployed and demonstrated competent for sensor report use cases e.g. metering. Nowadays, it is also used to provide services other than sensor report such as shared bicycle, smart streetlight etc. which may have different traffic model, latency/power consumption, capacity </a:t>
            </a:r>
            <a:r>
              <a:rPr lang="en-US" altLang="zh-CN" sz="1400" b="1" kern="0" dirty="0" smtClean="0">
                <a:latin typeface="Arial" pitchFamily="34" charset="0"/>
                <a:cs typeface="Arial" pitchFamily="34" charset="0"/>
              </a:rPr>
              <a:t>and mobility </a:t>
            </a:r>
            <a:r>
              <a:rPr lang="en-US" altLang="zh-CN" sz="1400" b="1" kern="0" dirty="0" smtClean="0">
                <a:latin typeface="Arial" pitchFamily="34" charset="0"/>
                <a:ea typeface="+mn-ea"/>
                <a:cs typeface="Arial" pitchFamily="34" charset="0"/>
              </a:rPr>
              <a:t>requirements. In some use cases e.g. underground gas pipeline monitor may have extreme coverage requirement beyond 20dB extension. There are also some non-3GPP competitions providing more simpler solution than 3GPP for some of the IoT use cases which may result in lower power consumption even they can not provide telecom level service.</a:t>
            </a:r>
          </a:p>
          <a:p>
            <a:pPr hangingPunct="0"/>
            <a:endParaRPr lang="en-US" altLang="zh-CN" sz="1400" b="1" kern="0" dirty="0" smtClean="0">
              <a:latin typeface="Arial" pitchFamily="34" charset="0"/>
              <a:ea typeface="+mn-ea"/>
              <a:cs typeface="Arial" pitchFamily="34" charset="0"/>
            </a:endParaRPr>
          </a:p>
          <a:p>
            <a:pPr marL="0" lvl="3" hangingPunct="0"/>
            <a:r>
              <a:rPr lang="en-GB" altLang="zh-CN" sz="1400" b="1" kern="0" dirty="0" smtClean="0">
                <a:latin typeface="Arial" pitchFamily="34" charset="0"/>
                <a:cs typeface="Arial" pitchFamily="34" charset="0"/>
              </a:rPr>
              <a:t>In Rel-16, NB-IoT can continue to further improve the power consumption, latency, capacity, mobility, coverage etc. to fulfil more strict requirements of new use cases. Additionally, considering the nature of long lifecycle for IoT service deployment and 5G NR will finished its first version in Rel-15, it is the right time to consider NB-IoT connecting to 5G-CN in Rel-16. Furthermore, </a:t>
            </a:r>
            <a:r>
              <a:rPr lang="en-US" altLang="zh-CN" sz="1400" b="1" kern="0" dirty="0" smtClean="0">
                <a:latin typeface="Arial" pitchFamily="34" charset="0"/>
                <a:cs typeface="Arial" pitchFamily="34" charset="0"/>
              </a:rPr>
              <a:t>some operators plan to deploy both NB-IoT and </a:t>
            </a:r>
            <a:r>
              <a:rPr lang="en-US" altLang="zh-CN" sz="1400" b="1" kern="0" dirty="0" err="1" smtClean="0">
                <a:latin typeface="Arial" pitchFamily="34" charset="0"/>
                <a:cs typeface="Arial" pitchFamily="34" charset="0"/>
              </a:rPr>
              <a:t>eMTC</a:t>
            </a:r>
            <a:r>
              <a:rPr lang="en-US" altLang="zh-CN" sz="1400" b="1" kern="0" dirty="0" smtClean="0">
                <a:latin typeface="Arial" pitchFamily="34" charset="0"/>
                <a:cs typeface="Arial" pitchFamily="34" charset="0"/>
              </a:rPr>
              <a:t> onwards </a:t>
            </a:r>
            <a:r>
              <a:rPr lang="en-US" altLang="zh-CN" sz="1400" b="1" kern="0" dirty="0" err="1" smtClean="0">
                <a:latin typeface="Arial" pitchFamily="34" charset="0"/>
                <a:cs typeface="Arial" pitchFamily="34" charset="0"/>
              </a:rPr>
              <a:t>mMTC</a:t>
            </a:r>
            <a:r>
              <a:rPr lang="en-US" altLang="zh-CN" sz="1400" b="1" kern="0" dirty="0" smtClean="0">
                <a:latin typeface="Arial" pitchFamily="34" charset="0"/>
                <a:cs typeface="Arial" pitchFamily="34" charset="0"/>
              </a:rPr>
              <a:t>, technical convergence also can be considered in Rel-16 which saves cost for the operators.</a:t>
            </a:r>
          </a:p>
          <a:p>
            <a:pPr hangingPunct="0"/>
            <a:endParaRPr lang="en-GB" altLang="zh-CN" sz="1400" b="1" kern="0" dirty="0" smtClean="0">
              <a:solidFill>
                <a:srgbClr val="FF0000"/>
              </a:solidFill>
              <a:latin typeface="Arial" pitchFamily="34" charset="0"/>
              <a:cs typeface="Arial" pitchFamily="34" charset="0"/>
            </a:endParaRPr>
          </a:p>
          <a:p>
            <a:pPr hangingPunct="0"/>
            <a:endParaRPr lang="en-GB" altLang="zh-CN" sz="1400" b="1" kern="0" dirty="0" smtClean="0">
              <a:latin typeface="Arial" pitchFamily="34" charset="0"/>
              <a:cs typeface="Arial" pitchFamily="34" charset="0"/>
            </a:endParaRPr>
          </a:p>
          <a:p>
            <a:pPr hangingPunct="0"/>
            <a:endParaRPr lang="en-US" altLang="zh-CN" sz="1400" b="1" kern="0" dirty="0" smtClean="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Power consumption and latency even further reduction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UE </a:t>
            </a:r>
            <a:r>
              <a:rPr lang="en-GB" altLang="zh-CN" sz="1200" kern="0" dirty="0">
                <a:latin typeface="Arial" pitchFamily="34" charset="0"/>
                <a:ea typeface="+mn-ea"/>
                <a:cs typeface="Arial" pitchFamily="34" charset="0"/>
              </a:rPr>
              <a:t>power consumption is mainly due to the duration of UE Rx/</a:t>
            </a:r>
            <a:r>
              <a:rPr lang="en-GB" altLang="zh-CN" sz="1200" kern="0" dirty="0" err="1">
                <a:latin typeface="Arial" pitchFamily="34" charset="0"/>
                <a:ea typeface="+mn-ea"/>
                <a:cs typeface="Arial" pitchFamily="34" charset="0"/>
              </a:rPr>
              <a:t>Tx</a:t>
            </a:r>
            <a:r>
              <a:rPr lang="en-GB" altLang="zh-CN" sz="1200" kern="0" dirty="0">
                <a:latin typeface="Arial" pitchFamily="34" charset="0"/>
                <a:ea typeface="+mn-ea"/>
                <a:cs typeface="Arial" pitchFamily="34" charset="0"/>
              </a:rPr>
              <a:t> on-time. In Rel-15, an NB-IoT UE in RRC_IDLE mode can transmit ‘early data’ in Msg3.</a:t>
            </a:r>
          </a:p>
          <a:p>
            <a:pPr marL="171450" indent="-171450" hangingPunct="0">
              <a:spcBef>
                <a:spcPts val="0"/>
              </a:spcBef>
              <a:spcAft>
                <a:spcPts val="600"/>
              </a:spcAft>
              <a:buFont typeface="Wingdings" pitchFamily="2" charset="2"/>
              <a:buChar char="Ø"/>
            </a:pPr>
            <a:r>
              <a:rPr lang="en-GB" altLang="zh-CN" sz="1200" kern="0" dirty="0" err="1">
                <a:latin typeface="Arial" pitchFamily="34" charset="0"/>
                <a:ea typeface="+mn-ea"/>
                <a:cs typeface="Arial" pitchFamily="34" charset="0"/>
              </a:rPr>
              <a:t>Signaling</a:t>
            </a:r>
            <a:r>
              <a:rPr lang="en-GB" altLang="zh-CN" sz="1200" kern="0" dirty="0">
                <a:latin typeface="Arial" pitchFamily="34" charset="0"/>
                <a:ea typeface="+mn-ea"/>
                <a:cs typeface="Arial" pitchFamily="34" charset="0"/>
              </a:rPr>
              <a:t> overhead in NB-IoT can still be reduced by comparison to some non-3GPP technologies, whilst still providing a telecoms-grade service</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Continue to bear down on power consumption and latency simultaneously to support wide range of IoT applications from all spheres</a:t>
            </a:r>
          </a:p>
          <a:p>
            <a:pPr hangingPunct="0"/>
            <a:endParaRPr lang="en-GB" altLang="zh-CN" sz="1400" b="1" kern="0" dirty="0" smtClean="0">
              <a:latin typeface="Arial" pitchFamily="34" charset="0"/>
              <a:ea typeface="+mn-ea"/>
              <a:cs typeface="Arial" pitchFamily="34" charset="0"/>
            </a:endParaRPr>
          </a:p>
          <a:p>
            <a:pPr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UE in RRC_IDLE can transmit data before Msg3 without UL grant</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UE </a:t>
            </a:r>
            <a:r>
              <a:rPr lang="en-GB" altLang="zh-CN" sz="1200" kern="0" dirty="0">
                <a:latin typeface="Arial" pitchFamily="34" charset="0"/>
                <a:ea typeface="+mn-ea"/>
                <a:cs typeface="Arial" pitchFamily="34" charset="0"/>
              </a:rPr>
              <a:t>in RRC_CONNECTED can transmit data without UL grant or with </a:t>
            </a:r>
            <a:r>
              <a:rPr lang="en-US" altLang="zh-CN" sz="1200" kern="0" dirty="0">
                <a:latin typeface="Arial" pitchFamily="34" charset="0"/>
                <a:ea typeface="+mn-ea"/>
                <a:cs typeface="Arial" pitchFamily="34" charset="0"/>
              </a:rPr>
              <a:t>simplified control less grant</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Waveform other than SC-FDMA (e.g. FDMA) </a:t>
            </a:r>
            <a:r>
              <a:rPr lang="en-GB" altLang="zh-CN" sz="1200" kern="0" dirty="0" smtClean="0">
                <a:latin typeface="Arial" pitchFamily="34" charset="0"/>
                <a:ea typeface="+mn-ea"/>
                <a:cs typeface="Arial" pitchFamily="34" charset="0"/>
              </a:rPr>
              <a:t>requiring less-orthogonality and allowing more-relaxed </a:t>
            </a:r>
            <a:r>
              <a:rPr lang="en-GB" altLang="zh-CN" sz="1200" kern="0" dirty="0">
                <a:latin typeface="Arial" pitchFamily="34" charset="0"/>
                <a:ea typeface="+mn-ea"/>
                <a:cs typeface="Arial" pitchFamily="34" charset="0"/>
              </a:rPr>
              <a:t>TA alignment between different UEs can be studied</a:t>
            </a:r>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More dynamic access and scheduling</a:t>
            </a:r>
          </a:p>
        </p:txBody>
      </p:sp>
      <p:sp>
        <p:nvSpPr>
          <p:cNvPr id="92" name="内容占位符 2"/>
          <p:cNvSpPr txBox="1">
            <a:spLocks/>
          </p:cNvSpPr>
          <p:nvPr/>
        </p:nvSpPr>
        <p:spPr>
          <a:xfrm>
            <a:off x="413773" y="628161"/>
            <a:ext cx="8292621" cy="3826273"/>
          </a:xfrm>
          <a:prstGeom prst="rect">
            <a:avLst/>
          </a:prstGeom>
        </p:spPr>
        <p:txBody>
          <a:bodyPr lIns="36000" rIns="36000"/>
          <a:lstStyle/>
          <a:p>
            <a:pPr marL="171450" indent="-171450"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Introducing UL transmission without grant will lead to colliding transmissions between UEs. Handling of multiplexing on a shares resource needs to be introduced to deal with this.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New </a:t>
            </a:r>
            <a:r>
              <a:rPr lang="en-GB" altLang="zh-CN" sz="1200" kern="0" dirty="0">
                <a:latin typeface="Arial" pitchFamily="34" charset="0"/>
                <a:ea typeface="+mn-ea"/>
                <a:cs typeface="Arial" pitchFamily="34" charset="0"/>
              </a:rPr>
              <a:t>use </a:t>
            </a:r>
            <a:r>
              <a:rPr lang="en-GB" altLang="zh-CN" sz="1200" kern="0" dirty="0" smtClean="0">
                <a:latin typeface="Arial" pitchFamily="34" charset="0"/>
                <a:ea typeface="+mn-ea"/>
                <a:cs typeface="Arial" pitchFamily="34" charset="0"/>
              </a:rPr>
              <a:t>cases </a:t>
            </a:r>
            <a:r>
              <a:rPr lang="en-GB" altLang="zh-CN" sz="1200" kern="0" dirty="0">
                <a:latin typeface="Arial" pitchFamily="34" charset="0"/>
                <a:ea typeface="+mn-ea"/>
                <a:cs typeface="Arial" pitchFamily="34" charset="0"/>
              </a:rPr>
              <a:t>e.g. shared bicycle or smart streetlight may have new traffic </a:t>
            </a:r>
            <a:r>
              <a:rPr lang="en-GB" altLang="zh-CN" sz="1200" kern="0" dirty="0" smtClean="0">
                <a:latin typeface="Arial" pitchFamily="34" charset="0"/>
                <a:ea typeface="+mn-ea"/>
                <a:cs typeface="Arial" pitchFamily="34" charset="0"/>
              </a:rPr>
              <a:t>characteristics </a:t>
            </a:r>
            <a:r>
              <a:rPr lang="en-GB" altLang="zh-CN" sz="1200" kern="0" dirty="0">
                <a:latin typeface="Arial" pitchFamily="34" charset="0"/>
                <a:ea typeface="+mn-ea"/>
                <a:cs typeface="Arial" pitchFamily="34" charset="0"/>
              </a:rPr>
              <a:t>of denser report than daily report sensors which requires more system </a:t>
            </a:r>
            <a:r>
              <a:rPr lang="en-GB" altLang="zh-CN" sz="1200" kern="0" dirty="0" smtClean="0">
                <a:latin typeface="Arial" pitchFamily="34" charset="0"/>
                <a:ea typeface="+mn-ea"/>
                <a:cs typeface="Arial" pitchFamily="34" charset="0"/>
              </a:rPr>
              <a:t>resource.</a:t>
            </a:r>
          </a:p>
          <a:p>
            <a:pPr marL="628650" lvl="1" indent="-171450" hangingPunct="0">
              <a:spcBef>
                <a:spcPts val="0"/>
              </a:spcBef>
              <a:spcAft>
                <a:spcPts val="600"/>
              </a:spcAft>
              <a:buFont typeface="Wingdings" panose="05000000000000000000" pitchFamily="2" charset="2"/>
              <a:buChar char="§"/>
            </a:pPr>
            <a:r>
              <a:rPr lang="en-GB" altLang="zh-CN" sz="1200" kern="0" dirty="0" smtClean="0">
                <a:latin typeface="Arial" pitchFamily="34" charset="0"/>
                <a:ea typeface="+mn-ea"/>
                <a:cs typeface="Arial" pitchFamily="34" charset="0"/>
              </a:rPr>
              <a:t>Relying on </a:t>
            </a:r>
            <a:r>
              <a:rPr lang="en-GB" altLang="zh-CN" sz="1200" kern="0" dirty="0">
                <a:latin typeface="Arial" pitchFamily="34" charset="0"/>
                <a:ea typeface="+mn-ea"/>
                <a:cs typeface="Arial" pitchFamily="34" charset="0"/>
              </a:rPr>
              <a:t>static or semi-static configuration of more resource to handle the unexpected application traffic </a:t>
            </a:r>
            <a:r>
              <a:rPr lang="en-GB" altLang="zh-CN" sz="1200" kern="0" dirty="0" smtClean="0">
                <a:latin typeface="Arial" pitchFamily="34" charset="0"/>
                <a:ea typeface="+mn-ea"/>
                <a:cs typeface="Arial" pitchFamily="34" charset="0"/>
              </a:rPr>
              <a:t>is </a:t>
            </a:r>
            <a:r>
              <a:rPr lang="en-GB" altLang="zh-CN" sz="1200" kern="0" dirty="0">
                <a:latin typeface="Arial" pitchFamily="34" charset="0"/>
                <a:ea typeface="+mn-ea"/>
                <a:cs typeface="Arial" pitchFamily="34" charset="0"/>
              </a:rPr>
              <a:t>not </a:t>
            </a:r>
            <a:r>
              <a:rPr lang="en-GB" altLang="zh-CN" sz="1200" kern="0" dirty="0" smtClean="0">
                <a:latin typeface="Arial" pitchFamily="34" charset="0"/>
                <a:ea typeface="+mn-ea"/>
                <a:cs typeface="Arial" pitchFamily="34" charset="0"/>
              </a:rPr>
              <a:t>efficient. Dynamic </a:t>
            </a:r>
            <a:r>
              <a:rPr lang="en-GB" altLang="zh-CN" sz="1200" kern="0" dirty="0">
                <a:latin typeface="Arial" pitchFamily="34" charset="0"/>
                <a:ea typeface="+mn-ea"/>
                <a:cs typeface="Arial" pitchFamily="34" charset="0"/>
              </a:rPr>
              <a:t>schemes for multi-user </a:t>
            </a:r>
            <a:r>
              <a:rPr lang="en-GB" altLang="zh-CN" sz="1200" kern="0" dirty="0" smtClean="0">
                <a:latin typeface="Arial" pitchFamily="34" charset="0"/>
                <a:ea typeface="+mn-ea"/>
                <a:cs typeface="Arial" pitchFamily="34" charset="0"/>
              </a:rPr>
              <a:t>resource sharing would </a:t>
            </a:r>
            <a:r>
              <a:rPr lang="en-GB" altLang="zh-CN" sz="1200" kern="0" dirty="0">
                <a:latin typeface="Arial" pitchFamily="34" charset="0"/>
                <a:ea typeface="+mn-ea"/>
                <a:cs typeface="Arial" pitchFamily="34" charset="0"/>
              </a:rPr>
              <a:t>improve the efficiency of the system.</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NB-IoT does not have DL CSI. Introducing aperiodic </a:t>
            </a:r>
            <a:r>
              <a:rPr lang="en-GB" altLang="zh-CN" sz="1200" kern="0" dirty="0">
                <a:latin typeface="Arial" pitchFamily="34" charset="0"/>
                <a:ea typeface="+mn-ea"/>
                <a:cs typeface="Arial" pitchFamily="34" charset="0"/>
              </a:rPr>
              <a:t>downlink CSI </a:t>
            </a:r>
            <a:r>
              <a:rPr lang="en-GB" altLang="zh-CN" sz="1200" kern="0" dirty="0" smtClean="0">
                <a:latin typeface="Arial" pitchFamily="34" charset="0"/>
                <a:ea typeface="+mn-ea"/>
                <a:cs typeface="Arial" pitchFamily="34" charset="0"/>
              </a:rPr>
              <a:t>report (with minimum power consumption) </a:t>
            </a:r>
            <a:r>
              <a:rPr lang="en-GB" altLang="zh-CN" sz="1200" kern="0" dirty="0">
                <a:latin typeface="Arial" pitchFamily="34" charset="0"/>
                <a:ea typeface="+mn-ea"/>
                <a:cs typeface="Arial" pitchFamily="34" charset="0"/>
              </a:rPr>
              <a:t>to the network </a:t>
            </a:r>
            <a:r>
              <a:rPr lang="en-GB" altLang="zh-CN" sz="1200" kern="0" dirty="0" smtClean="0">
                <a:latin typeface="Arial" pitchFamily="34" charset="0"/>
                <a:ea typeface="+mn-ea"/>
                <a:cs typeface="Arial" pitchFamily="34" charset="0"/>
              </a:rPr>
              <a:t>improves resource utilization efficiency as UE numbers grow</a:t>
            </a:r>
            <a:endParaRPr lang="en-GB" altLang="zh-CN" sz="1200" kern="0" dirty="0">
              <a:latin typeface="Arial" pitchFamily="34" charset="0"/>
              <a:ea typeface="+mn-ea"/>
              <a:cs typeface="Arial" pitchFamily="34" charset="0"/>
            </a:endParaRPr>
          </a:p>
          <a:p>
            <a:pPr hangingPunct="0"/>
            <a:endParaRPr lang="en-GB" altLang="zh-CN" sz="1400" b="1" kern="0" dirty="0" smtClean="0">
              <a:latin typeface="Arial" pitchFamily="34" charset="0"/>
              <a:ea typeface="+mn-ea"/>
              <a:cs typeface="Arial" pitchFamily="34" charset="0"/>
            </a:endParaRPr>
          </a:p>
          <a:p>
            <a:pPr marL="171450" indent="-171450"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 Schemes for UL multi-user </a:t>
            </a:r>
            <a:r>
              <a:rPr lang="en-US" altLang="zh-CN" sz="1200" kern="0" dirty="0" smtClean="0">
                <a:latin typeface="Arial" pitchFamily="34" charset="0"/>
                <a:ea typeface="+mn-ea"/>
                <a:cs typeface="Arial" pitchFamily="34" charset="0"/>
              </a:rPr>
              <a:t>multiple access </a:t>
            </a:r>
            <a:r>
              <a:rPr lang="en-GB" altLang="zh-CN" sz="1200" kern="0" dirty="0" smtClean="0">
                <a:latin typeface="Arial" pitchFamily="34" charset="0"/>
                <a:ea typeface="+mn-ea"/>
                <a:cs typeface="Arial" pitchFamily="34" charset="0"/>
              </a:rPr>
              <a:t>on </a:t>
            </a:r>
            <a:r>
              <a:rPr lang="en-GB" altLang="zh-CN" sz="1200" kern="0" dirty="0">
                <a:latin typeface="Arial" pitchFamily="34" charset="0"/>
                <a:ea typeface="+mn-ea"/>
                <a:cs typeface="Arial" pitchFamily="34" charset="0"/>
              </a:rPr>
              <a:t>shared resource, e.g. frequency or time domain CDM, MU-MIMO </a:t>
            </a:r>
            <a:r>
              <a:rPr lang="en-GB" altLang="zh-CN" sz="1200" kern="0" dirty="0" smtClean="0">
                <a:latin typeface="Arial" pitchFamily="34" charset="0"/>
                <a:ea typeface="+mn-ea"/>
                <a:cs typeface="Arial" pitchFamily="34" charset="0"/>
              </a:rPr>
              <a:t>without increase the number of antennas at the UE)</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 Enhanced eNB receiver to detect </a:t>
            </a:r>
            <a:r>
              <a:rPr lang="en-GB" altLang="zh-CN" sz="1200" kern="0" dirty="0" smtClean="0">
                <a:latin typeface="Arial" pitchFamily="34" charset="0"/>
                <a:ea typeface="+mn-ea"/>
                <a:cs typeface="Arial" pitchFamily="34" charset="0"/>
              </a:rPr>
              <a:t>multiple users in a resource</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a:latin typeface="Arial" pitchFamily="34" charset="0"/>
                <a:ea typeface="+mn-ea"/>
                <a:cs typeface="Arial" pitchFamily="34" charset="0"/>
              </a:rPr>
              <a:t> A</a:t>
            </a:r>
            <a:r>
              <a:rPr lang="en-GB" altLang="zh-CN" sz="1200" kern="0" dirty="0" smtClean="0">
                <a:latin typeface="Arial" pitchFamily="34" charset="0"/>
                <a:ea typeface="+mn-ea"/>
                <a:cs typeface="Arial" pitchFamily="34" charset="0"/>
              </a:rPr>
              <a:t>periodic </a:t>
            </a:r>
            <a:r>
              <a:rPr lang="en-GB" altLang="zh-CN" sz="1200" kern="0" dirty="0">
                <a:latin typeface="Arial" pitchFamily="34" charset="0"/>
                <a:ea typeface="+mn-ea"/>
                <a:cs typeface="Arial" pitchFamily="34" charset="0"/>
              </a:rPr>
              <a:t>downlink CSI report with </a:t>
            </a:r>
            <a:r>
              <a:rPr lang="en-GB" altLang="zh-CN" sz="1200" kern="0" dirty="0" smtClean="0">
                <a:latin typeface="Arial" pitchFamily="34" charset="0"/>
                <a:ea typeface="+mn-ea"/>
                <a:cs typeface="Arial" pitchFamily="34" charset="0"/>
              </a:rPr>
              <a:t>minimum </a:t>
            </a:r>
            <a:r>
              <a:rPr lang="en-GB" altLang="zh-CN" sz="1200" kern="0" dirty="0">
                <a:latin typeface="Arial" pitchFamily="34" charset="0"/>
                <a:ea typeface="+mn-ea"/>
                <a:cs typeface="Arial" pitchFamily="34" charset="0"/>
              </a:rPr>
              <a:t>additional power </a:t>
            </a:r>
            <a:r>
              <a:rPr lang="en-GB" altLang="zh-CN" sz="1200" kern="0" dirty="0" smtClean="0">
                <a:latin typeface="Arial" pitchFamily="34" charset="0"/>
                <a:ea typeface="+mn-ea"/>
                <a:cs typeface="Arial" pitchFamily="34" charset="0"/>
              </a:rPr>
              <a:t>consumption.</a:t>
            </a:r>
            <a:endParaRPr lang="en-GB" altLang="zh-CN" sz="1200" kern="0" dirty="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More efficient paging for dense IoT deployment</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3826273"/>
          </a:xfrm>
          <a:prstGeom prst="rect">
            <a:avLst/>
          </a:prstGeom>
        </p:spPr>
        <p:txBody>
          <a:bodyPr lIns="36000" rIns="36000"/>
          <a:lstStyle/>
          <a:p>
            <a:pPr marL="171450" indent="-171450"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IoT devices are often deployed as groups with a common application, e.g. smart streetlights. These may be controlled, e.g. on/off by the IoT application layer with a tight response-time window after being paged. The application layer message can be very small in such cases, but sent to many UEs.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Using </a:t>
            </a:r>
            <a:r>
              <a:rPr lang="en-GB" altLang="zh-CN" sz="1200" kern="0" dirty="0">
                <a:latin typeface="Arial" pitchFamily="34" charset="0"/>
                <a:ea typeface="+mn-ea"/>
                <a:cs typeface="Arial" pitchFamily="34" charset="0"/>
              </a:rPr>
              <a:t>the MBMS service is not efficient to serve such </a:t>
            </a:r>
            <a:r>
              <a:rPr lang="en-GB" altLang="zh-CN" sz="1200" kern="0" dirty="0" smtClean="0">
                <a:latin typeface="Arial" pitchFamily="34" charset="0"/>
                <a:ea typeface="+mn-ea"/>
                <a:cs typeface="Arial" pitchFamily="34" charset="0"/>
              </a:rPr>
              <a:t>small size </a:t>
            </a:r>
            <a:r>
              <a:rPr lang="en-GB" altLang="zh-CN" sz="1200" kern="0" dirty="0">
                <a:latin typeface="Arial" pitchFamily="34" charset="0"/>
                <a:ea typeface="+mn-ea"/>
                <a:cs typeface="Arial" pitchFamily="34" charset="0"/>
              </a:rPr>
              <a:t>DL command </a:t>
            </a:r>
            <a:r>
              <a:rPr lang="en-GB" altLang="zh-CN" sz="1200" kern="0" dirty="0" smtClean="0">
                <a:latin typeface="Arial" pitchFamily="34" charset="0"/>
                <a:ea typeface="+mn-ea"/>
                <a:cs typeface="Arial" pitchFamily="34" charset="0"/>
              </a:rPr>
              <a:t>message transmissions, and requires many network nodes to be deployed.</a:t>
            </a:r>
            <a:endParaRPr lang="en-GB" altLang="zh-CN" sz="1200" kern="0" dirty="0">
              <a:latin typeface="Arial" pitchFamily="34" charset="0"/>
              <a:ea typeface="+mn-ea"/>
              <a:cs typeface="Arial" pitchFamily="34" charset="0"/>
            </a:endParaRPr>
          </a:p>
          <a:p>
            <a:pPr hangingPunct="0"/>
            <a:endParaRPr lang="en-GB" altLang="zh-CN" sz="1400" b="1" kern="0" dirty="0" smtClean="0">
              <a:solidFill>
                <a:prstClr val="black"/>
              </a:solidFill>
              <a:latin typeface="Arial" pitchFamily="34" charset="0"/>
              <a:ea typeface="华文细黑"/>
              <a:cs typeface="Arial" pitchFamily="34" charset="0"/>
            </a:endParaRPr>
          </a:p>
          <a:p>
            <a:pPr marL="171450" indent="-171450"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 Support mapping between user groups and group RNTIs.</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 Efficient transmission of paging commands, and other DL transmissions, to groups of UEs</a:t>
            </a:r>
            <a:endParaRPr lang="en-US" altLang="zh-CN" sz="1200" kern="0" dirty="0">
              <a:latin typeface="Arial" pitchFamily="34" charset="0"/>
              <a:ea typeface="+mn-ea"/>
              <a:cs typeface="Arial" pitchFamily="34" charset="0"/>
            </a:endParaRPr>
          </a:p>
        </p:txBody>
      </p:sp>
    </p:spTree>
    <p:extLst>
      <p:ext uri="{BB962C8B-B14F-4D97-AF65-F5344CB8AC3E}">
        <p14:creationId xmlns:p14="http://schemas.microsoft.com/office/powerpoint/2010/main" val="2892056737"/>
      </p:ext>
    </p:extLst>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NB-IoT connectivity to 5G-CN</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361813" y="519695"/>
            <a:ext cx="8420374" cy="4414118"/>
          </a:xfrm>
          <a:prstGeom prst="rect">
            <a:avLst/>
          </a:prstGeom>
        </p:spPr>
        <p:txBody>
          <a:bodyPr lIns="36000" rIns="36000"/>
          <a:lstStyle/>
          <a:p>
            <a:pPr marL="171450" indent="-171450"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Standalone NR </a:t>
            </a:r>
            <a:r>
              <a:rPr lang="en-GB" altLang="zh-CN" sz="1200" kern="0" dirty="0">
                <a:latin typeface="Arial" pitchFamily="34" charset="0"/>
                <a:ea typeface="+mn-ea"/>
                <a:cs typeface="Arial" pitchFamily="34" charset="0"/>
              </a:rPr>
              <a:t>will be </a:t>
            </a:r>
            <a:r>
              <a:rPr lang="en-GB" altLang="zh-CN" sz="1200" kern="0" dirty="0" smtClean="0">
                <a:latin typeface="Arial" pitchFamily="34" charset="0"/>
                <a:ea typeface="+mn-ea"/>
                <a:cs typeface="Arial" pitchFamily="34" charset="0"/>
              </a:rPr>
              <a:t>standardized </a:t>
            </a:r>
            <a:r>
              <a:rPr lang="en-GB" altLang="zh-CN" sz="1200" kern="0" dirty="0">
                <a:latin typeface="Arial" pitchFamily="34" charset="0"/>
                <a:ea typeface="+mn-ea"/>
                <a:cs typeface="Arial" pitchFamily="34" charset="0"/>
              </a:rPr>
              <a:t>in Rel-15, with the 5G-CN deployment. It will be beneficial to support NB-IoT connecting to 5G-CN considering the long lifecycle of IoT service.</a:t>
            </a:r>
          </a:p>
          <a:p>
            <a:pPr hangingPunct="0"/>
            <a:endParaRPr lang="en-GB" altLang="zh-CN" sz="1400" b="1" kern="0" dirty="0" smtClean="0">
              <a:latin typeface="Arial" pitchFamily="34" charset="0"/>
              <a:ea typeface="+mn-ea"/>
              <a:cs typeface="Arial" pitchFamily="34" charset="0"/>
            </a:endParaRPr>
          </a:p>
          <a:p>
            <a:pPr marL="171450" indent="-171450"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US" altLang="zh-CN" sz="1200" kern="0" dirty="0">
                <a:latin typeface="Arial" pitchFamily="34" charset="0"/>
                <a:ea typeface="+mn-ea"/>
                <a:cs typeface="Arial" pitchFamily="34" charset="0"/>
              </a:rPr>
              <a:t>Similar </a:t>
            </a:r>
            <a:r>
              <a:rPr lang="en-US" altLang="zh-CN" sz="1200" kern="0" dirty="0" smtClean="0">
                <a:latin typeface="Arial" pitchFamily="34" charset="0"/>
                <a:ea typeface="+mn-ea"/>
                <a:cs typeface="Arial" pitchFamily="34" charset="0"/>
              </a:rPr>
              <a:t>work as undertaken in WI </a:t>
            </a:r>
            <a:r>
              <a:rPr lang="en-US" altLang="zh-CN" sz="1200" kern="0" dirty="0">
                <a:latin typeface="Arial" pitchFamily="34" charset="0"/>
                <a:ea typeface="+mn-ea"/>
                <a:cs typeface="Arial" pitchFamily="34" charset="0"/>
              </a:rPr>
              <a:t>“LTE Connectivity to 5G Core Network (5G-CN)” with </a:t>
            </a:r>
            <a:r>
              <a:rPr lang="en-US" altLang="zh-CN" sz="1200" kern="0" dirty="0" smtClean="0">
                <a:latin typeface="Arial" pitchFamily="34" charset="0"/>
                <a:ea typeface="+mn-ea"/>
                <a:cs typeface="Arial" pitchFamily="34" charset="0"/>
              </a:rPr>
              <a:t>focus </a:t>
            </a:r>
            <a:r>
              <a:rPr lang="en-US" altLang="zh-CN" sz="1200" kern="0" dirty="0">
                <a:latin typeface="Arial" pitchFamily="34" charset="0"/>
                <a:ea typeface="+mn-ea"/>
                <a:cs typeface="Arial" pitchFamily="34" charset="0"/>
              </a:rPr>
              <a:t>on NB-IoT.</a:t>
            </a:r>
            <a:endParaRPr lang="en-GB" altLang="zh-CN" sz="1200" kern="0" dirty="0">
              <a:latin typeface="Arial" pitchFamily="34" charset="0"/>
              <a:ea typeface="+mn-ea"/>
              <a:cs typeface="Arial" pitchFamily="34" charset="0"/>
            </a:endParaRPr>
          </a:p>
        </p:txBody>
      </p:sp>
    </p:spTree>
    <p:extLst>
      <p:ext uri="{BB962C8B-B14F-4D97-AF65-F5344CB8AC3E}">
        <p14:creationId xmlns:p14="http://schemas.microsoft.com/office/powerpoint/2010/main" val="2558662551"/>
      </p:ext>
    </p:extLst>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Mobility further enhancement to support handover</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cs typeface="Arial" pitchFamily="34" charset="0"/>
              </a:rPr>
              <a:t>Rich LPWA applications benefit from (enabled by) handover. e.g. low-end wearable devices for old people and children tracking (no voice support), pet tracking, logistics/assets tracking</a:t>
            </a:r>
            <a:endParaRPr lang="en-GB" altLang="zh-CN" sz="1200" kern="0" dirty="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Handover is an essential cellular feature which competes with unlicensed LPWA technology</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Some chipset vendors plan to replace GPRS products by NB-IoT</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NB-IoT already supports NRSRP/NRSRQ measurement and report in Msg5 recently</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Introduce handover as an optional feature for NB-IoT to support better mobility</a:t>
            </a:r>
          </a:p>
          <a:p>
            <a:pPr hangingPunct="0"/>
            <a:endParaRPr lang="en-GB" altLang="zh-CN" sz="1400" b="1" kern="0" dirty="0" smtClean="0">
              <a:latin typeface="Arial" pitchFamily="34" charset="0"/>
              <a:ea typeface="+mn-ea"/>
              <a:cs typeface="Arial" pitchFamily="34" charset="0"/>
            </a:endParaRPr>
          </a:p>
          <a:p>
            <a:pPr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Procedure simplification, e.g. no dedicated signaling for measurement control and report</a:t>
            </a:r>
            <a:endParaRPr lang="en-GB" altLang="zh-CN" sz="1200" kern="0" dirty="0" smtClean="0">
              <a:latin typeface="Arial" pitchFamily="34" charset="0"/>
              <a:ea typeface="+mn-ea"/>
              <a:cs typeface="Arial" pitchFamily="34" charset="0"/>
            </a:endParaRPr>
          </a:p>
          <a:p>
            <a:pPr marL="171450" indent="-171450" hangingPunct="0">
              <a:spcBef>
                <a:spcPts val="0"/>
              </a:spcBef>
              <a:spcAft>
                <a:spcPts val="600"/>
              </a:spcAft>
              <a:buFont typeface="Wingdings" pitchFamily="2" charset="2"/>
              <a:buChar char="Ø"/>
            </a:pPr>
            <a:r>
              <a:rPr lang="en-GB" altLang="zh-CN" sz="1200" kern="0" dirty="0" smtClean="0">
                <a:latin typeface="Arial" pitchFamily="34" charset="0"/>
                <a:ea typeface="+mn-ea"/>
                <a:cs typeface="Arial" pitchFamily="34" charset="0"/>
              </a:rPr>
              <a:t>Handover decision based on at least measurement results in Msg5</a:t>
            </a:r>
            <a:endParaRPr lang="en-GB" altLang="zh-CN" sz="1200" kern="0" dirty="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Deep convergence of </a:t>
            </a:r>
            <a:r>
              <a:rPr lang="en-US" altLang="zh-CN" sz="2400" b="1" kern="0" dirty="0" err="1" smtClean="0">
                <a:solidFill>
                  <a:schemeClr val="accent2">
                    <a:lumMod val="75000"/>
                  </a:schemeClr>
                </a:solidFill>
                <a:latin typeface="Arial" pitchFamily="34" charset="0"/>
                <a:ea typeface="宋体" pitchFamily="2" charset="-122"/>
                <a:cs typeface="Arial" pitchFamily="34" charset="0"/>
              </a:rPr>
              <a:t>CIoT</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628161"/>
            <a:ext cx="8292621" cy="3826273"/>
          </a:xfrm>
          <a:prstGeom prst="rect">
            <a:avLst/>
          </a:prstGeom>
        </p:spPr>
        <p:txBody>
          <a:bodyPr lIns="36000" rIns="36000"/>
          <a:lstStyle/>
          <a:p>
            <a:pPr hangingPunct="0">
              <a:spcBef>
                <a:spcPts val="600"/>
              </a:spcBef>
              <a:spcAft>
                <a:spcPts val="600"/>
              </a:spcAft>
            </a:pPr>
            <a:r>
              <a:rPr lang="en-GB" altLang="zh-CN" sz="1400" b="1" kern="0" dirty="0" smtClean="0">
                <a:latin typeface="Arial" pitchFamily="34" charset="0"/>
                <a:ea typeface="+mn-ea"/>
                <a:cs typeface="Arial" pitchFamily="34" charset="0"/>
              </a:rPr>
              <a:t>Motivation</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NB-IoT is decoupled with </a:t>
            </a:r>
            <a:r>
              <a:rPr lang="en-US" altLang="zh-CN" sz="1200" kern="0" dirty="0" err="1" smtClean="0">
                <a:latin typeface="Arial" pitchFamily="34" charset="0"/>
                <a:ea typeface="+mn-ea"/>
                <a:cs typeface="Arial" pitchFamily="34" charset="0"/>
              </a:rPr>
              <a:t>eMBB</a:t>
            </a:r>
            <a:r>
              <a:rPr lang="en-US" altLang="zh-CN" sz="1200" kern="0" dirty="0" smtClean="0">
                <a:latin typeface="Arial" pitchFamily="34" charset="0"/>
                <a:ea typeface="+mn-ea"/>
                <a:cs typeface="Arial" pitchFamily="34" charset="0"/>
              </a:rPr>
              <a:t> and has minimum system bandwidth of 0.2MHz. It enables a low cost UE with low data rate. Meanwhile, </a:t>
            </a:r>
            <a:r>
              <a:rPr lang="en-US" altLang="zh-CN" sz="1200" kern="0" dirty="0" err="1" smtClean="0">
                <a:latin typeface="Arial" pitchFamily="34" charset="0"/>
                <a:ea typeface="+mn-ea"/>
                <a:cs typeface="Arial" pitchFamily="34" charset="0"/>
              </a:rPr>
              <a:t>eMTC</a:t>
            </a:r>
            <a:r>
              <a:rPr lang="en-US" altLang="zh-CN" sz="1200" kern="0" dirty="0" smtClean="0">
                <a:latin typeface="Arial" pitchFamily="34" charset="0"/>
                <a:ea typeface="+mn-ea"/>
                <a:cs typeface="Arial" pitchFamily="34" charset="0"/>
              </a:rPr>
              <a:t> is coupled with </a:t>
            </a:r>
            <a:r>
              <a:rPr lang="en-US" altLang="zh-CN" sz="1200" kern="0" dirty="0" err="1" smtClean="0">
                <a:latin typeface="Arial" pitchFamily="34" charset="0"/>
                <a:ea typeface="+mn-ea"/>
                <a:cs typeface="Arial" pitchFamily="34" charset="0"/>
              </a:rPr>
              <a:t>eMBB</a:t>
            </a:r>
            <a:r>
              <a:rPr lang="en-US" altLang="zh-CN" sz="1200" kern="0" dirty="0" smtClean="0">
                <a:latin typeface="Arial" pitchFamily="34" charset="0"/>
                <a:ea typeface="+mn-ea"/>
                <a:cs typeface="Arial" pitchFamily="34" charset="0"/>
              </a:rPr>
              <a:t> and has minimum system bandwidth 1.4MHz with medium data rate.</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Running 2 IoT networks brings more complexity and OPEX (network planning, duplicated system information, etc), there is a chance for convergence.</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Deep convergence of the two technologies to a unified IoT network, which supports both low cost UE and diverse IoT use cases. It maintains decoupling with </a:t>
            </a:r>
            <a:r>
              <a:rPr lang="en-US" altLang="zh-CN" sz="1200" kern="0" dirty="0" err="1" smtClean="0">
                <a:latin typeface="Arial" pitchFamily="34" charset="0"/>
                <a:ea typeface="+mn-ea"/>
                <a:cs typeface="Arial" pitchFamily="34" charset="0"/>
              </a:rPr>
              <a:t>eMBB</a:t>
            </a:r>
            <a:r>
              <a:rPr lang="en-US" altLang="zh-CN" sz="1200" kern="0" dirty="0" smtClean="0">
                <a:latin typeface="Arial" pitchFamily="34" charset="0"/>
                <a:ea typeface="+mn-ea"/>
                <a:cs typeface="Arial" pitchFamily="34" charset="0"/>
              </a:rPr>
              <a:t> cell and MNO’s OPEX can be reduced.</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cs typeface="Arial" pitchFamily="34" charset="0"/>
              </a:rPr>
              <a:t>The system can be flexibly deployed in less than 1.4MHz spectrum. (e.g. real requirement from one operator in </a:t>
            </a:r>
            <a:r>
              <a:rPr lang="en-US" altLang="zh-CN" sz="1200" kern="0" dirty="0" smtClean="0">
                <a:solidFill>
                  <a:srgbClr val="FF0000"/>
                </a:solidFill>
                <a:latin typeface="Arial" pitchFamily="34" charset="0"/>
                <a:cs typeface="Arial" pitchFamily="34" charset="0"/>
                <a:hlinkClick r:id="rId2"/>
              </a:rPr>
              <a:t>RP-172282</a:t>
            </a:r>
            <a:r>
              <a:rPr lang="en-US" altLang="zh-CN" sz="1200" kern="0" dirty="0" smtClean="0">
                <a:latin typeface="Arial" pitchFamily="34" charset="0"/>
                <a:cs typeface="Arial" pitchFamily="34" charset="0"/>
              </a:rPr>
              <a:t>) and coexistence with NR by flexibly sharing the resource.</a:t>
            </a:r>
          </a:p>
          <a:p>
            <a:pPr marL="171450" indent="-171450" hangingPunct="0">
              <a:spcBef>
                <a:spcPts val="0"/>
              </a:spcBef>
              <a:spcAft>
                <a:spcPts val="600"/>
              </a:spcAft>
              <a:buFont typeface="Wingdings" pitchFamily="2" charset="2"/>
              <a:buChar char="Ø"/>
            </a:pPr>
            <a:r>
              <a:rPr lang="en-US" altLang="zh-CN" sz="1200" kern="0" dirty="0" smtClean="0">
                <a:latin typeface="Arial" pitchFamily="34" charset="0"/>
                <a:cs typeface="Arial" pitchFamily="34" charset="0"/>
              </a:rPr>
              <a:t>Reuse existing UE chipset industry (NB-IoT and </a:t>
            </a:r>
            <a:r>
              <a:rPr lang="en-US" altLang="zh-CN" sz="1200" kern="0" dirty="0" err="1" smtClean="0">
                <a:latin typeface="Arial" pitchFamily="34" charset="0"/>
                <a:cs typeface="Arial" pitchFamily="34" charset="0"/>
              </a:rPr>
              <a:t>eMTC</a:t>
            </a:r>
            <a:r>
              <a:rPr lang="en-US" altLang="zh-CN" sz="1200" kern="0" dirty="0" smtClean="0">
                <a:latin typeface="Arial" pitchFamily="34" charset="0"/>
                <a:cs typeface="Arial" pitchFamily="34" charset="0"/>
              </a:rPr>
              <a:t>) including dual mode UE, only software update needed.</a:t>
            </a:r>
          </a:p>
          <a:p>
            <a:pPr marL="171450" indent="-171450" hangingPunct="0">
              <a:spcBef>
                <a:spcPts val="0"/>
              </a:spcBef>
              <a:spcAft>
                <a:spcPts val="600"/>
              </a:spcAft>
              <a:buFont typeface="Wingdings" pitchFamily="2" charset="2"/>
              <a:buChar char="Ø"/>
            </a:pPr>
            <a:endParaRPr lang="en-US" altLang="zh-CN" sz="1200" kern="0" dirty="0" smtClean="0">
              <a:solidFill>
                <a:srgbClr val="FF0000"/>
              </a:solidFill>
              <a:latin typeface="Arial" pitchFamily="34" charset="0"/>
              <a:ea typeface="+mn-ea"/>
              <a:cs typeface="Arial" pitchFamily="34" charset="0"/>
            </a:endParaRPr>
          </a:p>
          <a:p>
            <a:pPr hangingPunct="0">
              <a:spcBef>
                <a:spcPts val="600"/>
              </a:spcBef>
              <a:spcAft>
                <a:spcPts val="600"/>
              </a:spcAft>
            </a:pPr>
            <a:r>
              <a:rPr lang="en-GB" altLang="zh-CN" sz="1400" b="1" kern="0" dirty="0" smtClean="0">
                <a:latin typeface="Arial" pitchFamily="34" charset="0"/>
                <a:ea typeface="+mn-ea"/>
                <a:cs typeface="Arial" pitchFamily="34" charset="0"/>
              </a:rPr>
              <a:t>Main features</a:t>
            </a:r>
          </a:p>
          <a:p>
            <a:pPr marL="171450" indent="-171450" eaLnBrk="0" hangingPunct="0">
              <a:spcBef>
                <a:spcPts val="0"/>
              </a:spcBef>
              <a:spcAft>
                <a:spcPts val="600"/>
              </a:spcAft>
              <a:buClrTx/>
              <a:buFont typeface="Wingdings" pitchFamily="2" charset="2"/>
              <a:buChar char="Ø"/>
            </a:pPr>
            <a:r>
              <a:rPr lang="en-US" altLang="zh-CN" sz="1200" kern="0" dirty="0" smtClean="0">
                <a:latin typeface="Arial" pitchFamily="34" charset="0"/>
                <a:ea typeface="+mn-ea"/>
                <a:cs typeface="Arial" pitchFamily="34" charset="0"/>
              </a:rPr>
              <a:t>UE is able to access from NB-IoT anchor carrier in a backward compatible way.</a:t>
            </a:r>
            <a:endParaRPr lang="en-GB" altLang="zh-CN" sz="1200" kern="0" dirty="0" smtClean="0">
              <a:latin typeface="Arial" pitchFamily="34" charset="0"/>
              <a:ea typeface="+mn-ea"/>
              <a:cs typeface="Arial" pitchFamily="34" charset="0"/>
            </a:endParaRPr>
          </a:p>
          <a:p>
            <a:pPr marL="171450" indent="-171450" eaLnBrk="0" hangingPunct="0">
              <a:spcBef>
                <a:spcPts val="0"/>
              </a:spcBef>
              <a:spcAft>
                <a:spcPts val="600"/>
              </a:spcAft>
              <a:buFont typeface="Wingdings" pitchFamily="2" charset="2"/>
              <a:buChar char="Ø"/>
            </a:pPr>
            <a:r>
              <a:rPr lang="en-US" altLang="zh-CN" sz="1200" kern="0" dirty="0" smtClean="0">
                <a:latin typeface="Arial" pitchFamily="34" charset="0"/>
                <a:ea typeface="+mn-ea"/>
                <a:cs typeface="Arial" pitchFamily="34" charset="0"/>
              </a:rPr>
              <a:t>For more than 1PRB scheduling: at least </a:t>
            </a:r>
            <a:r>
              <a:rPr lang="en-US" altLang="zh-CN" sz="1200" kern="0" dirty="0" err="1" smtClean="0">
                <a:latin typeface="Arial" pitchFamily="34" charset="0"/>
                <a:ea typeface="+mn-ea"/>
                <a:cs typeface="Arial" pitchFamily="34" charset="0"/>
              </a:rPr>
              <a:t>eMTC</a:t>
            </a:r>
            <a:r>
              <a:rPr lang="en-US" altLang="zh-CN" sz="1200" kern="0" dirty="0" smtClean="0">
                <a:latin typeface="Arial" pitchFamily="34" charset="0"/>
                <a:ea typeface="+mn-ea"/>
                <a:cs typeface="Arial" pitchFamily="34" charset="0"/>
              </a:rPr>
              <a:t> based method is supported.</a:t>
            </a:r>
            <a:endParaRPr lang="en-GB" altLang="zh-CN" sz="1200" kern="0" dirty="0">
              <a:latin typeface="Arial" pitchFamily="34" charset="0"/>
              <a:ea typeface="+mn-ea"/>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39152</TotalTime>
  <Words>1443</Words>
  <Application>Microsoft Office PowerPoint</Application>
  <PresentationFormat>On-screen Show (16:9)</PresentationFormat>
  <Paragraphs>105</Paragraphs>
  <Slides>11</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vt:i4>
      </vt:variant>
    </vt:vector>
  </HeadingPairs>
  <TitlesOfParts>
    <vt:vector size="23" baseType="lpstr">
      <vt:lpstr>Arial Unicode MS</vt:lpstr>
      <vt:lpstr>微软雅黑</vt:lpstr>
      <vt:lpstr>MS PGothic</vt:lpstr>
      <vt:lpstr>黑体</vt:lpstr>
      <vt:lpstr>宋体</vt:lpstr>
      <vt:lpstr>Arial</vt:lpstr>
      <vt:lpstr>Calibri</vt:lpstr>
      <vt:lpstr>Freestyle Script</vt:lpstr>
      <vt:lpstr>FrutigerNext LT Medium</vt:lpstr>
      <vt:lpstr>华文细黑</vt:lpstr>
      <vt:lpstr>Wingdings</vt:lpstr>
      <vt:lpstr>2_主题1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Matthew Webb</cp:lastModifiedBy>
  <cp:revision>3158</cp:revision>
  <dcterms:created xsi:type="dcterms:W3CDTF">2012-12-20T06:01:13Z</dcterms:created>
  <dcterms:modified xsi:type="dcterms:W3CDTF">2018-03-12T14:32:21Z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(3)AxXHwx7kIJ+xZx3ve7Gg/9pmKcJmJ4lMfnNgoN1ExfzSpt+MkgIQv9v5PnhdMEQKfspS6ON7
J2QVXXVeEL0IBDpgasvZ8MS8Z0vZuqqAQJWdvJ6rB+/XMAaJWMAwFICOxVNQV03QrzTG18fq
gN8L9TEiZZQcqYk2HEIIYyhWTGkxkhWQ3STQrHFttm+KEoKYx1vp6LajtK2Mb6xzgF0TowNI
FR3XCMZwfihoI1+iZV</vt:lpwstr>
  </property>
  <property fmtid="{D5CDD505-2E9C-101B-9397-08002B2CF9AE}" pid="11" name="_2015_ms_pID_7253431">
    <vt:lpwstr>TpDx6XYpCRLMwKlhyx8AKaQVevOEV/SkL6EygwuFgfP58iUpZUjxg7
yFKS2xVEPyX4Tc48SVHQ2DiZjTsk4BuSFBjZH6Eb07FUnOoxP3XwViNY6bUw0iy9qZ4W8vUK
5eyQyCJn1lMqiVyKX86kEmw2gm6+QLMTpuJ2czMKGC5XSUuoIK5ExLX7vXtCZAdr1/PVmvrR
xgQa509RFh0HjcRq+LRJ2GAlxDceUWXC6to0</vt:lpwstr>
  </property>
  <property fmtid="{D5CDD505-2E9C-101B-9397-08002B2CF9AE}" pid="12" name="_2015_ms_pID_7253432">
    <vt:lpwstr>QlVOo7nF0uEO5aaXoszcuxUr2zU8kaI3iT1I
dGkqlU96yeXR244Upn3jsTa9wzleFcKRdnPTyUKkkxN8Lhf7sO0=</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1520863435</vt:lpwstr>
  </property>
</Properties>
</file>