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8" r:id="rId1"/>
    <p:sldMasterId id="2147483798" r:id="rId2"/>
  </p:sldMasterIdLst>
  <p:notesMasterIdLst>
    <p:notesMasterId r:id="rId10"/>
  </p:notesMasterIdLst>
  <p:handoutMasterIdLst>
    <p:handoutMasterId r:id="rId11"/>
  </p:handoutMasterIdLst>
  <p:sldIdLst>
    <p:sldId id="893" r:id="rId3"/>
    <p:sldId id="902" r:id="rId4"/>
    <p:sldId id="903" r:id="rId5"/>
    <p:sldId id="904" r:id="rId6"/>
    <p:sldId id="905" r:id="rId7"/>
    <p:sldId id="907" r:id="rId8"/>
    <p:sldId id="899" r:id="rId9"/>
  </p:sldIdLst>
  <p:sldSz cx="9144000" cy="5143500" type="screen16x9"/>
  <p:notesSz cx="6858000" cy="9144000"/>
  <p:defaultTex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24191"/>
    <a:srgbClr val="0000FF"/>
    <a:srgbClr val="CC0099"/>
    <a:srgbClr val="00C9FF"/>
    <a:srgbClr val="7F10A2"/>
    <a:srgbClr val="FF9900"/>
    <a:srgbClr val="B3EBFF"/>
    <a:srgbClr val="00B0F0"/>
    <a:srgbClr val="000000"/>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76" autoAdjust="0"/>
    <p:restoredTop sz="92308" autoAdjust="0"/>
  </p:normalViewPr>
  <p:slideViewPr>
    <p:cSldViewPr snapToGrid="0">
      <p:cViewPr varScale="1">
        <p:scale>
          <a:sx n="81" d="100"/>
          <a:sy n="81" d="100"/>
        </p:scale>
        <p:origin x="139" y="365"/>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8" d="100"/>
          <a:sy n="88" d="100"/>
        </p:scale>
        <p:origin x="-387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E3A1A956-FBA6-4D44-9717-88B588F88EA2}" type="datetimeFigureOut">
              <a:rPr lang="en-US"/>
              <a:pPr>
                <a:defRPr/>
              </a:pPr>
              <a:t>3/12/2018</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EB7DA75-3119-461F-BBD9-15CADFA283A7}" type="slidenum">
              <a:rPr lang="en-US"/>
              <a:pPr>
                <a:defRPr/>
              </a:pPr>
              <a:t>‹#›</a:t>
            </a:fld>
            <a:endParaRPr lang="en-US" dirty="0"/>
          </a:p>
        </p:txBody>
      </p:sp>
    </p:spTree>
    <p:extLst>
      <p:ext uri="{BB962C8B-B14F-4D97-AF65-F5344CB8AC3E}">
        <p14:creationId xmlns:p14="http://schemas.microsoft.com/office/powerpoint/2010/main" val="38675986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32CF6B7E-5EE0-4686-A335-20EF82FA6D28}" type="datetimeFigureOut">
              <a:rPr lang="en-US"/>
              <a:pPr>
                <a:defRPr/>
              </a:pPr>
              <a:t>3/12/2018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26C2616F-011D-47B3-A2C1-4E16F11993E6}" type="slidenum">
              <a:rPr lang="en-US"/>
              <a:pPr>
                <a:defRPr/>
              </a:pPr>
              <a:t>‹#›</a:t>
            </a:fld>
            <a:endParaRPr lang="en-US" dirty="0"/>
          </a:p>
        </p:txBody>
      </p:sp>
    </p:spTree>
    <p:extLst>
      <p:ext uri="{BB962C8B-B14F-4D97-AF65-F5344CB8AC3E}">
        <p14:creationId xmlns:p14="http://schemas.microsoft.com/office/powerpoint/2010/main" val="977992471"/>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charset="0"/>
      </a:defRPr>
    </a:lvl1pPr>
    <a:lvl2pPr marL="4572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2pPr>
    <a:lvl3pPr marL="9144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3pPr>
    <a:lvl4pPr marL="13716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4pPr>
    <a:lvl5pPr marL="1828800" algn="l" defTabSz="457200" rtl="0" eaLnBrk="0" fontAlgn="base" hangingPunct="0">
      <a:spcBef>
        <a:spcPct val="30000"/>
      </a:spcBef>
      <a:spcAft>
        <a:spcPct val="0"/>
      </a:spcAft>
      <a:defRPr sz="1200" kern="1200">
        <a:solidFill>
          <a:schemeClr val="tx1"/>
        </a:solidFill>
        <a:latin typeface="+mn-lt"/>
        <a:ea typeface="ヒラギノ角ゴ Pro W3" charset="0"/>
        <a:cs typeface="ヒラギノ角ゴ Pro W3"/>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a:lstStyle/>
          <a:p>
            <a:endParaRPr lang="en-US" dirty="0">
              <a:ea typeface="ヒラギノ角ゴ Pro W3"/>
              <a:cs typeface="ヒラギノ角ゴ Pro W3"/>
            </a:endParaRPr>
          </a:p>
        </p:txBody>
      </p:sp>
      <p:sp>
        <p:nvSpPr>
          <p:cNvPr id="4" name="Slide Number Placeholder 3"/>
          <p:cNvSpPr>
            <a:spLocks noGrp="1"/>
          </p:cNvSpPr>
          <p:nvPr>
            <p:ph type="sldNum" sz="quarter" idx="5"/>
          </p:nvPr>
        </p:nvSpPr>
        <p:spPr/>
        <p:txBody>
          <a:bodyPr/>
          <a:lstStyle/>
          <a:p>
            <a:pPr>
              <a:defRPr/>
            </a:pPr>
            <a:fld id="{BCF1E334-DD0D-44F1-B379-F6C65B92AF59}" type="slidenum">
              <a:rPr lang="en-US" smtClean="0"/>
              <a:pPr>
                <a:defRPr/>
              </a:pPr>
              <a:t>1</a:t>
            </a:fld>
            <a:endParaRPr lang="en-US" dirty="0"/>
          </a:p>
        </p:txBody>
      </p:sp>
    </p:spTree>
    <p:extLst>
      <p:ext uri="{BB962C8B-B14F-4D97-AF65-F5344CB8AC3E}">
        <p14:creationId xmlns:p14="http://schemas.microsoft.com/office/powerpoint/2010/main" val="29513054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itle 9"/>
          <p:cNvSpPr>
            <a:spLocks noGrp="1"/>
          </p:cNvSpPr>
          <p:nvPr>
            <p:ph type="title"/>
          </p:nvPr>
        </p:nvSpPr>
        <p:spPr/>
        <p:txBody>
          <a:bodyPr/>
          <a:lstStyle>
            <a:lvl1pPr>
              <a:defRPr baseline="0"/>
            </a:lvl1pPr>
          </a:lstStyle>
          <a:p>
            <a:r>
              <a:rPr lang="en-US"/>
              <a:t>Click to edit Master title style</a:t>
            </a:r>
            <a:endParaRPr lang="en-US" dirty="0"/>
          </a:p>
        </p:txBody>
      </p:sp>
      <p:sp>
        <p:nvSpPr>
          <p:cNvPr id="15" name="Text Placeholder 13"/>
          <p:cNvSpPr>
            <a:spLocks noGrp="1"/>
          </p:cNvSpPr>
          <p:nvPr>
            <p:ph type="body" sz="quarter" idx="16"/>
          </p:nvPr>
        </p:nvSpPr>
        <p:spPr>
          <a:xfrm>
            <a:off x="417513" y="536399"/>
            <a:ext cx="8229600" cy="302400"/>
          </a:xfrm>
        </p:spPr>
        <p:txBody>
          <a:bodyPr/>
          <a:lstStyle>
            <a:lvl1pPr>
              <a:buNone/>
              <a:defRPr sz="1800" baseline="0">
                <a:solidFill>
                  <a:schemeClr val="bg2"/>
                </a:solidFill>
              </a:defRPr>
            </a:lvl1pPr>
          </a:lstStyle>
          <a:p>
            <a:pPr lvl="0"/>
            <a:r>
              <a:rPr lang="en-US"/>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Nokia Blue Plain">
    <p:spTree>
      <p:nvGrpSpPr>
        <p:cNvPr id="1" name=""/>
        <p:cNvGrpSpPr/>
        <p:nvPr/>
      </p:nvGrpSpPr>
      <p:grpSpPr>
        <a:xfrm>
          <a:off x="0" y="0"/>
          <a:ext cx="0" cy="0"/>
          <a:chOff x="0" y="0"/>
          <a:chExt cx="0" cy="0"/>
        </a:xfrm>
      </p:grpSpPr>
      <p:pic>
        <p:nvPicPr>
          <p:cNvPr id="2"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Nokia Blue Separator">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a:stretch>
            <a:fillRect/>
          </a:stretch>
        </p:blipFill>
        <p:spPr bwMode="auto">
          <a:xfrm>
            <a:off x="3708400" y="2430463"/>
            <a:ext cx="1727200" cy="282575"/>
          </a:xfrm>
          <a:prstGeom prst="rect">
            <a:avLst/>
          </a:prstGeom>
          <a:noFill/>
          <a:ln w="9525">
            <a:noFill/>
            <a:miter lim="800000"/>
            <a:headEnd/>
            <a:tailEnd/>
          </a:ln>
        </p:spPr>
      </p:pic>
      <p:pic>
        <p:nvPicPr>
          <p:cNvPr id="3" name="Picture 3"/>
          <p:cNvPicPr>
            <a:picLocks noChangeAspect="1"/>
          </p:cNvPicPr>
          <p:nvPr userDrawn="1"/>
        </p:nvPicPr>
        <p:blipFill>
          <a:blip r:embed="rId2"/>
          <a:srcRect/>
          <a:stretch>
            <a:fillRect/>
          </a:stretch>
        </p:blipFill>
        <p:spPr bwMode="auto">
          <a:xfrm>
            <a:off x="3708400" y="2430463"/>
            <a:ext cx="1727200" cy="282575"/>
          </a:xfrm>
          <a:prstGeom prst="rect">
            <a:avLst/>
          </a:prstGeom>
          <a:no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ndividual feature status">
    <p:spTree>
      <p:nvGrpSpPr>
        <p:cNvPr id="1" name=""/>
        <p:cNvGrpSpPr/>
        <p:nvPr/>
      </p:nvGrpSpPr>
      <p:grpSpPr>
        <a:xfrm>
          <a:off x="0" y="0"/>
          <a:ext cx="0" cy="0"/>
          <a:chOff x="0" y="0"/>
          <a:chExt cx="0" cy="0"/>
        </a:xfrm>
      </p:grpSpPr>
      <p:sp>
        <p:nvSpPr>
          <p:cNvPr id="3" name="Content Placeholder 2"/>
          <p:cNvSpPr>
            <a:spLocks noGrp="1"/>
          </p:cNvSpPr>
          <p:nvPr>
            <p:ph idx="1"/>
          </p:nvPr>
        </p:nvSpPr>
        <p:spPr>
          <a:xfrm>
            <a:off x="417513" y="825191"/>
            <a:ext cx="8229600" cy="3570598"/>
          </a:xfrm>
        </p:spPr>
        <p:txBody>
          <a:bodyPr tIns="0" bIns="0"/>
          <a:lstStyle>
            <a:lvl1pPr marL="360000" indent="-360000">
              <a:spcAft>
                <a:spcPts val="600"/>
              </a:spcAft>
              <a:buClr>
                <a:srgbClr val="7F10A2"/>
              </a:buClr>
              <a:buFont typeface="+mj-lt"/>
              <a:buNone/>
              <a:defRPr sz="1600" b="1" baseline="0">
                <a:solidFill>
                  <a:srgbClr val="7F10A2"/>
                </a:solidFill>
              </a:defRPr>
            </a:lvl1pPr>
            <a:lvl2pPr marL="180000" indent="-180000">
              <a:spcAft>
                <a:spcPts val="600"/>
              </a:spcAft>
              <a:buClr>
                <a:srgbClr val="FF8200"/>
              </a:buClr>
              <a:buFont typeface="Wingdings" pitchFamily="2" charset="2"/>
              <a:buChar char="§"/>
              <a:defRPr sz="1400">
                <a:solidFill>
                  <a:schemeClr val="tx1"/>
                </a:solidFill>
              </a:defRPr>
            </a:lvl2pPr>
            <a:lvl3pPr marL="468000">
              <a:spcAft>
                <a:spcPts val="600"/>
              </a:spcAft>
              <a:buClr>
                <a:srgbClr val="FF8200"/>
              </a:buClr>
              <a:defRPr sz="1200">
                <a:solidFill>
                  <a:schemeClr val="tx1"/>
                </a:solidFill>
              </a:defRPr>
            </a:lvl3pPr>
            <a:lvl4pPr>
              <a:spcAft>
                <a:spcPts val="600"/>
              </a:spcAft>
              <a:buClr>
                <a:srgbClr val="FF8200"/>
              </a:buClr>
              <a:defRPr sz="1200">
                <a:solidFill>
                  <a:schemeClr val="tx1"/>
                </a:solidFill>
              </a:defRPr>
            </a:lvl4pPr>
            <a:lvl5pPr>
              <a:spcAft>
                <a:spcPts val="600"/>
              </a:spcAft>
              <a:buClr>
                <a:srgbClr val="FF8200"/>
              </a:buClr>
              <a:defRPr sz="1200">
                <a:solidFill>
                  <a:schemeClr val="tx1"/>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itle 9"/>
          <p:cNvSpPr>
            <a:spLocks noGrp="1"/>
          </p:cNvSpPr>
          <p:nvPr>
            <p:ph type="title"/>
          </p:nvPr>
        </p:nvSpPr>
        <p:spPr>
          <a:xfrm>
            <a:off x="417513" y="279399"/>
            <a:ext cx="8229600" cy="545791"/>
          </a:xfrm>
        </p:spPr>
        <p:txBody>
          <a:bodyPr/>
          <a:lstStyle>
            <a:lvl1pPr>
              <a:defRPr sz="2200" baseline="0"/>
            </a:lvl1pPr>
          </a:lstStyle>
          <a:p>
            <a:r>
              <a:rPr lang="en-GB" noProof="0"/>
              <a:t>Click to edit Master title style</a:t>
            </a:r>
          </a:p>
        </p:txBody>
      </p:sp>
    </p:spTree>
    <p:extLst>
      <p:ext uri="{BB962C8B-B14F-4D97-AF65-F5344CB8AC3E}">
        <p14:creationId xmlns:p14="http://schemas.microsoft.com/office/powerpoint/2010/main" val="763376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418120" y="279249"/>
            <a:ext cx="8229600" cy="311789"/>
          </a:xfrm>
        </p:spPr>
        <p:txBody>
          <a:bodyPr/>
          <a:lstStyle>
            <a:lvl1pPr>
              <a:defRPr/>
            </a:lvl1pPr>
          </a:lstStyle>
          <a:p>
            <a:r>
              <a:rPr lang="en-US"/>
              <a:t>Click to edit Master title style</a:t>
            </a:r>
            <a:endParaRPr lang="en-US" dirty="0"/>
          </a:p>
        </p:txBody>
      </p:sp>
      <p:sp>
        <p:nvSpPr>
          <p:cNvPr id="8"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n-lt"/>
              </a:defRPr>
            </a:lvl1pPr>
          </a:lstStyle>
          <a:p>
            <a:pPr lvl="0"/>
            <a:r>
              <a:rPr lang="en-US"/>
              <a:t>Click to edit Master text styles</a:t>
            </a:r>
          </a:p>
        </p:txBody>
      </p:sp>
      <p:sp>
        <p:nvSpPr>
          <p:cNvPr id="12" name="Text Placeholder 10"/>
          <p:cNvSpPr>
            <a:spLocks noGrp="1"/>
          </p:cNvSpPr>
          <p:nvPr>
            <p:ph type="body" sz="quarter" idx="16"/>
          </p:nvPr>
        </p:nvSpPr>
        <p:spPr>
          <a:xfrm>
            <a:off x="423863" y="1087438"/>
            <a:ext cx="4032250" cy="2544762"/>
          </a:xfrm>
        </p:spPr>
        <p:txBody>
          <a:bodyPr/>
          <a:lstStyle>
            <a:lvl1pPr marL="0" indent="0">
              <a:spcAft>
                <a:spcPts val="6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4608513" y="1087310"/>
            <a:ext cx="4032250" cy="2544762"/>
          </a:xfrm>
        </p:spPr>
        <p:txBody>
          <a:bodyPr/>
          <a:lstStyle>
            <a:lvl1pPr marL="0" indent="0">
              <a:spcAft>
                <a:spcPts val="600"/>
              </a:spcAft>
              <a:buNone/>
              <a:defRPr baseline="0"/>
            </a:lvl1pPr>
            <a:lvl2pPr marL="0" indent="0">
              <a:spcAft>
                <a:spcPts val="6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0" y="537790"/>
            <a:ext cx="8227649" cy="301625"/>
          </a:xfrm>
        </p:spPr>
        <p:txBody>
          <a:bodyPr/>
          <a:lstStyle>
            <a:lvl1pPr marL="0" indent="0">
              <a:buFont typeface="Arial"/>
              <a:buNone/>
              <a:defRPr sz="1800">
                <a:solidFill>
                  <a:schemeClr val="bg2"/>
                </a:solidFill>
                <a:latin typeface="+mn-lt"/>
              </a:defRPr>
            </a:lvl1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SN Blank 16">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55760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D0D5E-6797-4150-89CC-E0FACCF6A57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009778E7-5824-45C3-9896-C8D5104CA9E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F02F563-7974-410F-AF30-E5B6202BFCC5}"/>
              </a:ext>
            </a:extLst>
          </p:cNvPr>
          <p:cNvSpPr>
            <a:spLocks noGrp="1"/>
          </p:cNvSpPr>
          <p:nvPr>
            <p:ph type="dt" sz="half" idx="10"/>
          </p:nvPr>
        </p:nvSpPr>
        <p:spPr/>
        <p:txBody>
          <a:bodyPr/>
          <a:lstStyle/>
          <a:p>
            <a:fld id="{95A2D1CF-28C8-4E0E-8128-3C82B24777C5}" type="datetimeFigureOut">
              <a:rPr lang="en-IN" smtClean="0"/>
              <a:t>12-03-2018</a:t>
            </a:fld>
            <a:endParaRPr lang="en-IN"/>
          </a:p>
        </p:txBody>
      </p:sp>
      <p:sp>
        <p:nvSpPr>
          <p:cNvPr id="5" name="Footer Placeholder 4">
            <a:extLst>
              <a:ext uri="{FF2B5EF4-FFF2-40B4-BE49-F238E27FC236}">
                <a16:creationId xmlns:a16="http://schemas.microsoft.com/office/drawing/2014/main" id="{D07CF1B3-B343-4B22-8759-E6A7AAAC398E}"/>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F2C99571-0856-4A19-9186-516D9A506BCF}"/>
              </a:ext>
            </a:extLst>
          </p:cNvPr>
          <p:cNvSpPr>
            <a:spLocks noGrp="1"/>
          </p:cNvSpPr>
          <p:nvPr>
            <p:ph type="sldNum" sz="quarter" idx="12"/>
          </p:nvPr>
        </p:nvSpPr>
        <p:spPr/>
        <p:txBody>
          <a:bodyPr/>
          <a:lstStyle/>
          <a:p>
            <a:fld id="{297D8FC5-1BFC-4766-9610-04601A9FB498}" type="slidenum">
              <a:rPr lang="en-IN" smtClean="0"/>
              <a:t>‹#›</a:t>
            </a:fld>
            <a:endParaRPr lang="en-IN"/>
          </a:p>
        </p:txBody>
      </p:sp>
    </p:spTree>
    <p:extLst>
      <p:ext uri="{BB962C8B-B14F-4D97-AF65-F5344CB8AC3E}">
        <p14:creationId xmlns:p14="http://schemas.microsoft.com/office/powerpoint/2010/main" val="4085229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B191E-B902-4AAC-BC86-928F9F6CA8FE}"/>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C07C4334-B6BB-48D0-8E21-4078E2464B2F}"/>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EFBD90EB-7867-41E4-B5C0-FEDEFFB9F67C}"/>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885D3486-2672-4F26-AAA1-F3103921A41F}"/>
              </a:ext>
            </a:extLst>
          </p:cNvPr>
          <p:cNvSpPr>
            <a:spLocks noGrp="1"/>
          </p:cNvSpPr>
          <p:nvPr>
            <p:ph type="dt" sz="half" idx="10"/>
          </p:nvPr>
        </p:nvSpPr>
        <p:spPr/>
        <p:txBody>
          <a:bodyPr/>
          <a:lstStyle/>
          <a:p>
            <a:fld id="{95A2D1CF-28C8-4E0E-8128-3C82B24777C5}" type="datetimeFigureOut">
              <a:rPr lang="en-IN" smtClean="0"/>
              <a:t>12-03-2018</a:t>
            </a:fld>
            <a:endParaRPr lang="en-IN"/>
          </a:p>
        </p:txBody>
      </p:sp>
      <p:sp>
        <p:nvSpPr>
          <p:cNvPr id="6" name="Footer Placeholder 5">
            <a:extLst>
              <a:ext uri="{FF2B5EF4-FFF2-40B4-BE49-F238E27FC236}">
                <a16:creationId xmlns:a16="http://schemas.microsoft.com/office/drawing/2014/main" id="{E83D3CD3-AF39-4722-B41D-43C3A555A2D0}"/>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CCDF4FF9-B14B-4B72-925A-32E7FD5EEC99}"/>
              </a:ext>
            </a:extLst>
          </p:cNvPr>
          <p:cNvSpPr>
            <a:spLocks noGrp="1"/>
          </p:cNvSpPr>
          <p:nvPr>
            <p:ph type="sldNum" sz="quarter" idx="12"/>
          </p:nvPr>
        </p:nvSpPr>
        <p:spPr/>
        <p:txBody>
          <a:bodyPr/>
          <a:lstStyle/>
          <a:p>
            <a:fld id="{297D8FC5-1BFC-4766-9610-04601A9FB498}" type="slidenum">
              <a:rPr lang="en-IN" smtClean="0"/>
              <a:t>‹#›</a:t>
            </a:fld>
            <a:endParaRPr lang="en-IN"/>
          </a:p>
        </p:txBody>
      </p:sp>
    </p:spTree>
    <p:extLst>
      <p:ext uri="{BB962C8B-B14F-4D97-AF65-F5344CB8AC3E}">
        <p14:creationId xmlns:p14="http://schemas.microsoft.com/office/powerpoint/2010/main" val="389722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kia Blue Plain">
    <p:spTree>
      <p:nvGrpSpPr>
        <p:cNvPr id="1" name=""/>
        <p:cNvGrpSpPr/>
        <p:nvPr/>
      </p:nvGrpSpPr>
      <p:grpSpPr>
        <a:xfrm>
          <a:off x="0" y="0"/>
          <a:ext cx="0" cy="0"/>
          <a:chOff x="0" y="0"/>
          <a:chExt cx="0" cy="0"/>
        </a:xfrm>
      </p:grpSpPr>
      <p:pic>
        <p:nvPicPr>
          <p:cNvPr id="4"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hasCustomPrompt="1"/>
          </p:nvPr>
        </p:nvSpPr>
        <p:spPr>
          <a:xfrm>
            <a:off x="417600" y="180000"/>
            <a:ext cx="8244000" cy="2253600"/>
          </a:xfrm>
        </p:spPr>
        <p:txBody>
          <a:bodyPr/>
          <a:lstStyle>
            <a:lvl1pPr marL="0" indent="0">
              <a:buNone/>
              <a:defRPr sz="6600">
                <a:solidFill>
                  <a:schemeClr val="tx2"/>
                </a:solidFill>
              </a:defRPr>
            </a:lvl1pPr>
          </a:lstStyle>
          <a:p>
            <a:pPr lvl="0"/>
            <a:r>
              <a:rPr lang="en-US" dirty="0"/>
              <a:t>click to edit Master text styles</a:t>
            </a:r>
          </a:p>
        </p:txBody>
      </p:sp>
      <p:sp>
        <p:nvSpPr>
          <p:cNvPr id="8" name="Text Placeholder 7"/>
          <p:cNvSpPr>
            <a:spLocks noGrp="1"/>
          </p:cNvSpPr>
          <p:nvPr>
            <p:ph type="body" sz="quarter" idx="11"/>
          </p:nvPr>
        </p:nvSpPr>
        <p:spPr>
          <a:xfrm>
            <a:off x="417600" y="2217675"/>
            <a:ext cx="8244000" cy="2030400"/>
          </a:xfrm>
        </p:spPr>
        <p:txBody>
          <a:bodyPr/>
          <a:lstStyle>
            <a:lvl1pPr marL="324000" indent="-324000">
              <a:buFont typeface="Arial" pitchFamily="34" charset="0"/>
              <a:buChar char="•"/>
              <a:tabLst/>
              <a:defRPr/>
            </a:lvl1pPr>
            <a:lvl2pPr marL="230188" indent="0">
              <a:buNone/>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Nokia Blue Plain">
    <p:spTree>
      <p:nvGrpSpPr>
        <p:cNvPr id="1" name=""/>
        <p:cNvGrpSpPr/>
        <p:nvPr/>
      </p:nvGrpSpPr>
      <p:grpSpPr>
        <a:xfrm>
          <a:off x="0" y="0"/>
          <a:ext cx="0" cy="0"/>
          <a:chOff x="0" y="0"/>
          <a:chExt cx="0" cy="0"/>
        </a:xfrm>
      </p:grpSpPr>
      <p:pic>
        <p:nvPicPr>
          <p:cNvPr id="3" name="Picture 5"/>
          <p:cNvPicPr>
            <a:picLocks noChangeAspect="1"/>
          </p:cNvPicPr>
          <p:nvPr/>
        </p:nvPicPr>
        <p:blipFill>
          <a:blip r:embed="rId2"/>
          <a:srcRect/>
          <a:stretch>
            <a:fillRect/>
          </a:stretch>
        </p:blipFill>
        <p:spPr bwMode="auto">
          <a:xfrm>
            <a:off x="7958138" y="4672013"/>
            <a:ext cx="703262" cy="115887"/>
          </a:xfrm>
          <a:prstGeom prst="rect">
            <a:avLst/>
          </a:prstGeom>
          <a:noFill/>
          <a:ln w="9525">
            <a:noFill/>
            <a:miter lim="800000"/>
            <a:headEnd/>
            <a:tailEnd/>
          </a:ln>
        </p:spPr>
      </p:pic>
      <p:sp>
        <p:nvSpPr>
          <p:cNvPr id="5" name="Text Placeholder 4"/>
          <p:cNvSpPr>
            <a:spLocks noGrp="1"/>
          </p:cNvSpPr>
          <p:nvPr>
            <p:ph type="body" sz="quarter" idx="10"/>
          </p:nvPr>
        </p:nvSpPr>
        <p:spPr>
          <a:xfrm>
            <a:off x="417600" y="288000"/>
            <a:ext cx="8244000" cy="2253600"/>
          </a:xfrm>
        </p:spPr>
        <p:txBody>
          <a:bodyPr/>
          <a:lstStyle>
            <a:lvl1pPr marL="0" indent="0">
              <a:spcAft>
                <a:spcPts val="1200"/>
              </a:spcAft>
              <a:buNone/>
              <a:defRPr sz="4400" baseline="0">
                <a:solidFill>
                  <a:schemeClr val="tx2"/>
                </a:solidFill>
              </a:defRPr>
            </a:lvl1pPr>
          </a:lstStyle>
          <a:p>
            <a:pPr lvl="0"/>
            <a:r>
              <a:rPr lang="en-US" dirty="0"/>
              <a:t>Click to edit Master text styles</a:t>
            </a:r>
          </a:p>
          <a:p>
            <a:pPr lvl="1"/>
            <a:r>
              <a:rPr lang="en-US" dirty="0"/>
              <a:t>Second level</a:t>
            </a:r>
          </a:p>
          <a:p>
            <a:pPr lvl="2"/>
            <a:r>
              <a:rPr lang="en-US" dirty="0"/>
              <a:t>Third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7" Type="http://schemas.openxmlformats.org/officeDocument/2006/relationships/image" Target="../media/image2.pn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theme" Target="../theme/theme2.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bg1"/>
            </a:solidFill>
            <a:round/>
            <a:headEnd/>
            <a:tailEnd/>
          </a:ln>
          <a:extLst/>
        </p:spPr>
        <p:txBody>
          <a:bodyPr anchor="ctr"/>
          <a:lstStyle/>
          <a:p>
            <a:pPr>
              <a:defRPr/>
            </a:pPr>
            <a:endParaRPr lang="en-GB" dirty="0">
              <a:latin typeface="Arial" pitchFamily="34" charset="0"/>
            </a:endParaRPr>
          </a:p>
        </p:txBody>
      </p:sp>
      <p:sp>
        <p:nvSpPr>
          <p:cNvPr id="2" name="Title Placeholder 1"/>
          <p:cNvSpPr>
            <a:spLocks noGrp="1"/>
          </p:cNvSpPr>
          <p:nvPr>
            <p:ph type="title"/>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US" dirty="0"/>
          </a:p>
        </p:txBody>
      </p:sp>
      <p:sp>
        <p:nvSpPr>
          <p:cNvPr id="4"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Arial" pitchFamily="34" charset="0"/>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18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65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0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201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Arial" panose="020B0604020202020204" pitchFamily="34" charset="0"/>
                <a:cs typeface="Arial" panose="020B0604020202020204" pitchFamily="34" charset="0"/>
              </a:rPr>
              <a:t>R 104</a:t>
            </a:r>
            <a:br>
              <a:rPr lang="en-US" sz="500" b="1" dirty="0">
                <a:solidFill>
                  <a:schemeClr val="tx2"/>
                </a:solidFill>
                <a:latin typeface="Arial" panose="020B0604020202020204" pitchFamily="34" charset="0"/>
                <a:cs typeface="Arial" panose="020B0604020202020204" pitchFamily="34" charset="0"/>
              </a:rPr>
            </a:br>
            <a:r>
              <a:rPr lang="en-US" sz="500" b="1" dirty="0">
                <a:solidFill>
                  <a:schemeClr val="tx2"/>
                </a:solidFill>
                <a:latin typeface="Arial" panose="020B0604020202020204" pitchFamily="34" charset="0"/>
                <a:cs typeface="Arial" panose="020B0604020202020204" pitchFamily="34" charset="0"/>
              </a:rPr>
              <a:t>G 113</a:t>
            </a:r>
            <a:br>
              <a:rPr lang="en-US" sz="500" b="1" dirty="0">
                <a:solidFill>
                  <a:schemeClr val="tx2"/>
                </a:solidFill>
                <a:latin typeface="Arial" panose="020B0604020202020204" pitchFamily="34" charset="0"/>
                <a:cs typeface="Arial" panose="020B0604020202020204" pitchFamily="34" charset="0"/>
              </a:rPr>
            </a:br>
            <a:r>
              <a:rPr lang="en-US" sz="500" b="1" dirty="0">
                <a:solidFill>
                  <a:schemeClr val="tx2"/>
                </a:solidFill>
                <a:latin typeface="Arial" panose="020B0604020202020204" pitchFamily="34" charset="0"/>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216</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217</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168</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187</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Core and background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Arial" panose="020B0604020202020204" pitchFamily="34" charset="0"/>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Arial" panose="020B0604020202020204" pitchFamily="34" charset="0"/>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Arial" panose="020B0604020202020204" pitchFamily="34" charset="0"/>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Arial" panose="020B0604020202020204" pitchFamily="34" charset="0"/>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59182688-34E5-4CE3-92E4-C88AA8BD9750}" type="slidenum">
              <a:rPr lang="en-GB" sz="800" smtClean="0">
                <a:solidFill>
                  <a:schemeClr val="bg2"/>
                </a:solidFill>
                <a:cs typeface="Arial" panose="020B0604020202020204" pitchFamily="34" charset="0"/>
              </a:rPr>
              <a:pPr>
                <a:defRPr/>
              </a:pPr>
              <a:t>‹#›</a:t>
            </a:fld>
            <a:endParaRPr lang="en-GB" dirty="0">
              <a:solidFill>
                <a:schemeClr val="bg2"/>
              </a:solidFill>
              <a:cs typeface="Arial" panose="020B0604020202020204" pitchFamily="34" charset="0"/>
            </a:endParaRPr>
          </a:p>
        </p:txBody>
      </p:sp>
      <p:pic>
        <p:nvPicPr>
          <p:cNvPr id="1050" name="Picture 1"/>
          <p:cNvPicPr>
            <a:picLocks/>
          </p:cNvPicPr>
          <p:nvPr/>
        </p:nvPicPr>
        <p:blipFill>
          <a:blip r:embed="rId9"/>
          <a:srcRect/>
          <a:stretch>
            <a:fillRect/>
          </a:stretch>
        </p:blipFill>
        <p:spPr bwMode="auto">
          <a:xfrm>
            <a:off x="7959725" y="4672013"/>
            <a:ext cx="701675" cy="115887"/>
          </a:xfrm>
          <a:prstGeom prst="rect">
            <a:avLst/>
          </a:prstGeom>
          <a:noFill/>
          <a:ln w="9525">
            <a:noFill/>
            <a:miter lim="800000"/>
            <a:headEnd/>
            <a:tailEnd/>
          </a:ln>
        </p:spPr>
      </p:pic>
      <p:sp>
        <p:nvSpPr>
          <p:cNvPr id="3" name="TextBox 2"/>
          <p:cNvSpPr txBox="1"/>
          <p:nvPr/>
        </p:nvSpPr>
        <p:spPr>
          <a:xfrm>
            <a:off x="1341438" y="4643438"/>
            <a:ext cx="6078537" cy="123111"/>
          </a:xfrm>
          <a:prstGeom prst="rect">
            <a:avLst/>
          </a:prstGeom>
          <a:noFill/>
        </p:spPr>
        <p:txBody>
          <a:bodyPr lIns="0" tIns="0" rIns="0" bIns="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lang="en-GB" sz="800" dirty="0">
                <a:solidFill>
                  <a:schemeClr val="bg2"/>
                </a:solidFill>
                <a:cs typeface="Arial" charset="0"/>
              </a:rPr>
              <a:t>© Nokia 2018                    Public        </a:t>
            </a:r>
          </a:p>
        </p:txBody>
      </p:sp>
      <p:sp>
        <p:nvSpPr>
          <p:cNvPr id="30" name="Date Placeholder 3"/>
          <p:cNvSpPr txBox="1">
            <a:spLocks/>
          </p:cNvSpPr>
          <p:nvPr/>
        </p:nvSpPr>
        <p:spPr>
          <a:xfrm>
            <a:off x="722313" y="4643438"/>
            <a:ext cx="687387"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en-GB" sz="800" dirty="0">
              <a:solidFill>
                <a:schemeClr val="bg2"/>
              </a:solidFill>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06" r:id="rId1"/>
    <p:sldLayoutId id="2147483805" r:id="rId2"/>
    <p:sldLayoutId id="2147483804" r:id="rId3"/>
    <p:sldLayoutId id="2147483823" r:id="rId4"/>
    <p:sldLayoutId id="2147483828" r:id="rId5"/>
    <p:sldLayoutId id="2147483834" r:id="rId6"/>
    <p:sldLayoutId id="2147483835" r:id="rId7"/>
  </p:sldLayoutIdLst>
  <p:hf sldNum="0" hdr="0"/>
  <p:txStyles>
    <p:titleStyle>
      <a:lvl1pPr algn="l" defTabSz="457200" rtl="0" eaLnBrk="1" fontAlgn="base" hangingPunct="1">
        <a:spcBef>
          <a:spcPct val="0"/>
        </a:spcBef>
        <a:spcAft>
          <a:spcPct val="0"/>
        </a:spcAft>
        <a:defRPr sz="1800" b="1" kern="1200">
          <a:solidFill>
            <a:schemeClr val="tx1"/>
          </a:solidFill>
          <a:latin typeface="Arial"/>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1" fontAlgn="base" hangingPunct="1">
        <a:spcBef>
          <a:spcPct val="0"/>
        </a:spcBef>
        <a:spcAft>
          <a:spcPts val="600"/>
        </a:spcAft>
        <a:buFont typeface="Arial" charset="0"/>
        <a:buChar char="•"/>
        <a:defRPr sz="3200" kern="1200">
          <a:solidFill>
            <a:schemeClr val="bg2"/>
          </a:solidFill>
          <a:latin typeface="+mn-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35" name="Line 9"/>
          <p:cNvSpPr>
            <a:spLocks noChangeShapeType="1"/>
          </p:cNvSpPr>
          <p:nvPr/>
        </p:nvSpPr>
        <p:spPr bwMode="auto">
          <a:xfrm flipV="1">
            <a:off x="-179388" y="593725"/>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6" name="Line 12"/>
          <p:cNvSpPr>
            <a:spLocks noChangeShapeType="1"/>
          </p:cNvSpPr>
          <p:nvPr/>
        </p:nvSpPr>
        <p:spPr bwMode="auto">
          <a:xfrm flipV="1">
            <a:off x="-179388" y="491490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7" name="Line 9"/>
          <p:cNvSpPr>
            <a:spLocks noChangeShapeType="1"/>
          </p:cNvSpPr>
          <p:nvPr/>
        </p:nvSpPr>
        <p:spPr bwMode="auto">
          <a:xfrm flipV="1">
            <a:off x="-179388" y="846138"/>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8" name="Line 10"/>
          <p:cNvSpPr>
            <a:spLocks noChangeShapeType="1"/>
          </p:cNvSpPr>
          <p:nvPr/>
        </p:nvSpPr>
        <p:spPr bwMode="auto">
          <a:xfrm flipH="1">
            <a:off x="-179388" y="109220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39" name="Line 12"/>
          <p:cNvSpPr>
            <a:spLocks noChangeShapeType="1"/>
          </p:cNvSpPr>
          <p:nvPr/>
        </p:nvSpPr>
        <p:spPr bwMode="auto">
          <a:xfrm flipV="1">
            <a:off x="-179388" y="4665663"/>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0" name="Line 13"/>
          <p:cNvSpPr>
            <a:spLocks noChangeShapeType="1"/>
          </p:cNvSpPr>
          <p:nvPr/>
        </p:nvSpPr>
        <p:spPr bwMode="auto">
          <a:xfrm flipH="1" flipV="1">
            <a:off x="-179388" y="4400550"/>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1" name="Line 14"/>
          <p:cNvSpPr>
            <a:spLocks noChangeShapeType="1"/>
          </p:cNvSpPr>
          <p:nvPr/>
        </p:nvSpPr>
        <p:spPr bwMode="auto">
          <a:xfrm>
            <a:off x="-179388" y="280988"/>
            <a:ext cx="9502776" cy="0"/>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2" name="Line 15"/>
          <p:cNvSpPr>
            <a:spLocks noChangeShapeType="1"/>
          </p:cNvSpPr>
          <p:nvPr/>
        </p:nvSpPr>
        <p:spPr bwMode="auto">
          <a:xfrm flipH="1">
            <a:off x="417513" y="-147638"/>
            <a:ext cx="0" cy="5508626"/>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1043" name="Line 17"/>
          <p:cNvSpPr>
            <a:spLocks noChangeShapeType="1"/>
          </p:cNvSpPr>
          <p:nvPr/>
        </p:nvSpPr>
        <p:spPr bwMode="auto">
          <a:xfrm>
            <a:off x="8656638" y="-147638"/>
            <a:ext cx="0" cy="5508626"/>
          </a:xfrm>
          <a:prstGeom prst="line">
            <a:avLst/>
          </a:prstGeom>
          <a:noFill/>
          <a:ln w="3175">
            <a:solidFill>
              <a:schemeClr val="tx1"/>
            </a:solidFill>
            <a:round/>
            <a:headEnd/>
            <a:tailEnd/>
          </a:ln>
          <a:extLst/>
        </p:spPr>
        <p:txBody>
          <a:bodyPr anchor="ctr"/>
          <a:lstStyle/>
          <a:p>
            <a:pPr>
              <a:defRPr/>
            </a:pPr>
            <a:endParaRPr lang="en-GB" dirty="0">
              <a:ln>
                <a:solidFill>
                  <a:schemeClr val="tx1"/>
                </a:solidFill>
              </a:ln>
              <a:latin typeface="Arial" pitchFamily="34" charset="0"/>
            </a:endParaRPr>
          </a:p>
        </p:txBody>
      </p:sp>
      <p:sp>
        <p:nvSpPr>
          <p:cNvPr id="6155" name="Title Placeholder 1"/>
          <p:cNvSpPr>
            <a:spLocks noGrp="1"/>
          </p:cNvSpPr>
          <p:nvPr>
            <p:ph type="title"/>
          </p:nvPr>
        </p:nvSpPr>
        <p:spPr bwMode="auto">
          <a:xfrm>
            <a:off x="417513" y="2880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6156" name="Text Placeholder 2"/>
          <p:cNvSpPr>
            <a:spLocks noGrp="1"/>
          </p:cNvSpPr>
          <p:nvPr>
            <p:ph type="body" idx="1"/>
          </p:nvPr>
        </p:nvSpPr>
        <p:spPr bwMode="auto">
          <a:xfrm>
            <a:off x="417513" y="1089025"/>
            <a:ext cx="8229600" cy="330676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2" name="Text Box 9"/>
          <p:cNvSpPr txBox="1">
            <a:spLocks noChangeArrowheads="1"/>
          </p:cNvSpPr>
          <p:nvPr/>
        </p:nvSpPr>
        <p:spPr bwMode="auto">
          <a:xfrm>
            <a:off x="0" y="-352425"/>
            <a:ext cx="9144000" cy="233362"/>
          </a:xfrm>
          <a:prstGeom prst="rect">
            <a:avLst/>
          </a:prstGeom>
          <a:noFill/>
          <a:ln w="19050" algn="ctr">
            <a:noFill/>
            <a:miter lim="800000"/>
            <a:headEnd/>
            <a:tailEnd/>
          </a:ln>
          <a:effectLst/>
        </p:spPr>
        <p:txBody>
          <a:bodyPr lIns="90000" tIns="46800" rIns="90000" bIns="46800">
            <a:spAutoFit/>
          </a:bodyPr>
          <a:lstStyle/>
          <a:p>
            <a:pPr algn="ctr" defTabSz="762000" eaLnBrk="0" hangingPunct="0">
              <a:lnSpc>
                <a:spcPct val="90000"/>
              </a:lnSpc>
              <a:spcBef>
                <a:spcPct val="50000"/>
              </a:spcBef>
              <a:buClr>
                <a:schemeClr val="accent1"/>
              </a:buClr>
              <a:defRPr/>
            </a:pPr>
            <a:r>
              <a:rPr lang="en-US" sz="1000" dirty="0">
                <a:solidFill>
                  <a:schemeClr val="tx2"/>
                </a:solidFill>
                <a:latin typeface="Arial" pitchFamily="34" charset="0"/>
                <a:cs typeface="+mn-cs"/>
              </a:rPr>
              <a:t>To change the document information in the footer, press [Alt + F8] and use the “FORM“</a:t>
            </a:r>
          </a:p>
        </p:txBody>
      </p:sp>
      <p:sp>
        <p:nvSpPr>
          <p:cNvPr id="41" name="AutoShape 57"/>
          <p:cNvSpPr>
            <a:spLocks noChangeArrowheads="1"/>
          </p:cNvSpPr>
          <p:nvPr/>
        </p:nvSpPr>
        <p:spPr bwMode="auto">
          <a:xfrm>
            <a:off x="1474788" y="5208588"/>
            <a:ext cx="287337" cy="134937"/>
          </a:xfrm>
          <a:prstGeom prst="roundRect">
            <a:avLst>
              <a:gd name="adj" fmla="val 16667"/>
            </a:avLst>
          </a:prstGeom>
          <a:solidFill>
            <a:schemeClr val="bg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18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65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145</a:t>
            </a:r>
          </a:p>
        </p:txBody>
      </p:sp>
      <p:sp>
        <p:nvSpPr>
          <p:cNvPr id="43"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0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201 </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255</a:t>
            </a:r>
          </a:p>
        </p:txBody>
      </p:sp>
      <p:sp>
        <p:nvSpPr>
          <p:cNvPr id="44" name="AutoShape 59"/>
          <p:cNvSpPr>
            <a:spLocks noChangeArrowheads="1"/>
          </p:cNvSpPr>
          <p:nvPr/>
        </p:nvSpPr>
        <p:spPr bwMode="auto">
          <a:xfrm>
            <a:off x="2195513" y="5208588"/>
            <a:ext cx="287337" cy="134937"/>
          </a:xfrm>
          <a:prstGeom prst="roundRect">
            <a:avLst>
              <a:gd name="adj" fmla="val 16667"/>
            </a:avLst>
          </a:prstGeom>
          <a:solidFill>
            <a:schemeClr val="accent4"/>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r>
              <a:rPr lang="en-US" sz="500" b="1" dirty="0">
                <a:solidFill>
                  <a:schemeClr val="tx2"/>
                </a:solidFill>
                <a:latin typeface="Arial" panose="020B0604020202020204" pitchFamily="34" charset="0"/>
                <a:cs typeface="Arial" panose="020B0604020202020204" pitchFamily="34" charset="0"/>
              </a:rPr>
              <a:t>R 104</a:t>
            </a:r>
            <a:br>
              <a:rPr lang="en-US" sz="500" b="1" dirty="0">
                <a:solidFill>
                  <a:schemeClr val="tx2"/>
                </a:solidFill>
                <a:latin typeface="Arial" panose="020B0604020202020204" pitchFamily="34" charset="0"/>
                <a:cs typeface="Arial" panose="020B0604020202020204" pitchFamily="34" charset="0"/>
              </a:rPr>
            </a:br>
            <a:r>
              <a:rPr lang="en-US" sz="500" b="1" dirty="0">
                <a:solidFill>
                  <a:schemeClr val="tx2"/>
                </a:solidFill>
                <a:latin typeface="Arial" panose="020B0604020202020204" pitchFamily="34" charset="0"/>
                <a:cs typeface="Arial" panose="020B0604020202020204" pitchFamily="34" charset="0"/>
              </a:rPr>
              <a:t>G 113</a:t>
            </a:r>
            <a:br>
              <a:rPr lang="en-US" sz="500" b="1" dirty="0">
                <a:solidFill>
                  <a:schemeClr val="tx2"/>
                </a:solidFill>
                <a:latin typeface="Arial" panose="020B0604020202020204" pitchFamily="34" charset="0"/>
                <a:cs typeface="Arial" panose="020B0604020202020204" pitchFamily="34" charset="0"/>
              </a:rPr>
            </a:br>
            <a:r>
              <a:rPr lang="en-US" sz="500" b="1" dirty="0">
                <a:solidFill>
                  <a:schemeClr val="tx2"/>
                </a:solidFill>
                <a:latin typeface="Arial" panose="020B0604020202020204" pitchFamily="34" charset="0"/>
                <a:cs typeface="Arial" panose="020B0604020202020204" pitchFamily="34" charset="0"/>
              </a:rPr>
              <a:t>B 122</a:t>
            </a:r>
          </a:p>
        </p:txBody>
      </p:sp>
      <p:sp>
        <p:nvSpPr>
          <p:cNvPr id="45" name="AutoShape 64"/>
          <p:cNvSpPr>
            <a:spLocks noChangeArrowheads="1"/>
          </p:cNvSpPr>
          <p:nvPr/>
        </p:nvSpPr>
        <p:spPr bwMode="auto">
          <a:xfrm>
            <a:off x="2916238" y="5208588"/>
            <a:ext cx="287337" cy="134937"/>
          </a:xfrm>
          <a:prstGeom prst="roundRect">
            <a:avLst>
              <a:gd name="adj" fmla="val 16667"/>
            </a:avLst>
          </a:prstGeom>
          <a:solidFill>
            <a:schemeClr val="accent6"/>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216</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217</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218</a:t>
            </a:r>
          </a:p>
        </p:txBody>
      </p:sp>
      <p:sp>
        <p:nvSpPr>
          <p:cNvPr id="46" name="AutoShape 65"/>
          <p:cNvSpPr>
            <a:spLocks noChangeArrowheads="1"/>
          </p:cNvSpPr>
          <p:nvPr/>
        </p:nvSpPr>
        <p:spPr bwMode="auto">
          <a:xfrm>
            <a:off x="2555875" y="5208588"/>
            <a:ext cx="287338" cy="134937"/>
          </a:xfrm>
          <a:prstGeom prst="roundRect">
            <a:avLst>
              <a:gd name="adj" fmla="val 16667"/>
            </a:avLst>
          </a:prstGeom>
          <a:solidFill>
            <a:schemeClr val="accent4"/>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R 168</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G 187</a:t>
            </a:r>
            <a:br>
              <a:rPr lang="en-GB" sz="500" b="1" dirty="0">
                <a:solidFill>
                  <a:schemeClr val="tx2"/>
                </a:solidFill>
                <a:latin typeface="Arial" panose="020B0604020202020204" pitchFamily="34" charset="0"/>
                <a:cs typeface="Arial" panose="020B0604020202020204" pitchFamily="34" charset="0"/>
              </a:rPr>
            </a:br>
            <a:r>
              <a:rPr lang="en-GB" sz="500" b="1" dirty="0">
                <a:solidFill>
                  <a:schemeClr val="tx2"/>
                </a:solidFill>
                <a:latin typeface="Arial" panose="020B0604020202020204" pitchFamily="34" charset="0"/>
                <a:cs typeface="Arial" panose="020B0604020202020204" pitchFamily="34" charset="0"/>
              </a:rPr>
              <a:t>B 192</a:t>
            </a:r>
          </a:p>
        </p:txBody>
      </p:sp>
      <p:sp>
        <p:nvSpPr>
          <p:cNvPr id="47"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r>
              <a:rPr lang="en-GB" sz="500" b="1" dirty="0">
                <a:solidFill>
                  <a:schemeClr val="tx2"/>
                </a:solidFill>
                <a:latin typeface="Arial" panose="020B0604020202020204" pitchFamily="34" charset="0"/>
                <a:cs typeface="Arial" panose="020B0604020202020204" pitchFamily="34" charset="0"/>
              </a:rPr>
              <a:t>Core and background colors:</a:t>
            </a:r>
          </a:p>
        </p:txBody>
      </p:sp>
      <p:sp>
        <p:nvSpPr>
          <p:cNvPr id="48" name="AutoShape 57"/>
          <p:cNvSpPr>
            <a:spLocks noChangeArrowheads="1"/>
          </p:cNvSpPr>
          <p:nvPr/>
        </p:nvSpPr>
        <p:spPr bwMode="auto">
          <a:xfrm>
            <a:off x="1474788" y="5208588"/>
            <a:ext cx="287337" cy="134937"/>
          </a:xfrm>
          <a:prstGeom prst="roundRect">
            <a:avLst>
              <a:gd name="adj" fmla="val 16667"/>
            </a:avLst>
          </a:prstGeom>
          <a:solidFill>
            <a:schemeClr val="tx1"/>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Arial" panose="020B0604020202020204" pitchFamily="34" charset="0"/>
              <a:cs typeface="Arial" panose="020B0604020202020204" pitchFamily="34" charset="0"/>
            </a:endParaRPr>
          </a:p>
        </p:txBody>
      </p:sp>
      <p:sp>
        <p:nvSpPr>
          <p:cNvPr id="49" name="AutoShape 58"/>
          <p:cNvSpPr>
            <a:spLocks noChangeArrowheads="1"/>
          </p:cNvSpPr>
          <p:nvPr/>
        </p:nvSpPr>
        <p:spPr bwMode="auto">
          <a:xfrm>
            <a:off x="1835150" y="5208588"/>
            <a:ext cx="287338" cy="134937"/>
          </a:xfrm>
          <a:prstGeom prst="roundRect">
            <a:avLst>
              <a:gd name="adj" fmla="val 16667"/>
            </a:avLst>
          </a:prstGeom>
          <a:solidFill>
            <a:schemeClr val="accent2"/>
          </a:solidFill>
          <a:ln w="9525">
            <a:noFill/>
            <a:round/>
            <a:headEnd/>
            <a:tailEnd/>
          </a:ln>
        </p:spPr>
        <p:txBody>
          <a:bodyPr lIns="18000" tIns="252000" rIns="18000" bIns="0"/>
          <a:lstStyle/>
          <a:p>
            <a:pPr defTabSz="603250" eaLnBrk="0" hangingPunct="0">
              <a:spcBef>
                <a:spcPct val="15000"/>
              </a:spcBef>
              <a:spcAft>
                <a:spcPct val="15000"/>
              </a:spcAft>
              <a:buClr>
                <a:schemeClr val="accent1"/>
              </a:buClr>
              <a:defRPr/>
            </a:pPr>
            <a:endParaRPr lang="en-US" sz="500" b="1" dirty="0">
              <a:solidFill>
                <a:schemeClr val="tx2"/>
              </a:solidFill>
              <a:latin typeface="Arial" panose="020B0604020202020204" pitchFamily="34" charset="0"/>
              <a:cs typeface="Arial" panose="020B0604020202020204" pitchFamily="34" charset="0"/>
            </a:endParaRPr>
          </a:p>
        </p:txBody>
      </p:sp>
      <p:sp>
        <p:nvSpPr>
          <p:cNvPr id="50" name="AutoShape 59"/>
          <p:cNvSpPr>
            <a:spLocks noChangeArrowheads="1"/>
          </p:cNvSpPr>
          <p:nvPr/>
        </p:nvSpPr>
        <p:spPr bwMode="auto">
          <a:xfrm>
            <a:off x="2195513" y="5208588"/>
            <a:ext cx="287337" cy="134937"/>
          </a:xfrm>
          <a:prstGeom prst="roundRect">
            <a:avLst>
              <a:gd name="adj" fmla="val 16667"/>
            </a:avLst>
          </a:prstGeom>
          <a:solidFill>
            <a:schemeClr val="bg2"/>
          </a:solidFill>
          <a:ln w="9525">
            <a:noFill/>
            <a:round/>
            <a:headEnd/>
            <a:tailEnd/>
          </a:ln>
          <a:effectLst/>
        </p:spPr>
        <p:txBody>
          <a:bodyPr lIns="18000" tIns="252000" rIns="18000" bIns="0"/>
          <a:lstStyle/>
          <a:p>
            <a:pPr defTabSz="604647" eaLnBrk="0" fontAlgn="auto" hangingPunct="0">
              <a:spcBef>
                <a:spcPct val="15000"/>
              </a:spcBef>
              <a:spcAft>
                <a:spcPct val="15000"/>
              </a:spcAft>
              <a:buClr>
                <a:schemeClr val="accent1"/>
              </a:buClr>
              <a:defRPr/>
            </a:pPr>
            <a:endParaRPr lang="en-US" sz="500" b="1" dirty="0">
              <a:solidFill>
                <a:schemeClr val="tx2"/>
              </a:solidFill>
              <a:latin typeface="Arial" panose="020B0604020202020204" pitchFamily="34" charset="0"/>
              <a:ea typeface="+mn-ea"/>
              <a:cs typeface="Arial" panose="020B0604020202020204" pitchFamily="34" charset="0"/>
            </a:endParaRPr>
          </a:p>
        </p:txBody>
      </p:sp>
      <p:sp>
        <p:nvSpPr>
          <p:cNvPr id="51" name="Rectangle 68"/>
          <p:cNvSpPr>
            <a:spLocks noChangeArrowheads="1"/>
          </p:cNvSpPr>
          <p:nvPr/>
        </p:nvSpPr>
        <p:spPr bwMode="auto">
          <a:xfrm>
            <a:off x="647700" y="5208588"/>
            <a:ext cx="792163" cy="134937"/>
          </a:xfrm>
          <a:prstGeom prst="rect">
            <a:avLst/>
          </a:prstGeom>
          <a:noFill/>
          <a:ln>
            <a:noFill/>
          </a:ln>
          <a:extLst/>
        </p:spPr>
        <p:txBody>
          <a:bodyPr wrap="none" lIns="18000" tIns="0" rIns="36000" bIns="0" anchor="ctr"/>
          <a:lstStyle/>
          <a:p>
            <a:pPr algn="r" defTabSz="603250" eaLnBrk="0" hangingPunct="0">
              <a:spcBef>
                <a:spcPct val="15000"/>
              </a:spcBef>
              <a:spcAft>
                <a:spcPct val="15000"/>
              </a:spcAft>
              <a:buClr>
                <a:schemeClr val="accent1"/>
              </a:buClr>
              <a:defRPr/>
            </a:pPr>
            <a:endParaRPr lang="en-GB" sz="500" b="1" dirty="0">
              <a:solidFill>
                <a:schemeClr val="tx2"/>
              </a:solidFill>
              <a:latin typeface="Arial" panose="020B0604020202020204" pitchFamily="34" charset="0"/>
              <a:cs typeface="Arial" panose="020B0604020202020204" pitchFamily="34" charset="0"/>
            </a:endParaRPr>
          </a:p>
        </p:txBody>
      </p:sp>
      <p:sp>
        <p:nvSpPr>
          <p:cNvPr id="53" name="Slide Number Placeholder 5"/>
          <p:cNvSpPr txBox="1">
            <a:spLocks/>
          </p:cNvSpPr>
          <p:nvPr/>
        </p:nvSpPr>
        <p:spPr>
          <a:xfrm>
            <a:off x="433388" y="4643438"/>
            <a:ext cx="144462" cy="138112"/>
          </a:xfrm>
          <a:prstGeom prst="rect">
            <a:avLst/>
          </a:prstGeom>
        </p:spPr>
        <p:txBody>
          <a:bodyPr lIns="0" tIns="0" rIns="0" bIns="0"/>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GB" sz="800" smtClean="0">
                <a:cs typeface="Arial" panose="020B0604020202020204" pitchFamily="34" charset="0"/>
              </a:rPr>
              <a:pPr>
                <a:defRPr/>
              </a:pPr>
              <a:t>‹#›</a:t>
            </a:fld>
            <a:endParaRPr lang="en-GB" dirty="0">
              <a:cs typeface="Arial" panose="020B0604020202020204" pitchFamily="34" charset="0"/>
            </a:endParaRPr>
          </a:p>
        </p:txBody>
      </p:sp>
      <p:sp>
        <p:nvSpPr>
          <p:cNvPr id="28" name="TextBox 27"/>
          <p:cNvSpPr txBox="1"/>
          <p:nvPr userDrawn="1"/>
        </p:nvSpPr>
        <p:spPr>
          <a:xfrm>
            <a:off x="1341438" y="4643438"/>
            <a:ext cx="6078537" cy="123111"/>
          </a:xfrm>
          <a:prstGeom prst="rect">
            <a:avLst/>
          </a:prstGeom>
          <a:noFill/>
        </p:spPr>
        <p:txBody>
          <a:bodyPr lIns="0" tIns="0" rIns="0" bIns="0">
            <a:spAutoFit/>
          </a:bodyPr>
          <a:lstStyle/>
          <a:p>
            <a:r>
              <a:rPr lang="en-GB" sz="800" dirty="0">
                <a:solidFill>
                  <a:schemeClr val="bg1"/>
                </a:solidFill>
                <a:cs typeface="Arial" charset="0"/>
              </a:rPr>
              <a:t>© Nokia 2018  </a:t>
            </a:r>
            <a:r>
              <a:rPr lang="en-US" sz="800" baseline="0" dirty="0">
                <a:solidFill>
                  <a:schemeClr val="bg1"/>
                </a:solidFill>
                <a:cs typeface="Arial" charset="0"/>
              </a:rPr>
              <a:t>                 </a:t>
            </a:r>
            <a:r>
              <a:rPr lang="en-GB" sz="800" baseline="0" dirty="0">
                <a:solidFill>
                  <a:schemeClr val="bg1"/>
                </a:solidFill>
                <a:cs typeface="Arial" charset="0"/>
              </a:rPr>
              <a:t>Public </a:t>
            </a:r>
            <a:r>
              <a:rPr lang="en-GB" sz="800" dirty="0">
                <a:solidFill>
                  <a:schemeClr val="bg1"/>
                </a:solidFill>
                <a:cs typeface="Arial" charset="0"/>
              </a:rPr>
              <a:t>   </a:t>
            </a:r>
          </a:p>
        </p:txBody>
      </p:sp>
      <p:pic>
        <p:nvPicPr>
          <p:cNvPr id="30" name="Picture 5"/>
          <p:cNvPicPr>
            <a:picLocks noChangeAspect="1"/>
          </p:cNvPicPr>
          <p:nvPr/>
        </p:nvPicPr>
        <p:blipFill>
          <a:blip r:embed="rId7"/>
          <a:srcRect/>
          <a:stretch>
            <a:fillRect/>
          </a:stretch>
        </p:blipFill>
        <p:spPr bwMode="auto">
          <a:xfrm>
            <a:off x="7958138" y="4672013"/>
            <a:ext cx="703262" cy="1158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33" r:id="rId5"/>
  </p:sldLayoutIdLst>
  <p:hf sldNum="0" hdr="0"/>
  <p:txStyles>
    <p:titleStyle>
      <a:lvl1pPr algn="l" defTabSz="457200" rtl="0" eaLnBrk="0" fontAlgn="base" hangingPunct="0">
        <a:spcBef>
          <a:spcPct val="0"/>
        </a:spcBef>
        <a:spcAft>
          <a:spcPct val="0"/>
        </a:spcAft>
        <a:defRPr sz="1800" b="1" kern="1200">
          <a:solidFill>
            <a:schemeClr val="tx2"/>
          </a:solidFill>
          <a:latin typeface="Arial"/>
          <a:ea typeface="ヒラギノ角ゴ Pro W3" charset="0"/>
          <a:cs typeface="Arial"/>
        </a:defRPr>
      </a:lvl1pPr>
      <a:lvl2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2pPr>
      <a:lvl3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3pPr>
      <a:lvl4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4pPr>
      <a:lvl5pPr algn="l" defTabSz="457200" rtl="0" eaLnBrk="0" fontAlgn="base" hangingPunct="0">
        <a:spcBef>
          <a:spcPct val="0"/>
        </a:spcBef>
        <a:spcAft>
          <a:spcPct val="0"/>
        </a:spcAft>
        <a:defRPr sz="4400" b="1">
          <a:solidFill>
            <a:schemeClr val="tx2"/>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88" indent="-230188" algn="l" defTabSz="457200" rtl="0" eaLnBrk="0" fontAlgn="base" hangingPunct="0">
        <a:spcBef>
          <a:spcPct val="0"/>
        </a:spcBef>
        <a:spcAft>
          <a:spcPts val="600"/>
        </a:spcAft>
        <a:buFont typeface="Arial" charset="0"/>
        <a:buChar char="•"/>
        <a:defRPr sz="3200" kern="1200">
          <a:solidFill>
            <a:schemeClr val="tx2"/>
          </a:solidFill>
          <a:latin typeface="+mn-lt"/>
          <a:ea typeface="ヒラギノ角ゴ Pro W3" charset="0"/>
          <a:cs typeface="ヒラギノ角ゴ Pro W3" charset="0"/>
        </a:defRPr>
      </a:lvl1pPr>
      <a:lvl2pPr marL="458788" indent="-228600" algn="l" defTabSz="457200" rtl="0" eaLnBrk="0" fontAlgn="base" hangingPunct="0">
        <a:spcBef>
          <a:spcPct val="0"/>
        </a:spcBef>
        <a:spcAft>
          <a:spcPts val="600"/>
        </a:spcAft>
        <a:buFont typeface="Lucida Grande"/>
        <a:buChar char="-"/>
        <a:defRPr sz="2800" kern="1200">
          <a:solidFill>
            <a:schemeClr val="tx2"/>
          </a:solidFill>
          <a:latin typeface="+mn-lt"/>
          <a:ea typeface="ヒラギノ角ゴ Pro W3" charset="0"/>
          <a:cs typeface="ヒラギノ角ゴ Pro W3"/>
        </a:defRPr>
      </a:lvl2pPr>
      <a:lvl3pPr marL="684213" indent="-225425" algn="l" defTabSz="457200" rtl="0" eaLnBrk="0" fontAlgn="base" hangingPunct="0">
        <a:spcBef>
          <a:spcPct val="0"/>
        </a:spcBef>
        <a:spcAft>
          <a:spcPts val="600"/>
        </a:spcAft>
        <a:buFont typeface="Arial" charset="0"/>
        <a:buChar char="•"/>
        <a:defRPr sz="2400" kern="1200">
          <a:solidFill>
            <a:schemeClr val="tx2"/>
          </a:solidFill>
          <a:latin typeface="+mn-lt"/>
          <a:ea typeface="ヒラギノ角ゴ Pro W3" charset="0"/>
          <a:cs typeface="ヒラギノ角ゴ Pro W3"/>
        </a:defRPr>
      </a:lvl3pPr>
      <a:lvl4pPr marL="912813" indent="-228600" algn="l" defTabSz="457200" rtl="0" eaLnBrk="0" fontAlgn="base" hangingPunct="0">
        <a:spcBef>
          <a:spcPct val="0"/>
        </a:spcBef>
        <a:spcAft>
          <a:spcPts val="600"/>
        </a:spcAft>
        <a:buFont typeface="Lucida Grande"/>
        <a:buChar char="-"/>
        <a:defRPr sz="2000" kern="1200">
          <a:solidFill>
            <a:schemeClr val="tx2"/>
          </a:solidFill>
          <a:latin typeface="+mn-lt"/>
          <a:ea typeface="ヒラギノ角ゴ Pro W3" charset="0"/>
          <a:cs typeface="ヒラギノ角ゴ Pro W3"/>
        </a:defRPr>
      </a:lvl4pPr>
      <a:lvl5pPr marL="1143000" indent="-230188" algn="l" defTabSz="457200" rtl="0" eaLnBrk="0" fontAlgn="base" hangingPunct="0">
        <a:spcBef>
          <a:spcPct val="0"/>
        </a:spcBef>
        <a:spcAft>
          <a:spcPts val="600"/>
        </a:spcAft>
        <a:buFont typeface="Arial" charset="0"/>
        <a:buChar char="•"/>
        <a:defRPr sz="2000" kern="1200">
          <a:solidFill>
            <a:schemeClr val="tx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ran/TSG_RAN/TSGR_79/Docs/RP-180066.zip" TargetMode="External"/><Relationship Id="rId2" Type="http://schemas.openxmlformats.org/officeDocument/2006/relationships/hyperlink" Target="http://www.3gpp.org/ftp/tsg_ran/WG6_legacyRAN/TSGR6_07/Docs/R6-180020.zip" TargetMode="Externa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417250" y="3074214"/>
            <a:ext cx="5671326" cy="1382375"/>
          </a:xfrm>
        </p:spPr>
        <p:txBody>
          <a:bodyPr/>
          <a:lstStyle/>
          <a:p>
            <a:pPr eaLnBrk="1" hangingPunct="1">
              <a:lnSpc>
                <a:spcPct val="80000"/>
              </a:lnSpc>
              <a:spcBef>
                <a:spcPts val="0"/>
              </a:spcBef>
              <a:spcAft>
                <a:spcPts val="300"/>
              </a:spcAft>
              <a:buNone/>
              <a:defRPr/>
            </a:pPr>
            <a:r>
              <a:rPr lang="en-US" sz="2400" dirty="0">
                <a:solidFill>
                  <a:schemeClr val="bg1"/>
                </a:solidFill>
                <a:latin typeface="Calibri" panose="020F0502020204030204" pitchFamily="34" charset="0"/>
              </a:rPr>
              <a:t>RP-180354</a:t>
            </a:r>
          </a:p>
          <a:p>
            <a:pPr eaLnBrk="1" hangingPunct="1">
              <a:lnSpc>
                <a:spcPct val="80000"/>
              </a:lnSpc>
              <a:spcBef>
                <a:spcPts val="0"/>
              </a:spcBef>
              <a:spcAft>
                <a:spcPts val="300"/>
              </a:spcAft>
              <a:buNone/>
              <a:defRPr/>
            </a:pPr>
            <a:r>
              <a:rPr lang="en-US" sz="2400" dirty="0">
                <a:solidFill>
                  <a:schemeClr val="bg1"/>
                </a:solidFill>
                <a:latin typeface="Calibri" panose="020F0502020204030204" pitchFamily="34" charset="0"/>
              </a:rPr>
              <a:t>Nokia, Nokia Shanghai Bell</a:t>
            </a:r>
          </a:p>
          <a:p>
            <a:pPr eaLnBrk="1" hangingPunct="1">
              <a:lnSpc>
                <a:spcPct val="80000"/>
              </a:lnSpc>
              <a:spcBef>
                <a:spcPts val="0"/>
              </a:spcBef>
              <a:spcAft>
                <a:spcPts val="300"/>
              </a:spcAft>
              <a:buNone/>
              <a:defRPr/>
            </a:pPr>
            <a:r>
              <a:rPr lang="en-US" sz="2400" dirty="0">
                <a:solidFill>
                  <a:schemeClr val="bg1"/>
                </a:solidFill>
                <a:latin typeface="Calibri" panose="020F0502020204030204" pitchFamily="34" charset="0"/>
              </a:rPr>
              <a:t>RAN#79</a:t>
            </a:r>
          </a:p>
          <a:p>
            <a:pPr eaLnBrk="1" hangingPunct="1">
              <a:lnSpc>
                <a:spcPct val="80000"/>
              </a:lnSpc>
              <a:spcBef>
                <a:spcPts val="0"/>
              </a:spcBef>
              <a:spcAft>
                <a:spcPts val="300"/>
              </a:spcAft>
              <a:buNone/>
              <a:defRPr/>
            </a:pPr>
            <a:r>
              <a:rPr lang="en-US" sz="2400" dirty="0">
                <a:solidFill>
                  <a:schemeClr val="bg1"/>
                </a:solidFill>
                <a:latin typeface="Calibri" panose="020F0502020204030204" pitchFamily="34" charset="0"/>
              </a:rPr>
              <a:t>Chennai, India, 19 - 22 March, 2018</a:t>
            </a:r>
            <a:endParaRPr lang="en-US" sz="2400" dirty="0">
              <a:solidFill>
                <a:srgbClr val="FF6600"/>
              </a:solidFill>
            </a:endParaRPr>
          </a:p>
        </p:txBody>
      </p:sp>
      <p:sp>
        <p:nvSpPr>
          <p:cNvPr id="7" name="Text Placeholder 5"/>
          <p:cNvSpPr txBox="1">
            <a:spLocks/>
          </p:cNvSpPr>
          <p:nvPr/>
        </p:nvSpPr>
        <p:spPr bwMode="auto">
          <a:xfrm>
            <a:off x="417250" y="736078"/>
            <a:ext cx="7945516" cy="188463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spcAft>
                <a:spcPts val="600"/>
              </a:spcAft>
              <a:defRPr/>
            </a:pPr>
            <a:r>
              <a:rPr lang="en-US" sz="4000" dirty="0">
                <a:solidFill>
                  <a:schemeClr val="bg1"/>
                </a:solidFill>
                <a:latin typeface="Calibri" panose="020F0502020204030204" pitchFamily="34" charset="0"/>
              </a:rPr>
              <a:t>Motivation for New WID on Further enhancements for Extended Coverage GSM for Cellular IoT (EC-GSM-IoT)</a:t>
            </a:r>
            <a:endParaRPr kumimoji="0" lang="en-US" sz="4000" b="0" i="0" u="none" strike="noStrike" kern="1200" cap="none" spc="0" normalizeH="0" baseline="0" noProof="0" dirty="0">
              <a:ln>
                <a:noFill/>
              </a:ln>
              <a:solidFill>
                <a:schemeClr val="bg1"/>
              </a:solidFill>
              <a:effectLst/>
              <a:uLnTx/>
              <a:uFillTx/>
              <a:latin typeface="Calibri" panose="020F0502020204030204" pitchFamily="34" charset="0"/>
            </a:endParaRPr>
          </a:p>
        </p:txBody>
      </p:sp>
    </p:spTree>
    <p:extLst>
      <p:ext uri="{BB962C8B-B14F-4D97-AF65-F5344CB8AC3E}">
        <p14:creationId xmlns:p14="http://schemas.microsoft.com/office/powerpoint/2010/main" val="62947094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68D5B-547C-4682-B569-EF1698E62F76}"/>
              </a:ext>
            </a:extLst>
          </p:cNvPr>
          <p:cNvSpPr>
            <a:spLocks noGrp="1"/>
          </p:cNvSpPr>
          <p:nvPr>
            <p:ph type="title"/>
          </p:nvPr>
        </p:nvSpPr>
        <p:spPr/>
        <p:txBody>
          <a:bodyPr/>
          <a:lstStyle/>
          <a:p>
            <a:r>
              <a:rPr lang="en-US" sz="2000" dirty="0">
                <a:latin typeface="Calibri" panose="020F0502020204030204" pitchFamily="34" charset="0"/>
              </a:rPr>
              <a:t>Background</a:t>
            </a:r>
            <a:endParaRPr lang="en-IN" sz="2000" dirty="0">
              <a:latin typeface="Calibri" panose="020F0502020204030204" pitchFamily="34" charset="0"/>
            </a:endParaRPr>
          </a:p>
        </p:txBody>
      </p:sp>
      <p:sp>
        <p:nvSpPr>
          <p:cNvPr id="3" name="Content Placeholder 2">
            <a:extLst>
              <a:ext uri="{FF2B5EF4-FFF2-40B4-BE49-F238E27FC236}">
                <a16:creationId xmlns:a16="http://schemas.microsoft.com/office/drawing/2014/main" id="{D813A6F7-D321-45A2-BA74-B08C09982631}"/>
              </a:ext>
            </a:extLst>
          </p:cNvPr>
          <p:cNvSpPr>
            <a:spLocks noGrp="1"/>
          </p:cNvSpPr>
          <p:nvPr>
            <p:ph idx="1"/>
          </p:nvPr>
        </p:nvSpPr>
        <p:spPr>
          <a:xfrm>
            <a:off x="417512" y="863191"/>
            <a:ext cx="8603939" cy="3477719"/>
          </a:xfrm>
        </p:spPr>
        <p:txBody>
          <a:bodyPr>
            <a:noAutofit/>
          </a:bodyPr>
          <a:lstStyle/>
          <a:p>
            <a:pPr marL="271463" indent="-271463">
              <a:lnSpc>
                <a:spcPct val="78000"/>
              </a:lnSpc>
            </a:pPr>
            <a:r>
              <a:rPr lang="en-GB" sz="1800" dirty="0">
                <a:latin typeface="Calibri" panose="020F0502020204030204" pitchFamily="34" charset="0"/>
              </a:rPr>
              <a:t>As per the feasibility study on ultra-low complexity Cellular IoT systems in 3GPP TR 45.820 the battery lifetime of </a:t>
            </a:r>
            <a:r>
              <a:rPr lang="en-GB" sz="1800" dirty="0" err="1">
                <a:latin typeface="Calibri" panose="020F0502020204030204" pitchFamily="34" charset="0"/>
              </a:rPr>
              <a:t>CIoT</a:t>
            </a:r>
            <a:r>
              <a:rPr lang="en-GB" sz="1800" dirty="0">
                <a:latin typeface="Calibri" panose="020F0502020204030204" pitchFamily="34" charset="0"/>
              </a:rPr>
              <a:t> devices identifies a key objective and thus optimization of the energy consumption is needed for leveraging Cellular IoT technologies. </a:t>
            </a:r>
          </a:p>
          <a:p>
            <a:pPr marL="271463" indent="-271463">
              <a:lnSpc>
                <a:spcPct val="78000"/>
              </a:lnSpc>
            </a:pPr>
            <a:r>
              <a:rPr lang="en-GB" sz="1800" dirty="0">
                <a:latin typeface="Calibri" panose="020F0502020204030204" pitchFamily="34" charset="0"/>
              </a:rPr>
              <a:t>In particular, further optimisation of idle mode tasks of </a:t>
            </a:r>
            <a:r>
              <a:rPr lang="en-GB" sz="1800" dirty="0" err="1">
                <a:latin typeface="Calibri" panose="020F0502020204030204" pitchFamily="34" charset="0"/>
              </a:rPr>
              <a:t>CIoT</a:t>
            </a:r>
            <a:r>
              <a:rPr lang="en-GB" sz="1800" dirty="0">
                <a:latin typeface="Calibri" panose="020F0502020204030204" pitchFamily="34" charset="0"/>
              </a:rPr>
              <a:t> devices such as page monitoring and system information acquisition is required.</a:t>
            </a:r>
          </a:p>
          <a:p>
            <a:pPr marL="271463" indent="-271463">
              <a:lnSpc>
                <a:spcPct val="78000"/>
              </a:lnSpc>
            </a:pPr>
            <a:r>
              <a:rPr lang="en-GB" sz="1800" dirty="0">
                <a:latin typeface="Calibri" panose="020F0502020204030204" pitchFamily="34" charset="0"/>
              </a:rPr>
              <a:t>With new </a:t>
            </a:r>
            <a:r>
              <a:rPr lang="en-GB" sz="1800" dirty="0" err="1">
                <a:latin typeface="Calibri" panose="020F0502020204030204" pitchFamily="34" charset="0"/>
              </a:rPr>
              <a:t>CIoT</a:t>
            </a:r>
            <a:r>
              <a:rPr lang="en-GB" sz="1800" dirty="0">
                <a:latin typeface="Calibri" panose="020F0502020204030204" pitchFamily="34" charset="0"/>
              </a:rPr>
              <a:t> use case requirements, in particular low latency for infrequent network commands, the energy consumption in idle mode considerably increases due to the need for more frequent page monitoring, thus requiring additional energy saving procedures for page monitoring.</a:t>
            </a:r>
          </a:p>
          <a:p>
            <a:pPr marL="271463" indent="-271463">
              <a:lnSpc>
                <a:spcPct val="78000"/>
              </a:lnSpc>
            </a:pPr>
            <a:r>
              <a:rPr lang="en-GB" sz="1800" dirty="0">
                <a:latin typeface="Calibri" panose="020F0502020204030204" pitchFamily="34" charset="0"/>
              </a:rPr>
              <a:t>Similar improvements are introduced in Rel-15 for LTE-M and NB-IoT. Thus support of procedures improving battery lifetime is also required for EC-GSM-IoT as a member of the 3GPP technologies for </a:t>
            </a:r>
            <a:r>
              <a:rPr lang="en-GB" sz="1800" dirty="0" err="1">
                <a:latin typeface="Calibri" panose="020F0502020204030204" pitchFamily="34" charset="0"/>
              </a:rPr>
              <a:t>CIoT</a:t>
            </a:r>
            <a:r>
              <a:rPr lang="en-GB" sz="1800" dirty="0">
                <a:latin typeface="Calibri" panose="020F0502020204030204" pitchFamily="34" charset="0"/>
              </a:rPr>
              <a:t>. </a:t>
            </a:r>
          </a:p>
          <a:p>
            <a:pPr marL="271463" indent="-271463">
              <a:lnSpc>
                <a:spcPct val="78000"/>
              </a:lnSpc>
            </a:pPr>
            <a:r>
              <a:rPr lang="en-GB" sz="1800" dirty="0">
                <a:latin typeface="Calibri" panose="020F0502020204030204" pitchFamily="34" charset="0"/>
              </a:rPr>
              <a:t>On Enhanced Coverage Restriction, introduced on NAS level in Rel-14, liaisons have been exchanged with SA2 and CT1 to receive guidance. At RAN6#7 it was agreed to introduce the functionality on AS level in Rel-14, hence it has been removed from the WI objectives vs. RP-172525 submitted to RAN#78.</a:t>
            </a:r>
          </a:p>
        </p:txBody>
      </p:sp>
    </p:spTree>
    <p:extLst>
      <p:ext uri="{BB962C8B-B14F-4D97-AF65-F5344CB8AC3E}">
        <p14:creationId xmlns:p14="http://schemas.microsoft.com/office/powerpoint/2010/main" val="4194261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2C34D2-1C03-425B-BDD3-0536927B333E}"/>
              </a:ext>
            </a:extLst>
          </p:cNvPr>
          <p:cNvSpPr>
            <a:spLocks noGrp="1"/>
          </p:cNvSpPr>
          <p:nvPr>
            <p:ph sz="half" idx="1"/>
          </p:nvPr>
        </p:nvSpPr>
        <p:spPr>
          <a:xfrm>
            <a:off x="417513" y="836548"/>
            <a:ext cx="4287652" cy="3263504"/>
          </a:xfrm>
        </p:spPr>
        <p:txBody>
          <a:bodyPr>
            <a:noAutofit/>
          </a:bodyPr>
          <a:lstStyle/>
          <a:p>
            <a:pPr marL="271463" indent="-271463">
              <a:lnSpc>
                <a:spcPct val="78000"/>
              </a:lnSpc>
            </a:pPr>
            <a:r>
              <a:rPr lang="en-US" sz="1800" dirty="0">
                <a:latin typeface="Calibri" panose="020F0502020204030204" pitchFamily="34" charset="0"/>
              </a:rPr>
              <a:t>The battery lifetime estimation in 3GPP TR 45.820 assumes that the device in idle mode is using PSM and thus ignores the energy consumption due to wake-up for paging occasions (see entry “No-EDRX” in Figure 1).</a:t>
            </a:r>
          </a:p>
          <a:p>
            <a:pPr marL="271463" indent="-271463">
              <a:lnSpc>
                <a:spcPct val="78000"/>
              </a:lnSpc>
            </a:pPr>
            <a:r>
              <a:rPr lang="en-US" sz="1800" dirty="0">
                <a:latin typeface="Calibri" panose="020F0502020204030204" pitchFamily="34" charset="0"/>
              </a:rPr>
              <a:t>However, when having an </a:t>
            </a:r>
            <a:r>
              <a:rPr lang="en-US" sz="1800" dirty="0" err="1">
                <a:latin typeface="Calibri" panose="020F0502020204030204" pitchFamily="34" charset="0"/>
              </a:rPr>
              <a:t>eDRX</a:t>
            </a:r>
            <a:r>
              <a:rPr lang="en-US" sz="1800" dirty="0">
                <a:latin typeface="Calibri" panose="020F0502020204030204" pitchFamily="34" charset="0"/>
              </a:rPr>
              <a:t> configuration activated, the battery lifetime considerably reduces along the reduction of the </a:t>
            </a:r>
            <a:r>
              <a:rPr lang="en-US" sz="1800" dirty="0" err="1">
                <a:latin typeface="Calibri" panose="020F0502020204030204" pitchFamily="34" charset="0"/>
              </a:rPr>
              <a:t>eDRX</a:t>
            </a:r>
            <a:r>
              <a:rPr lang="en-US" sz="1800" dirty="0">
                <a:latin typeface="Calibri" panose="020F0502020204030204" pitchFamily="34" charset="0"/>
              </a:rPr>
              <a:t> cycle length, see Figure 1.</a:t>
            </a:r>
          </a:p>
          <a:p>
            <a:pPr marL="271463" indent="-271463">
              <a:lnSpc>
                <a:spcPct val="78000"/>
              </a:lnSpc>
            </a:pPr>
            <a:r>
              <a:rPr lang="en-US" sz="1800" dirty="0">
                <a:latin typeface="Calibri" panose="020F0502020204030204" pitchFamily="34" charset="0"/>
              </a:rPr>
              <a:t>Further optimization of idle mode tasks by enhancements of the current procedures are thus required to improve the battery lifetime, in particular for configurations with shorter </a:t>
            </a:r>
            <a:r>
              <a:rPr lang="en-US" sz="1800" dirty="0" err="1">
                <a:latin typeface="Calibri" panose="020F0502020204030204" pitchFamily="34" charset="0"/>
              </a:rPr>
              <a:t>eDRX</a:t>
            </a:r>
            <a:r>
              <a:rPr lang="en-US" sz="1800" dirty="0">
                <a:latin typeface="Calibri" panose="020F0502020204030204" pitchFamily="34" charset="0"/>
              </a:rPr>
              <a:t> cycle.</a:t>
            </a:r>
            <a:endParaRPr lang="en-IN" sz="1800" dirty="0">
              <a:latin typeface="Calibri" panose="020F0502020204030204" pitchFamily="34" charset="0"/>
            </a:endParaRPr>
          </a:p>
        </p:txBody>
      </p:sp>
      <p:sp>
        <p:nvSpPr>
          <p:cNvPr id="5" name="Content Placeholder 4">
            <a:extLst>
              <a:ext uri="{FF2B5EF4-FFF2-40B4-BE49-F238E27FC236}">
                <a16:creationId xmlns:a16="http://schemas.microsoft.com/office/drawing/2014/main" id="{471C4FA3-CBBF-416B-889F-07DAAAC4C054}"/>
              </a:ext>
            </a:extLst>
          </p:cNvPr>
          <p:cNvSpPr>
            <a:spLocks noGrp="1"/>
          </p:cNvSpPr>
          <p:nvPr>
            <p:ph sz="half" idx="2"/>
          </p:nvPr>
        </p:nvSpPr>
        <p:spPr>
          <a:xfrm>
            <a:off x="5168174" y="1172467"/>
            <a:ext cx="3718373" cy="2591666"/>
          </a:xfrm>
        </p:spPr>
        <p:txBody>
          <a:bodyPr>
            <a:normAutofit/>
          </a:bodyPr>
          <a:lstStyle/>
          <a:p>
            <a:pPr marL="0" indent="0">
              <a:buNone/>
            </a:pPr>
            <a:r>
              <a:rPr lang="en-US" sz="1200" b="1" dirty="0"/>
              <a:t>Figure 1 - Battery life time for various </a:t>
            </a:r>
            <a:r>
              <a:rPr lang="en-US" sz="1200" b="1" dirty="0" err="1"/>
              <a:t>eDRX</a:t>
            </a:r>
            <a:r>
              <a:rPr lang="en-US" sz="1200" b="1" dirty="0"/>
              <a:t> cycles</a:t>
            </a:r>
          </a:p>
          <a:p>
            <a:pPr marL="0" indent="0">
              <a:buNone/>
            </a:pPr>
            <a:endParaRPr lang="en-US" sz="1200" b="1" dirty="0"/>
          </a:p>
          <a:p>
            <a:pPr marL="0" indent="0">
              <a:buNone/>
            </a:pPr>
            <a:endParaRPr lang="en-US" sz="1200" b="1" dirty="0"/>
          </a:p>
          <a:p>
            <a:pPr marL="0" indent="0">
              <a:buNone/>
            </a:pPr>
            <a:endParaRPr lang="en-US" sz="1200" b="1" dirty="0"/>
          </a:p>
          <a:p>
            <a:pPr marL="0" indent="0">
              <a:buNone/>
            </a:pPr>
            <a:endParaRPr lang="en-US" sz="1200" b="1" dirty="0"/>
          </a:p>
          <a:p>
            <a:pPr marL="0" indent="0">
              <a:buNone/>
            </a:pPr>
            <a:endParaRPr lang="en-US" sz="1200" b="1" dirty="0"/>
          </a:p>
          <a:p>
            <a:pPr marL="0" indent="0">
              <a:buNone/>
            </a:pPr>
            <a:endParaRPr lang="en-US" sz="1200" b="1" dirty="0"/>
          </a:p>
          <a:p>
            <a:pPr marL="0" indent="0">
              <a:buNone/>
            </a:pPr>
            <a:endParaRPr lang="en-US" sz="1200" b="1" dirty="0"/>
          </a:p>
          <a:p>
            <a:pPr marL="0" indent="0">
              <a:buNone/>
            </a:pPr>
            <a:endParaRPr lang="en-US" sz="1200" b="1" dirty="0"/>
          </a:p>
          <a:p>
            <a:pPr marL="0" indent="0">
              <a:buNone/>
            </a:pPr>
            <a:r>
              <a:rPr lang="en-US" sz="1200" b="1" dirty="0"/>
              <a:t>Traffic profile: 1 MAR (220 Bytes) / Day.</a:t>
            </a:r>
          </a:p>
          <a:p>
            <a:pPr marL="0" indent="0">
              <a:buNone/>
            </a:pPr>
            <a:endParaRPr lang="en-IN" sz="1200" b="1" dirty="0"/>
          </a:p>
        </p:txBody>
      </p:sp>
      <p:pic>
        <p:nvPicPr>
          <p:cNvPr id="7" name="Picture 6">
            <a:extLst>
              <a:ext uri="{FF2B5EF4-FFF2-40B4-BE49-F238E27FC236}">
                <a16:creationId xmlns:a16="http://schemas.microsoft.com/office/drawing/2014/main" id="{F6A8E8AE-14AA-4583-B838-9AD680E66AC5}"/>
              </a:ext>
            </a:extLst>
          </p:cNvPr>
          <p:cNvPicPr>
            <a:picLocks noChangeAspect="1"/>
          </p:cNvPicPr>
          <p:nvPr/>
        </p:nvPicPr>
        <p:blipFill>
          <a:blip r:embed="rId2"/>
          <a:stretch>
            <a:fillRect/>
          </a:stretch>
        </p:blipFill>
        <p:spPr>
          <a:xfrm>
            <a:off x="5168174" y="1429305"/>
            <a:ext cx="3736082" cy="2050742"/>
          </a:xfrm>
          <a:prstGeom prst="rect">
            <a:avLst/>
          </a:prstGeom>
        </p:spPr>
      </p:pic>
      <p:sp>
        <p:nvSpPr>
          <p:cNvPr id="8" name="Title 1">
            <a:extLst>
              <a:ext uri="{FF2B5EF4-FFF2-40B4-BE49-F238E27FC236}">
                <a16:creationId xmlns:a16="http://schemas.microsoft.com/office/drawing/2014/main" id="{2F5D4EC7-B741-4E48-8F8D-9729FE0492CB}"/>
              </a:ext>
            </a:extLst>
          </p:cNvPr>
          <p:cNvSpPr txBox="1">
            <a:spLocks/>
          </p:cNvSpPr>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457200" rtl="0" eaLnBrk="1" fontAlgn="base" hangingPunct="1">
              <a:spcBef>
                <a:spcPct val="0"/>
              </a:spcBef>
              <a:spcAft>
                <a:spcPct val="0"/>
              </a:spcAft>
              <a:defRPr sz="1800" b="1" kern="1200">
                <a:solidFill>
                  <a:schemeClr val="tx1"/>
                </a:solidFill>
                <a:latin typeface="Arial"/>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a:lstStyle>
          <a:p>
            <a:r>
              <a:rPr lang="en-US" sz="2000" dirty="0">
                <a:latin typeface="Calibri" panose="020F0502020204030204" pitchFamily="34" charset="0"/>
              </a:rPr>
              <a:t>Impact of </a:t>
            </a:r>
            <a:r>
              <a:rPr lang="en-US" sz="2000" dirty="0" err="1">
                <a:latin typeface="Calibri" panose="020F0502020204030204" pitchFamily="34" charset="0"/>
              </a:rPr>
              <a:t>eDRX</a:t>
            </a:r>
            <a:r>
              <a:rPr lang="en-US" sz="2000" dirty="0">
                <a:latin typeface="Calibri" panose="020F0502020204030204" pitchFamily="34" charset="0"/>
              </a:rPr>
              <a:t> cycle length on battery lifetime</a:t>
            </a:r>
            <a:endParaRPr lang="en-IN" sz="2000" dirty="0">
              <a:latin typeface="Calibri" panose="020F0502020204030204" pitchFamily="34" charset="0"/>
            </a:endParaRPr>
          </a:p>
        </p:txBody>
      </p:sp>
    </p:spTree>
    <p:extLst>
      <p:ext uri="{BB962C8B-B14F-4D97-AF65-F5344CB8AC3E}">
        <p14:creationId xmlns:p14="http://schemas.microsoft.com/office/powerpoint/2010/main" val="20278272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13A6F7-D321-45A2-BA74-B08C09982631}"/>
              </a:ext>
            </a:extLst>
          </p:cNvPr>
          <p:cNvSpPr>
            <a:spLocks noGrp="1"/>
          </p:cNvSpPr>
          <p:nvPr>
            <p:ph idx="1"/>
          </p:nvPr>
        </p:nvSpPr>
        <p:spPr>
          <a:xfrm>
            <a:off x="417512" y="818886"/>
            <a:ext cx="8624887" cy="3566848"/>
          </a:xfrm>
        </p:spPr>
        <p:txBody>
          <a:bodyPr>
            <a:normAutofit fontScale="25000" lnSpcReduction="20000"/>
          </a:bodyPr>
          <a:lstStyle/>
          <a:p>
            <a:pPr marL="271463" indent="-271463">
              <a:lnSpc>
                <a:spcPct val="97000"/>
              </a:lnSpc>
              <a:spcAft>
                <a:spcPts val="400"/>
              </a:spcAft>
            </a:pPr>
            <a:r>
              <a:rPr lang="en-US" sz="7200" dirty="0">
                <a:latin typeface="Calibri" panose="020F0502020204030204" pitchFamily="34" charset="0"/>
              </a:rPr>
              <a:t>For idle mode MS with low mobility, receiving infrequent network commands, the major component of energy consumption is System Information (SI) acquisition in the new cell prior to page monitoring.</a:t>
            </a:r>
          </a:p>
          <a:p>
            <a:pPr marL="541338" lvl="1" indent="-269875">
              <a:lnSpc>
                <a:spcPct val="97000"/>
              </a:lnSpc>
              <a:spcAft>
                <a:spcPts val="400"/>
              </a:spcAft>
            </a:pPr>
            <a:r>
              <a:rPr lang="en-US" sz="6400" dirty="0">
                <a:latin typeface="Calibri" panose="020F0502020204030204" pitchFamily="34" charset="0"/>
              </a:rPr>
              <a:t>The energy consumption for SI acquisition during cell reselection, assuming one cell-change/30 minutes, is approximately 40% of the energy consumption for a single MAR, for a traffic profile with MAR (50 Bytes)/2 hours (use case: tracking device reporting its location every 2 hours once).</a:t>
            </a:r>
          </a:p>
          <a:p>
            <a:pPr marL="541338" lvl="1" indent="-269875">
              <a:lnSpc>
                <a:spcPct val="97000"/>
              </a:lnSpc>
              <a:spcAft>
                <a:spcPts val="400"/>
              </a:spcAft>
            </a:pPr>
            <a:r>
              <a:rPr lang="en-US" sz="6400" dirty="0">
                <a:latin typeface="Calibri" panose="020F0502020204030204" pitchFamily="34" charset="0"/>
              </a:rPr>
              <a:t>With mobility rate of 2 cell changes/hour, the battery lifetime drops from 14.1 years to 5.2 years considering the energy consumption for SI acquisition after cell reselection.</a:t>
            </a:r>
          </a:p>
          <a:p>
            <a:pPr marL="541338" lvl="1" indent="-269875">
              <a:lnSpc>
                <a:spcPct val="97000"/>
              </a:lnSpc>
              <a:spcAft>
                <a:spcPts val="400"/>
              </a:spcAft>
            </a:pPr>
            <a:r>
              <a:rPr lang="en-US" sz="6400" dirty="0">
                <a:latin typeface="Calibri" panose="020F0502020204030204" pitchFamily="34" charset="0"/>
              </a:rPr>
              <a:t>If SI acquisition is optimized, the battery lifetime can be improved up to 35% for mobility scenario of 2 cell changes/hour, assuming a traffic profile of  1 MAR (50 Bytes)/2 hours, i.e. to  7 years [1].</a:t>
            </a:r>
          </a:p>
          <a:p>
            <a:pPr marL="271463" lvl="1" indent="0">
              <a:lnSpc>
                <a:spcPct val="97000"/>
              </a:lnSpc>
              <a:spcAft>
                <a:spcPts val="400"/>
              </a:spcAft>
              <a:buNone/>
            </a:pPr>
            <a:r>
              <a:rPr lang="en-US" sz="6400" dirty="0">
                <a:latin typeface="Calibri" panose="020F0502020204030204" pitchFamily="34" charset="0"/>
              </a:rPr>
              <a:t>Note: Above figures are based on initial estimation of energy consumption for 4 EC SI messages on EC-BCCH assuming MS in CC2 coverage condition.</a:t>
            </a:r>
          </a:p>
          <a:p>
            <a:pPr>
              <a:lnSpc>
                <a:spcPct val="97000"/>
              </a:lnSpc>
              <a:spcAft>
                <a:spcPts val="400"/>
              </a:spcAft>
              <a:buSzPts val="1800"/>
              <a:buFont typeface="Arial" panose="020B0604020202020204" pitchFamily="34" charset="0"/>
              <a:buChar char="•"/>
            </a:pPr>
            <a:r>
              <a:rPr lang="en-US" sz="7200" dirty="0">
                <a:solidFill>
                  <a:srgbClr val="68717A"/>
                </a:solidFill>
                <a:latin typeface="Calibri" panose="020F0502020204030204" pitchFamily="34" charset="0"/>
              </a:rPr>
              <a:t>Thus following enhancements to SI acquisition for mobility scenarios will be investigated:</a:t>
            </a:r>
          </a:p>
          <a:p>
            <a:pPr marL="541338" lvl="1" indent="-274638">
              <a:lnSpc>
                <a:spcPct val="97000"/>
              </a:lnSpc>
              <a:spcAft>
                <a:spcPts val="400"/>
              </a:spcAft>
              <a:buSzPts val="1600"/>
            </a:pPr>
            <a:r>
              <a:rPr lang="en-US" sz="6400" dirty="0">
                <a:solidFill>
                  <a:srgbClr val="68717A"/>
                </a:solidFill>
                <a:latin typeface="Calibri" panose="020F0502020204030204" pitchFamily="34" charset="0"/>
              </a:rPr>
              <a:t>Maintaining common system information related to idle mode across a group of cells (e.g. cells in the same Routing Area)</a:t>
            </a:r>
          </a:p>
          <a:p>
            <a:pPr marL="541338" lvl="1" indent="-274638">
              <a:lnSpc>
                <a:spcPct val="97000"/>
              </a:lnSpc>
              <a:spcAft>
                <a:spcPts val="400"/>
              </a:spcAft>
              <a:buSzPts val="1600"/>
            </a:pPr>
            <a:r>
              <a:rPr lang="en-US" sz="6400" dirty="0">
                <a:solidFill>
                  <a:srgbClr val="68717A"/>
                </a:solidFill>
                <a:latin typeface="Calibri" panose="020F0502020204030204" pitchFamily="34" charset="0"/>
              </a:rPr>
              <a:t>Providing paging group organization related information on the common control channel in addition to SI on broadcast channel to avoid the need for SI acquisition in the new cell after synchronization to cell.</a:t>
            </a:r>
            <a:endParaRPr lang="en-US" sz="6400" dirty="0">
              <a:latin typeface="Calibri" panose="020F0502020204030204" pitchFamily="34" charset="0"/>
            </a:endParaRPr>
          </a:p>
          <a:p>
            <a:pPr marL="0" indent="0">
              <a:buNone/>
            </a:pPr>
            <a:endParaRPr lang="en-IN" dirty="0"/>
          </a:p>
        </p:txBody>
      </p:sp>
      <p:sp>
        <p:nvSpPr>
          <p:cNvPr id="4" name="Title 1">
            <a:extLst>
              <a:ext uri="{FF2B5EF4-FFF2-40B4-BE49-F238E27FC236}">
                <a16:creationId xmlns:a16="http://schemas.microsoft.com/office/drawing/2014/main" id="{99B661A0-7928-4EF2-8812-8D09F334F54F}"/>
              </a:ext>
            </a:extLst>
          </p:cNvPr>
          <p:cNvSpPr txBox="1">
            <a:spLocks/>
          </p:cNvSpPr>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457200" rtl="0" eaLnBrk="1" fontAlgn="base" hangingPunct="1">
              <a:spcBef>
                <a:spcPct val="0"/>
              </a:spcBef>
              <a:spcAft>
                <a:spcPct val="0"/>
              </a:spcAft>
              <a:defRPr sz="1800" b="1" kern="1200">
                <a:solidFill>
                  <a:schemeClr val="tx1"/>
                </a:solidFill>
                <a:latin typeface="Arial"/>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a:lstStyle>
          <a:p>
            <a:r>
              <a:rPr lang="en-US" sz="2000" dirty="0">
                <a:latin typeface="Calibri" panose="020F0502020204030204" pitchFamily="34" charset="0"/>
              </a:rPr>
              <a:t>Proposed Work Area: System Information Acquisition Enhancements</a:t>
            </a:r>
            <a:endParaRPr lang="en-IN" sz="2000" dirty="0">
              <a:latin typeface="Calibri" panose="020F0502020204030204" pitchFamily="34" charset="0"/>
            </a:endParaRPr>
          </a:p>
        </p:txBody>
      </p:sp>
    </p:spTree>
    <p:extLst>
      <p:ext uri="{BB962C8B-B14F-4D97-AF65-F5344CB8AC3E}">
        <p14:creationId xmlns:p14="http://schemas.microsoft.com/office/powerpoint/2010/main" val="2677937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3D19DE-8EFB-4BE5-909B-96F085BF564B}"/>
              </a:ext>
            </a:extLst>
          </p:cNvPr>
          <p:cNvSpPr>
            <a:spLocks noGrp="1"/>
          </p:cNvSpPr>
          <p:nvPr>
            <p:ph idx="1"/>
          </p:nvPr>
        </p:nvSpPr>
        <p:spPr>
          <a:xfrm>
            <a:off x="417513" y="868892"/>
            <a:ext cx="8229600" cy="3306763"/>
          </a:xfrm>
        </p:spPr>
        <p:txBody>
          <a:bodyPr>
            <a:normAutofit/>
          </a:bodyPr>
          <a:lstStyle/>
          <a:p>
            <a:pPr>
              <a:lnSpc>
                <a:spcPct val="80000"/>
              </a:lnSpc>
            </a:pPr>
            <a:r>
              <a:rPr lang="en-US" sz="1800" dirty="0">
                <a:latin typeface="Calibri" panose="020F0502020204030204" pitchFamily="34" charset="0"/>
              </a:rPr>
              <a:t>For further energy saving, a new Coverage Class specific paging indication channel to indicate the presence of a paging block in the control multi-frame will be investigated, with following characteristics:</a:t>
            </a:r>
          </a:p>
          <a:p>
            <a:pPr lvl="1">
              <a:lnSpc>
                <a:spcPct val="80000"/>
              </a:lnSpc>
            </a:pPr>
            <a:r>
              <a:rPr lang="en-US" sz="1600" dirty="0">
                <a:latin typeface="Calibri" panose="020F0502020204030204" pitchFamily="34" charset="0"/>
              </a:rPr>
              <a:t>The channel is mapped onto one or two bursts only.</a:t>
            </a:r>
          </a:p>
          <a:p>
            <a:pPr lvl="1">
              <a:lnSpc>
                <a:spcPct val="80000"/>
              </a:lnSpc>
            </a:pPr>
            <a:r>
              <a:rPr lang="en-US" sz="1600" dirty="0">
                <a:latin typeface="Calibri" panose="020F0502020204030204" pitchFamily="34" charset="0"/>
              </a:rPr>
              <a:t>The presence of a paging request is indicated by a single bit or few bits allowing for robust detection of the device in extended coverage condition.</a:t>
            </a:r>
          </a:p>
          <a:p>
            <a:pPr lvl="1">
              <a:lnSpc>
                <a:spcPct val="80000"/>
              </a:lnSpc>
            </a:pPr>
            <a:r>
              <a:rPr lang="de-DE" sz="1600" dirty="0">
                <a:latin typeface="Calibri" panose="020F0502020204030204" pitchFamily="34" charset="0"/>
              </a:rPr>
              <a:t>O</a:t>
            </a:r>
            <a:r>
              <a:rPr lang="en-US" sz="1600" dirty="0">
                <a:latin typeface="Calibri" panose="020F0502020204030204" pitchFamily="34" charset="0"/>
              </a:rPr>
              <a:t>n evaluating the content of the paging indication channel, the MS moves back to deep sleep </a:t>
            </a:r>
            <a:r>
              <a:rPr lang="en-GB" sz="1600" dirty="0">
                <a:latin typeface="Calibri" panose="020F0502020204030204" pitchFamily="34" charset="0"/>
              </a:rPr>
              <a:t>in case of no present page or continues to read the paging block in case of present page.</a:t>
            </a:r>
          </a:p>
          <a:p>
            <a:pPr lvl="1">
              <a:lnSpc>
                <a:spcPct val="80000"/>
              </a:lnSpc>
            </a:pPr>
            <a:r>
              <a:rPr lang="en-GB" sz="1600" dirty="0">
                <a:latin typeface="Calibri" panose="020F0502020204030204" pitchFamily="34" charset="0"/>
              </a:rPr>
              <a:t>The energy consumption assuming MS in CC4 coverage condition is evaluated to be around 25% [1]. </a:t>
            </a:r>
          </a:p>
          <a:p>
            <a:pPr lvl="1">
              <a:lnSpc>
                <a:spcPct val="80000"/>
              </a:lnSpc>
            </a:pPr>
            <a:r>
              <a:rPr lang="en-GB" sz="1600" dirty="0">
                <a:latin typeface="Calibri" panose="020F0502020204030204" pitchFamily="34" charset="0"/>
              </a:rPr>
              <a:t>Due to transmission of the new paging indication channel in the control multi-frame, only a small reduction in EC-AGCH capacity for CC1 devices is observed (4%).</a:t>
            </a:r>
          </a:p>
        </p:txBody>
      </p:sp>
      <p:sp>
        <p:nvSpPr>
          <p:cNvPr id="4" name="Title 1">
            <a:extLst>
              <a:ext uri="{FF2B5EF4-FFF2-40B4-BE49-F238E27FC236}">
                <a16:creationId xmlns:a16="http://schemas.microsoft.com/office/drawing/2014/main" id="{27CAB199-3074-4F5B-A453-FDB305C05C5D}"/>
              </a:ext>
            </a:extLst>
          </p:cNvPr>
          <p:cNvSpPr txBox="1">
            <a:spLocks/>
          </p:cNvSpPr>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457200" rtl="0" eaLnBrk="1" fontAlgn="base" hangingPunct="1">
              <a:spcBef>
                <a:spcPct val="0"/>
              </a:spcBef>
              <a:spcAft>
                <a:spcPct val="0"/>
              </a:spcAft>
              <a:defRPr sz="1800" b="1" kern="1200">
                <a:solidFill>
                  <a:schemeClr val="tx1"/>
                </a:solidFill>
                <a:latin typeface="Arial"/>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a:lstStyle>
          <a:p>
            <a:r>
              <a:rPr lang="en-US" sz="2000" dirty="0">
                <a:latin typeface="Calibri" panose="020F0502020204030204" pitchFamily="34" charset="0"/>
              </a:rPr>
              <a:t>Proposed Work Area: Enhancement due to Paging Indication Channel</a:t>
            </a:r>
            <a:endParaRPr lang="en-IN" sz="2000" dirty="0">
              <a:latin typeface="Calibri" panose="020F0502020204030204" pitchFamily="34" charset="0"/>
            </a:endParaRPr>
          </a:p>
        </p:txBody>
      </p:sp>
    </p:spTree>
    <p:extLst>
      <p:ext uri="{BB962C8B-B14F-4D97-AF65-F5344CB8AC3E}">
        <p14:creationId xmlns:p14="http://schemas.microsoft.com/office/powerpoint/2010/main" val="3622342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883F02-3752-427C-9CBA-EF6C11D58C4E}"/>
              </a:ext>
            </a:extLst>
          </p:cNvPr>
          <p:cNvSpPr>
            <a:spLocks noGrp="1"/>
          </p:cNvSpPr>
          <p:nvPr>
            <p:ph idx="1"/>
          </p:nvPr>
        </p:nvSpPr>
        <p:spPr>
          <a:xfrm>
            <a:off x="417512" y="829734"/>
            <a:ext cx="8513423" cy="3831043"/>
          </a:xfrm>
        </p:spPr>
        <p:txBody>
          <a:bodyPr>
            <a:normAutofit fontScale="55000" lnSpcReduction="20000"/>
          </a:bodyPr>
          <a:lstStyle/>
          <a:p>
            <a:r>
              <a:rPr lang="en-GB" sz="3300" dirty="0">
                <a:latin typeface="Calibri" panose="020F0502020204030204" pitchFamily="34" charset="0"/>
              </a:rPr>
              <a:t>Battery lifetime optimisation for idle mode MS in low mobility scenarios can be achieved by reduced time for SI acquisition after cell reselection.</a:t>
            </a:r>
            <a:endParaRPr lang="en-US" sz="3300" dirty="0">
              <a:latin typeface="Calibri" panose="020F0502020204030204" pitchFamily="34" charset="0"/>
            </a:endParaRPr>
          </a:p>
          <a:p>
            <a:pPr marL="541338" lvl="1" indent="-274638"/>
            <a:r>
              <a:rPr lang="en-GB" sz="2900" dirty="0">
                <a:latin typeface="Calibri" panose="020F0502020204030204" pitchFamily="34" charset="0"/>
              </a:rPr>
              <a:t>If SI acquisition during mobility is optimised for traffic and mobility profile of the tracking device, the battery lifetime can be improved up to 35% for </a:t>
            </a:r>
            <a:r>
              <a:rPr lang="en-US" sz="2900" dirty="0">
                <a:latin typeface="Calibri" panose="020F0502020204030204" pitchFamily="34" charset="0"/>
              </a:rPr>
              <a:t>MS in CC2 coverage condition </a:t>
            </a:r>
            <a:r>
              <a:rPr lang="en-GB" sz="2900" dirty="0">
                <a:latin typeface="Calibri" panose="020F0502020204030204" pitchFamily="34" charset="0"/>
              </a:rPr>
              <a:t>(see slide 4)</a:t>
            </a:r>
            <a:r>
              <a:rPr lang="en-US" sz="2900" dirty="0">
                <a:latin typeface="Calibri" panose="020F0502020204030204" pitchFamily="34" charset="0"/>
              </a:rPr>
              <a:t>.</a:t>
            </a:r>
            <a:endParaRPr lang="en-GB" sz="2900" dirty="0">
              <a:latin typeface="Calibri" panose="020F0502020204030204" pitchFamily="34" charset="0"/>
            </a:endParaRPr>
          </a:p>
          <a:p>
            <a:r>
              <a:rPr lang="en-GB" sz="3300" dirty="0">
                <a:latin typeface="Calibri" panose="020F0502020204030204" pitchFamily="34" charset="0"/>
              </a:rPr>
              <a:t>By introducing a paging indication channel, the MS energy consumption for paging reception can be considerably reduced, </a:t>
            </a:r>
          </a:p>
          <a:p>
            <a:pPr marL="536575" lvl="1" indent="-273050"/>
            <a:r>
              <a:rPr lang="en-GB" sz="2900" dirty="0">
                <a:latin typeface="Calibri" panose="020F0502020204030204" pitchFamily="34" charset="0"/>
              </a:rPr>
              <a:t>up to 25% from current energy consumption level for Rel-13</a:t>
            </a:r>
            <a:r>
              <a:rPr lang="en-US" sz="2900" dirty="0">
                <a:latin typeface="Calibri" panose="020F0502020204030204" pitchFamily="34" charset="0"/>
              </a:rPr>
              <a:t> </a:t>
            </a:r>
            <a:r>
              <a:rPr lang="en-GB" sz="2900" dirty="0">
                <a:latin typeface="Calibri" panose="020F0502020204030204" pitchFamily="34" charset="0"/>
              </a:rPr>
              <a:t>for </a:t>
            </a:r>
            <a:r>
              <a:rPr lang="en-US" sz="2900" dirty="0">
                <a:latin typeface="Calibri" panose="020F0502020204030204" pitchFamily="34" charset="0"/>
              </a:rPr>
              <a:t>MS in CC4 coverage condition </a:t>
            </a:r>
            <a:r>
              <a:rPr lang="en-GB" sz="2900" dirty="0">
                <a:latin typeface="Calibri" panose="020F0502020204030204" pitchFamily="34" charset="0"/>
              </a:rPr>
              <a:t>(see slide 5).</a:t>
            </a:r>
          </a:p>
          <a:p>
            <a:r>
              <a:rPr lang="en-GB" sz="3300" dirty="0">
                <a:latin typeface="Calibri" panose="020F0502020204030204" pitchFamily="34" charset="0"/>
              </a:rPr>
              <a:t>Both enhancements can be implemented for both Rel-13 and Rel-14 EC-GSM-IoT devices as optional feature.</a:t>
            </a:r>
          </a:p>
          <a:p>
            <a:r>
              <a:rPr lang="en-GB" sz="3300" dirty="0">
                <a:latin typeface="Calibri" panose="020F0502020204030204" pitchFamily="34" charset="0"/>
              </a:rPr>
              <a:t>The accompanying WID is submitted in [2].</a:t>
            </a:r>
          </a:p>
          <a:p>
            <a:endParaRPr lang="en-GB" sz="2200" dirty="0">
              <a:latin typeface="Calibri" panose="020F0502020204030204" pitchFamily="34" charset="0"/>
            </a:endParaRPr>
          </a:p>
          <a:p>
            <a:pPr marL="446088" indent="-446088">
              <a:buNone/>
            </a:pPr>
            <a:r>
              <a:rPr lang="en-US" sz="2900" dirty="0">
                <a:latin typeface="Calibri" panose="020F0502020204030204" pitchFamily="34" charset="0"/>
              </a:rPr>
              <a:t>[1]	</a:t>
            </a:r>
            <a:r>
              <a:rPr lang="en-US" sz="2900" u="sng" dirty="0">
                <a:latin typeface="Calibri" panose="020F0502020204030204" pitchFamily="34" charset="0"/>
                <a:hlinkClick r:id="rId2"/>
              </a:rPr>
              <a:t>R6-180020</a:t>
            </a:r>
            <a:r>
              <a:rPr lang="en-US" sz="2900" dirty="0">
                <a:latin typeface="Calibri" panose="020F0502020204030204" pitchFamily="34" charset="0"/>
              </a:rPr>
              <a:t> </a:t>
            </a:r>
            <a:r>
              <a:rPr lang="en-GB" sz="2900" dirty="0">
                <a:latin typeface="Calibri" panose="020F0502020204030204" pitchFamily="34" charset="0"/>
              </a:rPr>
              <a:t>On Further Energy Saving for EC-GSM-IoT, Nokia, Nokia Shanghai Bell, RAN6#7</a:t>
            </a:r>
          </a:p>
          <a:p>
            <a:pPr marL="444500" indent="-444500">
              <a:buNone/>
            </a:pPr>
            <a:r>
              <a:rPr lang="en-GB" sz="2900" dirty="0">
                <a:latin typeface="Calibri" panose="020F0502020204030204" pitchFamily="34" charset="0"/>
              </a:rPr>
              <a:t>[2]	</a:t>
            </a:r>
            <a:r>
              <a:rPr lang="en-US" sz="2900" u="sng" dirty="0">
                <a:latin typeface="Calibri" panose="020F0502020204030204" pitchFamily="34" charset="0"/>
                <a:hlinkClick r:id="rId3"/>
              </a:rPr>
              <a:t>RP-180066</a:t>
            </a:r>
            <a:r>
              <a:rPr lang="en-US" sz="2900" dirty="0">
                <a:latin typeface="Calibri" panose="020F0502020204030204" pitchFamily="34" charset="0"/>
              </a:rPr>
              <a:t> New WID on Further enhancements for Extended Coverage GSM for support of Cellular Internet of Things (EC-GSM-IoT), source: RAN6, RAN#79</a:t>
            </a:r>
          </a:p>
          <a:p>
            <a:pPr marL="444500" indent="-444500">
              <a:buNone/>
            </a:pPr>
            <a:endParaRPr lang="de-DE" sz="2900" dirty="0">
              <a:latin typeface="Calibri" panose="020F0502020204030204" pitchFamily="34" charset="0"/>
            </a:endParaRPr>
          </a:p>
          <a:p>
            <a:pPr marL="444500" indent="-444500">
              <a:buNone/>
            </a:pPr>
            <a:endParaRPr lang="en-IN" sz="2900" dirty="0"/>
          </a:p>
        </p:txBody>
      </p:sp>
      <p:sp>
        <p:nvSpPr>
          <p:cNvPr id="5" name="Title 1">
            <a:extLst>
              <a:ext uri="{FF2B5EF4-FFF2-40B4-BE49-F238E27FC236}">
                <a16:creationId xmlns:a16="http://schemas.microsoft.com/office/drawing/2014/main" id="{570DE25D-4B14-4D61-9294-BAFD5D407D0E}"/>
              </a:ext>
            </a:extLst>
          </p:cNvPr>
          <p:cNvSpPr txBox="1">
            <a:spLocks/>
          </p:cNvSpPr>
          <p:nvPr/>
        </p:nvSpPr>
        <p:spPr bwMode="auto">
          <a:xfrm>
            <a:off x="417513" y="279400"/>
            <a:ext cx="8229600" cy="3111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defTabSz="457200" rtl="0" eaLnBrk="1" fontAlgn="base" hangingPunct="1">
              <a:spcBef>
                <a:spcPct val="0"/>
              </a:spcBef>
              <a:spcAft>
                <a:spcPct val="0"/>
              </a:spcAft>
              <a:defRPr sz="1800" b="1" kern="1200">
                <a:solidFill>
                  <a:schemeClr val="tx1"/>
                </a:solidFill>
                <a:latin typeface="Arial"/>
                <a:ea typeface="ヒラギノ角ゴ Pro W3" charset="0"/>
                <a:cs typeface="Arial"/>
              </a:defRPr>
            </a:lvl1pPr>
            <a:lvl2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2pPr>
            <a:lvl3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3pPr>
            <a:lvl4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4pPr>
            <a:lvl5pPr algn="l" defTabSz="457200" rtl="0" eaLnBrk="1" fontAlgn="base" hangingPunct="1">
              <a:spcBef>
                <a:spcPct val="0"/>
              </a:spcBef>
              <a:spcAft>
                <a:spcPct val="0"/>
              </a:spcAft>
              <a:defRPr sz="4400" b="1">
                <a:solidFill>
                  <a:schemeClr val="tx1"/>
                </a:solidFill>
                <a:latin typeface="Arial" charset="0"/>
                <a:ea typeface="ヒラギノ角ゴ Pro W3" charset="0"/>
                <a:cs typeface="Arial" pitchFamily="34" charset="0"/>
              </a:defRPr>
            </a:lvl5pPr>
            <a:lvl6pPr marL="457200" algn="l" defTabSz="457200" rtl="0" eaLnBrk="1" fontAlgn="base" hangingPunct="1">
              <a:spcBef>
                <a:spcPct val="0"/>
              </a:spcBef>
              <a:spcAft>
                <a:spcPct val="0"/>
              </a:spcAft>
              <a:defRPr b="1">
                <a:solidFill>
                  <a:schemeClr val="bg2"/>
                </a:solidFill>
                <a:latin typeface="Arial"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charset="0"/>
                <a:ea typeface="ヒラギノ角ゴ Pro W3" charset="0"/>
              </a:defRPr>
            </a:lvl9pPr>
          </a:lstStyle>
          <a:p>
            <a:r>
              <a:rPr lang="en-GB" sz="2000" dirty="0">
                <a:latin typeface="Calibri" panose="020F0502020204030204" pitchFamily="34" charset="0"/>
              </a:rPr>
              <a:t>Benefits</a:t>
            </a:r>
          </a:p>
        </p:txBody>
      </p:sp>
    </p:spTree>
    <p:extLst>
      <p:ext uri="{BB962C8B-B14F-4D97-AF65-F5344CB8AC3E}">
        <p14:creationId xmlns:p14="http://schemas.microsoft.com/office/powerpoint/2010/main" val="10557907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1531758"/>
      </p:ext>
    </p:extLst>
  </p:cSld>
  <p:clrMapOvr>
    <a:masterClrMapping/>
  </p:clrMapOvr>
</p:sld>
</file>

<file path=ppt/theme/theme1.xml><?xml version="1.0" encoding="utf-8"?>
<a:theme xmlns:a="http://schemas.openxmlformats.org/drawingml/2006/main" name="Nokia PowerPoint Template Arial v13">
  <a:themeElements>
    <a:clrScheme name="Nokia Master Theme">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124191"/>
      </a:hlink>
      <a:folHlink>
        <a:srgbClr val="124191"/>
      </a:folHlink>
    </a:clrScheme>
    <a:fontScheme name="Nokia Master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Arial v13" id="{6D46BB1C-DA73-4831-A180-0E637FA5DA40}" vid="{95AB93D0-D871-4594-8FF8-938B8BFFF307}"/>
    </a:ext>
  </a:extLst>
</a:theme>
</file>

<file path=ppt/theme/theme2.xml><?xml version="1.0" encoding="utf-8"?>
<a:theme xmlns:a="http://schemas.openxmlformats.org/drawingml/2006/main" name="Nokia Master Blue Background">
  <a:themeElements>
    <a:clrScheme name="Custom 3">
      <a:dk1>
        <a:srgbClr val="124191"/>
      </a:dk1>
      <a:lt1>
        <a:srgbClr val="FFFFFF"/>
      </a:lt1>
      <a:dk2>
        <a:srgbClr val="FFFFFF"/>
      </a:dk2>
      <a:lt2>
        <a:srgbClr val="68717A"/>
      </a:lt2>
      <a:accent1>
        <a:srgbClr val="00C9FF"/>
      </a:accent1>
      <a:accent2>
        <a:srgbClr val="00C9FF"/>
      </a:accent2>
      <a:accent3>
        <a:srgbClr val="00C9FF"/>
      </a:accent3>
      <a:accent4>
        <a:srgbClr val="A8BBC0"/>
      </a:accent4>
      <a:accent5>
        <a:srgbClr val="A8BBC0"/>
      </a:accent5>
      <a:accent6>
        <a:srgbClr val="D8D9DA"/>
      </a:accent6>
      <a:hlink>
        <a:srgbClr val="00C9FF"/>
      </a:hlink>
      <a:folHlink>
        <a:srgbClr val="68717A"/>
      </a:folHlink>
    </a:clrScheme>
    <a:fontScheme name="Nokia Master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Nokia PowerPoint Template Arial v13" id="{6D46BB1C-DA73-4831-A180-0E637FA5DA40}" vid="{E8382DAA-670D-4CB9-A7BC-A337550CB5A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939</Words>
  <Application>Microsoft Office PowerPoint</Application>
  <PresentationFormat>On-screen Show (16:9)</PresentationFormat>
  <Paragraphs>52</Paragraphs>
  <Slides>7</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vt:i4>
      </vt:variant>
    </vt:vector>
  </HeadingPairs>
  <TitlesOfParts>
    <vt:vector size="14" baseType="lpstr">
      <vt:lpstr>Arial</vt:lpstr>
      <vt:lpstr>Calibri</vt:lpstr>
      <vt:lpstr>Lucida Grande</vt:lpstr>
      <vt:lpstr>Wingdings</vt:lpstr>
      <vt:lpstr>ヒラギノ角ゴ Pro W3</vt:lpstr>
      <vt:lpstr>Nokia PowerPoint Template Arial v13</vt:lpstr>
      <vt:lpstr>Nokia Master Blue Background</vt:lpstr>
      <vt:lpstr>PowerPoint Presentation</vt:lpstr>
      <vt:lpstr>Background</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WID on  Further Enhanced EC-GSM-IoT</dc:title>
  <dc:creator/>
  <cp:lastModifiedBy/>
  <cp:revision>1</cp:revision>
  <dcterms:created xsi:type="dcterms:W3CDTF">2014-05-03T16:47:52Z</dcterms:created>
  <dcterms:modified xsi:type="dcterms:W3CDTF">2018-03-12T18:13:52Z</dcterms:modified>
</cp:coreProperties>
</file>