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1"/>
  </p:notesMasterIdLst>
  <p:handoutMasterIdLst>
    <p:handoutMasterId r:id="rId12"/>
  </p:handoutMasterIdLst>
  <p:sldIdLst>
    <p:sldId id="452" r:id="rId2"/>
    <p:sldId id="846" r:id="rId3"/>
    <p:sldId id="863" r:id="rId4"/>
    <p:sldId id="858" r:id="rId5"/>
    <p:sldId id="857" r:id="rId6"/>
    <p:sldId id="860" r:id="rId7"/>
    <p:sldId id="859" r:id="rId8"/>
    <p:sldId id="862" r:id="rId9"/>
    <p:sldId id="353" r:id="rId10"/>
  </p:sldIdLst>
  <p:sldSz cx="9144000" cy="6858000" type="screen4x3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4F81BD"/>
    <a:srgbClr val="2A6EA8"/>
    <a:srgbClr val="72AF2F"/>
    <a:srgbClr val="B1D254"/>
    <a:srgbClr val="FF3300"/>
    <a:srgbClr val="FFCC00"/>
    <a:srgbClr val="72732F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4082" autoAdjust="0"/>
    <p:restoredTop sz="94625" autoAdjust="0"/>
  </p:normalViewPr>
  <p:slideViewPr>
    <p:cSldViewPr snapToGrid="0">
      <p:cViewPr varScale="1">
        <p:scale>
          <a:sx n="78" d="100"/>
          <a:sy n="78" d="100"/>
        </p:scale>
        <p:origin x="936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49788" cy="3487738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2411" y="4417587"/>
            <a:ext cx="5145581" cy="418248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D32EBC1-262A-4BE7-B9F3-9F3AFBBA089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3D7228-79D2-4A43-9F7D-95D572D8502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83F171-0A11-43E5-B070-5F21A599C37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D729CA9-0B79-4B9A-B62F-ED6DB8AE837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851C810-DF41-44A4-96B1-30899027F1D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C3C36A9-E97D-481F-A77A-192FA52A695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1FE3C95-0919-4D11-B52B-A1D487465AA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609000-B0AB-4B70-92DC-1906A0EA061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F5F441D-FDC9-4917-8782-9FB1A52175E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CF5DB0B-C0D7-4C62-A89C-F6E83EC7A4B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F83FCB4-3B62-4790-B149-1B187BB8C5D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1FDCA5-AF96-43E1-A56E-6D95327FFFD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88281B7-44C3-492A-8DFD-11FF2867AA2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>
              <a:solidFill>
                <a:schemeClr val="bg1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9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br>
              <a:rPr lang="en-US" altLang="zh-CN" dirty="0"/>
            </a:br>
            <a:br>
              <a:rPr lang="en-US" altLang="zh-CN" dirty="0"/>
            </a:br>
            <a:endParaRPr lang="en-GB" altLang="zh-CN" dirty="0">
              <a:ea typeface="SimSun" pitchFamily="2" charset="-122"/>
            </a:endParaRPr>
          </a:p>
        </p:txBody>
      </p:sp>
      <p:sp>
        <p:nvSpPr>
          <p:cNvPr id="5124" name="Text Box 65"/>
          <p:cNvSpPr txBox="1">
            <a:spLocks noChangeArrowheads="1"/>
          </p:cNvSpPr>
          <p:nvPr/>
        </p:nvSpPr>
        <p:spPr bwMode="auto">
          <a:xfrm>
            <a:off x="273348" y="258763"/>
            <a:ext cx="8585517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3GPP TSG RAN #79				                       </a:t>
            </a:r>
            <a:r>
              <a:rPr lang="en-GB" altLang="en-US" sz="2000" b="1" i="1" dirty="0">
                <a:solidFill>
                  <a:srgbClr val="0000CC"/>
                </a:solidFill>
                <a:latin typeface="Arial" charset="0"/>
                <a:cs typeface="Times New Roman" pitchFamily="18" charset="0"/>
              </a:rPr>
              <a:t>RP-180341</a:t>
            </a:r>
            <a:endParaRPr lang="en-GB" altLang="en-US" sz="2000" b="1" i="1" dirty="0">
              <a:latin typeface="Arial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Chennai, IN, 19 – 22 Mar, 2018</a:t>
            </a:r>
          </a:p>
        </p:txBody>
      </p:sp>
      <p:sp>
        <p:nvSpPr>
          <p:cNvPr id="12" name="Text Box 63"/>
          <p:cNvSpPr txBox="1">
            <a:spLocks noChangeArrowheads="1"/>
          </p:cNvSpPr>
          <p:nvPr/>
        </p:nvSpPr>
        <p:spPr bwMode="auto">
          <a:xfrm>
            <a:off x="762666" y="2459038"/>
            <a:ext cx="7651902" cy="1189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GB" altLang="ja-JP" sz="4400" b="1" dirty="0">
                <a:solidFill>
                  <a:srgbClr val="0000FF"/>
                </a:solidFill>
              </a:rPr>
              <a:t>Status </a:t>
            </a:r>
            <a:r>
              <a:rPr lang="en-US" altLang="ja-JP" sz="4400" b="1" dirty="0">
                <a:solidFill>
                  <a:srgbClr val="0000FF"/>
                </a:solidFill>
              </a:rPr>
              <a:t>of</a:t>
            </a:r>
            <a:r>
              <a:rPr lang="ja-JP" altLang="en-US" sz="4400" b="1" dirty="0">
                <a:solidFill>
                  <a:srgbClr val="0000FF"/>
                </a:solidFill>
              </a:rPr>
              <a:t> </a:t>
            </a:r>
            <a:r>
              <a:rPr lang="en-US" altLang="ja-JP" sz="4400" b="1" dirty="0">
                <a:solidFill>
                  <a:srgbClr val="0000FF"/>
                </a:solidFill>
              </a:rPr>
              <a:t>36.101/38.101 quality </a:t>
            </a:r>
          </a:p>
          <a:p>
            <a:pPr algn="ctr" eaLnBrk="1" hangingPunct="1">
              <a:lnSpc>
                <a:spcPct val="80000"/>
              </a:lnSpc>
            </a:pPr>
            <a:r>
              <a:rPr lang="en-GB" altLang="ja-JP" sz="4400" b="1" dirty="0">
                <a:solidFill>
                  <a:srgbClr val="0000FF"/>
                </a:solidFill>
              </a:rPr>
              <a:t>improvement activity</a:t>
            </a:r>
            <a:r>
              <a:rPr lang="en-US" altLang="ja-JP" sz="4400" b="1" dirty="0">
                <a:solidFill>
                  <a:srgbClr val="0000FF"/>
                </a:solidFill>
              </a:rPr>
              <a:t> in RAN4</a:t>
            </a:r>
            <a:endParaRPr lang="en-GB" altLang="ja-JP" sz="4400" b="1" dirty="0">
              <a:solidFill>
                <a:srgbClr val="0000FF"/>
              </a:solidFill>
            </a:endParaRP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22CB35D-5154-40FF-B352-C9BD757672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7900" y="3886200"/>
            <a:ext cx="7496175" cy="1752600"/>
          </a:xfrm>
        </p:spPr>
        <p:txBody>
          <a:bodyPr/>
          <a:lstStyle/>
          <a:p>
            <a:pPr eaLnBrk="1" hangingPunct="1"/>
            <a:r>
              <a:rPr lang="en-GB" altLang="ja-JP" sz="2400" b="1" dirty="0">
                <a:ea typeface="MS PGothic" panose="020B0600070205080204" pitchFamily="50" charset="-128"/>
              </a:rPr>
              <a:t>NTT DOCOMO, INC.</a:t>
            </a:r>
          </a:p>
          <a:p>
            <a:pPr eaLnBrk="1" hangingPunct="1"/>
            <a:r>
              <a:rPr lang="en-GB" altLang="ja-JP" sz="2400" b="1" dirty="0">
                <a:ea typeface="MS PGothic" panose="020B0600070205080204" pitchFamily="50" charset="-128"/>
              </a:rPr>
              <a:t>(RAN4 Vice chairman, Hiromasa Umeda)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6"/>
          <p:cNvSpPr>
            <a:spLocks noGrp="1"/>
          </p:cNvSpPr>
          <p:nvPr>
            <p:ph type="title"/>
          </p:nvPr>
        </p:nvSpPr>
        <p:spPr>
          <a:xfrm>
            <a:off x="457200" y="46038"/>
            <a:ext cx="6834188" cy="1143000"/>
          </a:xfrm>
        </p:spPr>
        <p:txBody>
          <a:bodyPr/>
          <a:lstStyle/>
          <a:p>
            <a:r>
              <a:rPr lang="fi-FI" altLang="en-US" sz="4000" dirty="0">
                <a:solidFill>
                  <a:srgbClr val="0000FF"/>
                </a:solidFill>
              </a:rPr>
              <a:t>Background</a:t>
            </a:r>
          </a:p>
        </p:txBody>
      </p:sp>
      <p:sp>
        <p:nvSpPr>
          <p:cNvPr id="7171" name="Content Placeholder 7"/>
          <p:cNvSpPr>
            <a:spLocks noGrp="1"/>
          </p:cNvSpPr>
          <p:nvPr>
            <p:ph idx="1"/>
          </p:nvPr>
        </p:nvSpPr>
        <p:spPr>
          <a:xfrm>
            <a:off x="288925" y="1087183"/>
            <a:ext cx="8640763" cy="5192713"/>
          </a:xfrm>
        </p:spPr>
        <p:txBody>
          <a:bodyPr/>
          <a:lstStyle/>
          <a:p>
            <a:r>
              <a:rPr lang="fi-FI" altLang="en-US" sz="2000" dirty="0"/>
              <a:t>Concerns on RAN4 workload and specification qualty being lower due to increasing band combination were raised in [1, 2] where the followings were proposed </a:t>
            </a:r>
          </a:p>
          <a:p>
            <a:pPr lvl="1"/>
            <a:r>
              <a:rPr lang="fi-FI" altLang="en-US" sz="2000" dirty="0"/>
              <a:t>Creating a tool for automation of TPs and CRs [1]</a:t>
            </a:r>
          </a:p>
          <a:p>
            <a:pPr lvl="1"/>
            <a:r>
              <a:rPr lang="fi-FI" altLang="en-US" sz="2000" dirty="0"/>
              <a:t>Prioritizing band combinations </a:t>
            </a:r>
            <a:r>
              <a:rPr lang="en-US" altLang="en-US" sz="2000" dirty="0"/>
              <a:t>[2]</a:t>
            </a:r>
          </a:p>
          <a:p>
            <a:r>
              <a:rPr lang="fi-FI" altLang="en-US" sz="2000" dirty="0"/>
              <a:t>The above issue, however,  is </a:t>
            </a:r>
            <a:r>
              <a:rPr lang="fi-FI" altLang="en-US" sz="2000" dirty="0">
                <a:solidFill>
                  <a:srgbClr val="FF0000"/>
                </a:solidFill>
              </a:rPr>
              <a:t>NOT</a:t>
            </a:r>
            <a:r>
              <a:rPr lang="fi-FI" altLang="en-US" sz="2000" dirty="0"/>
              <a:t> entirely due to increasing number of band combinations, but </a:t>
            </a:r>
            <a:r>
              <a:rPr lang="fi-FI" altLang="en-US" sz="2000" dirty="0">
                <a:solidFill>
                  <a:srgbClr val="FF0000"/>
                </a:solidFill>
              </a:rPr>
              <a:t>one of the factors at least from the authors’ perspective</a:t>
            </a:r>
            <a:r>
              <a:rPr lang="fi-FI" altLang="en-US" sz="2000" dirty="0">
                <a:solidFill>
                  <a:srgbClr val="0000FF"/>
                </a:solidFill>
              </a:rPr>
              <a:t>.</a:t>
            </a:r>
            <a:endParaRPr lang="fi-FI" altLang="en-US" sz="2000" dirty="0"/>
          </a:p>
          <a:p>
            <a:pPr lvl="1"/>
            <a:r>
              <a:rPr lang="fi-FI" altLang="en-US" sz="1600" dirty="0"/>
              <a:t>In RAN4, key delegates handle multiple topics. </a:t>
            </a:r>
          </a:p>
          <a:p>
            <a:pPr lvl="1"/>
            <a:r>
              <a:rPr lang="fi-FI" altLang="en-US" sz="1600" dirty="0"/>
              <a:t>Now they are in difficult situaiton due to </a:t>
            </a:r>
            <a:r>
              <a:rPr lang="fi-FI" altLang="en-US" sz="1600" dirty="0">
                <a:solidFill>
                  <a:srgbClr val="FF0000"/>
                </a:solidFill>
              </a:rPr>
              <a:t>not only the increasin number of band combination but also other issues such as significant number of options /features in NR</a:t>
            </a:r>
            <a:r>
              <a:rPr lang="fi-FI" altLang="en-US" sz="1600" dirty="0"/>
              <a:t>.</a:t>
            </a:r>
          </a:p>
          <a:p>
            <a:pPr lvl="1"/>
            <a:r>
              <a:rPr lang="fi-FI" altLang="en-US" sz="1600" dirty="0"/>
              <a:t>The above situation makes keeping the quality of specifications high challeging.</a:t>
            </a:r>
          </a:p>
          <a:p>
            <a:r>
              <a:rPr lang="en-US" altLang="ja-JP" sz="2000" dirty="0"/>
              <a:t>While it can be said the above, it is appropriate timing to </a:t>
            </a:r>
            <a:r>
              <a:rPr lang="en-US" altLang="ja-JP" sz="2000" dirty="0">
                <a:solidFill>
                  <a:srgbClr val="0000FF"/>
                </a:solidFill>
              </a:rPr>
              <a:t>improve the spec quality</a:t>
            </a:r>
            <a:r>
              <a:rPr lang="en-US" altLang="ja-JP" sz="2000" dirty="0"/>
              <a:t> by addressing increasing the number of band combination as at least one of the identified issues impacting on the spec quality.</a:t>
            </a:r>
            <a:endParaRPr lang="fi-FI" altLang="en-US" sz="2000" dirty="0"/>
          </a:p>
          <a:p>
            <a:pPr lvl="1"/>
            <a:endParaRPr lang="en-US" sz="2000" dirty="0"/>
          </a:p>
          <a:p>
            <a:pPr marL="0" indent="0">
              <a:buNone/>
            </a:pPr>
            <a:endParaRPr lang="fi-FI" altLang="en-US" dirty="0"/>
          </a:p>
          <a:p>
            <a:endParaRPr lang="fi-FI" altLang="en-US" dirty="0"/>
          </a:p>
          <a:p>
            <a:endParaRPr lang="fi-FI" altLang="en-US" dirty="0"/>
          </a:p>
          <a:p>
            <a:endParaRPr lang="fi-FI" altLang="en-US" dirty="0"/>
          </a:p>
          <a:p>
            <a:pPr lvl="1"/>
            <a:endParaRPr lang="en-GB" altLang="en-US" sz="2800" dirty="0">
              <a:solidFill>
                <a:srgbClr val="0000FF"/>
              </a:solidFill>
            </a:endParaRPr>
          </a:p>
          <a:p>
            <a:pPr lvl="1"/>
            <a:endParaRPr lang="en-GB" altLang="en-US" sz="2800" dirty="0">
              <a:solidFill>
                <a:srgbClr val="0000FF"/>
              </a:solidFill>
            </a:endParaRPr>
          </a:p>
          <a:p>
            <a:pPr lvl="1"/>
            <a:endParaRPr lang="en-GB" altLang="en-US" sz="2800" dirty="0"/>
          </a:p>
          <a:p>
            <a:pPr lvl="1">
              <a:buFont typeface="Arial" charset="0"/>
              <a:buNone/>
            </a:pPr>
            <a:endParaRPr lang="fi-FI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932103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6"/>
          <p:cNvSpPr>
            <a:spLocks noGrp="1"/>
          </p:cNvSpPr>
          <p:nvPr>
            <p:ph type="title"/>
          </p:nvPr>
        </p:nvSpPr>
        <p:spPr>
          <a:xfrm>
            <a:off x="457200" y="46038"/>
            <a:ext cx="6834188" cy="1143000"/>
          </a:xfrm>
        </p:spPr>
        <p:txBody>
          <a:bodyPr/>
          <a:lstStyle/>
          <a:p>
            <a:r>
              <a:rPr lang="fi-FI" altLang="en-US" sz="4000" dirty="0">
                <a:solidFill>
                  <a:srgbClr val="0000FF"/>
                </a:solidFill>
              </a:rPr>
              <a:t>Overview</a:t>
            </a:r>
          </a:p>
        </p:txBody>
      </p:sp>
      <p:sp>
        <p:nvSpPr>
          <p:cNvPr id="7171" name="Content Placeholder 7"/>
          <p:cNvSpPr>
            <a:spLocks noGrp="1"/>
          </p:cNvSpPr>
          <p:nvPr>
            <p:ph idx="1"/>
          </p:nvPr>
        </p:nvSpPr>
        <p:spPr>
          <a:xfrm>
            <a:off x="288925" y="1146175"/>
            <a:ext cx="8640763" cy="5192713"/>
          </a:xfrm>
        </p:spPr>
        <p:txBody>
          <a:bodyPr/>
          <a:lstStyle/>
          <a:p>
            <a:r>
              <a:rPr lang="fi-FI" altLang="en-US" sz="2400" dirty="0"/>
              <a:t>RAN4 AH 1801(Jan, 2018)</a:t>
            </a:r>
          </a:p>
          <a:p>
            <a:pPr lvl="1"/>
            <a:r>
              <a:rPr lang="fi-FI" altLang="en-US" sz="2000" dirty="0"/>
              <a:t>Applying not CA configuraion basis but rather band combination basis approach to TS 36.101/38.101 as well as the corresponding basket WIs in [3] and handling of co-existence table in TP were discussed in [3, 4].</a:t>
            </a:r>
          </a:p>
          <a:p>
            <a:pPr lvl="1"/>
            <a:r>
              <a:rPr lang="fi-FI" altLang="en-US" sz="2000" dirty="0"/>
              <a:t> A WF [5] was generated based on the discussion and approved. </a:t>
            </a:r>
          </a:p>
          <a:p>
            <a:pPr lvl="2"/>
            <a:r>
              <a:rPr lang="fi-FI" altLang="en-US" sz="1600" dirty="0"/>
              <a:t>Note that although no negative comments received for [3], the AH was specific to NR only so that the final decision on the introduction of band combination approach was postponed to RAN4#86(Feb, 2018)</a:t>
            </a:r>
          </a:p>
          <a:p>
            <a:r>
              <a:rPr lang="fi-FI" altLang="en-US" sz="2400" dirty="0"/>
              <a:t>RAN4#86(Feb, 2018)</a:t>
            </a:r>
          </a:p>
          <a:p>
            <a:pPr lvl="1"/>
            <a:r>
              <a:rPr lang="fi-FI" altLang="en-US" sz="2000" dirty="0"/>
              <a:t>Further evidence of band combination approach was shown and the approach was approved [6].</a:t>
            </a:r>
          </a:p>
          <a:p>
            <a:pPr lvl="1"/>
            <a:r>
              <a:rPr lang="fi-FI" altLang="en-US" sz="2000" dirty="0"/>
              <a:t>The approach to make the spec band combination basis was immediatetely applied to some requirements for 36.101 and the associated CRs were agreed [9, 10].</a:t>
            </a:r>
          </a:p>
          <a:p>
            <a:pPr lvl="1"/>
            <a:r>
              <a:rPr lang="fi-FI" altLang="en-US" sz="2000" dirty="0"/>
              <a:t>Many methods to make Text Proposals(TPs) simper [7] and TP for co-existence improvement [8] were approved. Note: [7] covers [8].</a:t>
            </a:r>
            <a:endParaRPr lang="en-GB" altLang="en-US" sz="2800" dirty="0">
              <a:solidFill>
                <a:srgbClr val="0000FF"/>
              </a:solidFill>
            </a:endParaRPr>
          </a:p>
          <a:p>
            <a:pPr lvl="1"/>
            <a:endParaRPr lang="en-GB" altLang="en-US" sz="2800" dirty="0"/>
          </a:p>
          <a:p>
            <a:pPr lvl="1">
              <a:buFont typeface="Arial" charset="0"/>
              <a:buNone/>
            </a:pPr>
            <a:endParaRPr lang="fi-FI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730551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2E7D9981-BD14-4BE2-AE63-7046AD184415}"/>
              </a:ext>
            </a:extLst>
          </p:cNvPr>
          <p:cNvSpPr txBox="1">
            <a:spLocks/>
          </p:cNvSpPr>
          <p:nvPr/>
        </p:nvSpPr>
        <p:spPr bwMode="auto">
          <a:xfrm>
            <a:off x="288925" y="1146175"/>
            <a:ext cx="8640763" cy="519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fi-FI" altLang="en-US" sz="2400" kern="0" dirty="0"/>
              <a:t>Identified issues [3] are briefly summarized below.</a:t>
            </a:r>
          </a:p>
          <a:p>
            <a:endParaRPr lang="fi-FI" altLang="en-US" sz="2400" kern="0" dirty="0"/>
          </a:p>
          <a:p>
            <a:endParaRPr lang="fi-FI" altLang="en-US" sz="2400" kern="0" dirty="0"/>
          </a:p>
          <a:p>
            <a:endParaRPr lang="fi-FI" altLang="en-US" sz="2400" kern="0" dirty="0"/>
          </a:p>
          <a:p>
            <a:endParaRPr lang="fi-FI" altLang="en-US" sz="2400" kern="0" dirty="0"/>
          </a:p>
          <a:p>
            <a:endParaRPr lang="fi-FI" altLang="en-US" sz="2400" kern="0" dirty="0"/>
          </a:p>
          <a:p>
            <a:endParaRPr lang="fi-FI" altLang="en-US" sz="2400" kern="0" dirty="0"/>
          </a:p>
          <a:p>
            <a:endParaRPr lang="fi-FI" altLang="en-US" sz="2400" kern="0" dirty="0"/>
          </a:p>
          <a:p>
            <a:endParaRPr lang="fi-FI" altLang="en-US" sz="2400" kern="0" dirty="0"/>
          </a:p>
          <a:p>
            <a:endParaRPr lang="fi-FI" altLang="en-US" sz="2400" kern="0" dirty="0"/>
          </a:p>
          <a:p>
            <a:endParaRPr lang="fi-FI" altLang="en-US" sz="2400" kern="0" dirty="0"/>
          </a:p>
          <a:p>
            <a:endParaRPr lang="fi-FI" altLang="en-US" sz="2400" kern="0" dirty="0"/>
          </a:p>
          <a:p>
            <a:pPr lvl="1"/>
            <a:r>
              <a:rPr lang="fi-FI" altLang="en-US" sz="2000" kern="0" dirty="0"/>
              <a:t>These would not be all the issues.</a:t>
            </a:r>
          </a:p>
          <a:p>
            <a:endParaRPr lang="fi-FI" altLang="en-US" kern="0" dirty="0"/>
          </a:p>
          <a:p>
            <a:endParaRPr lang="fi-FI" altLang="en-US" kern="0" dirty="0"/>
          </a:p>
          <a:p>
            <a:pPr lvl="1"/>
            <a:endParaRPr lang="en-GB" altLang="en-US" sz="2800" kern="0" dirty="0">
              <a:solidFill>
                <a:srgbClr val="0000FF"/>
              </a:solidFill>
            </a:endParaRPr>
          </a:p>
          <a:p>
            <a:pPr lvl="1"/>
            <a:endParaRPr lang="en-GB" altLang="en-US" sz="2800" kern="0" dirty="0">
              <a:solidFill>
                <a:srgbClr val="0000FF"/>
              </a:solidFill>
            </a:endParaRPr>
          </a:p>
          <a:p>
            <a:pPr lvl="1"/>
            <a:endParaRPr lang="en-GB" altLang="en-US" sz="2800" kern="0" dirty="0"/>
          </a:p>
          <a:p>
            <a:pPr lvl="1">
              <a:buFont typeface="Arial" charset="0"/>
              <a:buNone/>
            </a:pPr>
            <a:endParaRPr lang="fi-FI" altLang="en-US" sz="2800" kern="0" dirty="0"/>
          </a:p>
        </p:txBody>
      </p:sp>
      <p:sp>
        <p:nvSpPr>
          <p:cNvPr id="7170" name="Title 6"/>
          <p:cNvSpPr>
            <a:spLocks noGrp="1"/>
          </p:cNvSpPr>
          <p:nvPr>
            <p:ph type="title"/>
          </p:nvPr>
        </p:nvSpPr>
        <p:spPr>
          <a:xfrm>
            <a:off x="457200" y="46038"/>
            <a:ext cx="6834188" cy="1143000"/>
          </a:xfrm>
        </p:spPr>
        <p:txBody>
          <a:bodyPr/>
          <a:lstStyle/>
          <a:p>
            <a:r>
              <a:rPr lang="fi-FI" altLang="en-US" sz="4000" dirty="0">
                <a:solidFill>
                  <a:srgbClr val="0000FF"/>
                </a:solidFill>
              </a:rPr>
              <a:t>Identified issues</a:t>
            </a:r>
            <a:r>
              <a:rPr lang="fi-FI" altLang="en-US" sz="4000" baseline="30000" dirty="0">
                <a:solidFill>
                  <a:srgbClr val="0000FF"/>
                </a:solidFill>
              </a:rPr>
              <a:t>1</a:t>
            </a: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EA9FAB70-B35B-4184-B098-EA06C67213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2110468"/>
              </p:ext>
            </p:extLst>
          </p:nvPr>
        </p:nvGraphicFramePr>
        <p:xfrm>
          <a:off x="268310" y="1576956"/>
          <a:ext cx="8681726" cy="47389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2602">
                  <a:extLst>
                    <a:ext uri="{9D8B030D-6E8A-4147-A177-3AD203B41FA5}">
                      <a16:colId xmlns:a16="http://schemas.microsoft.com/office/drawing/2014/main" val="2307025879"/>
                    </a:ext>
                  </a:extLst>
                </a:gridCol>
                <a:gridCol w="641202">
                  <a:extLst>
                    <a:ext uri="{9D8B030D-6E8A-4147-A177-3AD203B41FA5}">
                      <a16:colId xmlns:a16="http://schemas.microsoft.com/office/drawing/2014/main" val="4249276361"/>
                    </a:ext>
                  </a:extLst>
                </a:gridCol>
                <a:gridCol w="5253254">
                  <a:extLst>
                    <a:ext uri="{9D8B030D-6E8A-4147-A177-3AD203B41FA5}">
                      <a16:colId xmlns:a16="http://schemas.microsoft.com/office/drawing/2014/main" val="4162547865"/>
                    </a:ext>
                  </a:extLst>
                </a:gridCol>
                <a:gridCol w="1644668">
                  <a:extLst>
                    <a:ext uri="{9D8B030D-6E8A-4147-A177-3AD203B41FA5}">
                      <a16:colId xmlns:a16="http://schemas.microsoft.com/office/drawing/2014/main" val="3669483238"/>
                    </a:ext>
                  </a:extLst>
                </a:gridCol>
              </a:tblGrid>
              <a:tr h="292804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Item</a:t>
                      </a:r>
                      <a:endParaRPr kumimoji="1" lang="ja-JP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Issues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Rough summary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169038"/>
                  </a:ext>
                </a:extLst>
              </a:tr>
              <a:tr h="1419901">
                <a:tc rowSpan="2">
                  <a:txBody>
                    <a:bodyPr/>
                    <a:lstStyle/>
                    <a:p>
                      <a:r>
                        <a:rPr kumimoji="1" lang="en-US" altLang="ja-JP" sz="1400" dirty="0"/>
                        <a:t>Technical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TP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- Less time to read</a:t>
                      </a:r>
                    </a:p>
                    <a:p>
                      <a:pPr marL="92075" indent="-92075">
                        <a:buFontTx/>
                        <a:buChar char="-"/>
                      </a:pPr>
                      <a:r>
                        <a:rPr kumimoji="1" lang="en-US" altLang="ja-JP" sz="1400" dirty="0"/>
                        <a:t>Less people to check</a:t>
                      </a:r>
                    </a:p>
                    <a:p>
                      <a:pPr marL="92075" indent="-92075">
                        <a:buFontTx/>
                        <a:buChar char="-"/>
                      </a:pPr>
                      <a:r>
                        <a:rPr kumimoji="1" lang="en-US" altLang="ja-JP" sz="1400" dirty="0"/>
                        <a:t>Many errors</a:t>
                      </a:r>
                    </a:p>
                    <a:p>
                      <a:pPr marL="92075" indent="-92075">
                        <a:buFontTx/>
                        <a:buChar char="-"/>
                      </a:pPr>
                      <a:r>
                        <a:rPr kumimoji="1" lang="en-US" altLang="ja-JP" sz="1400" dirty="0"/>
                        <a:t>Unnecessary information</a:t>
                      </a:r>
                    </a:p>
                    <a:p>
                      <a:pPr marL="92075" indent="-92075">
                        <a:buFontTx/>
                        <a:buChar char="-"/>
                      </a:pPr>
                      <a:r>
                        <a:rPr kumimoji="1" lang="en-US" altLang="ja-JP" sz="1400" dirty="0"/>
                        <a:t>Unnecessary activity trying correct </a:t>
                      </a:r>
                      <a:br>
                        <a:rPr kumimoji="1" lang="en-US" altLang="ja-JP" sz="1400" dirty="0"/>
                      </a:br>
                      <a:r>
                        <a:rPr kumimoji="1" lang="en-US" altLang="ja-JP" sz="1400" dirty="0"/>
                        <a:t>unnecessary information</a:t>
                      </a:r>
                    </a:p>
                    <a:p>
                      <a:pPr marL="92075" indent="-92075">
                        <a:buFontTx/>
                        <a:buChar char="-"/>
                      </a:pPr>
                      <a:r>
                        <a:rPr kumimoji="1" lang="en-US" altLang="ja-JP" sz="1400" dirty="0"/>
                        <a:t>Difficult to identify TPs including </a:t>
                      </a:r>
                      <a:br>
                        <a:rPr kumimoji="1" lang="en-US" altLang="ja-JP" sz="1400" dirty="0"/>
                      </a:br>
                      <a:r>
                        <a:rPr kumimoji="1" lang="en-US" altLang="ja-JP" sz="1400" dirty="0"/>
                        <a:t>more technical aspects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2075" indent="-92075">
                        <a:buFontTx/>
                        <a:buChar char="-"/>
                      </a:pPr>
                      <a:r>
                        <a:rPr kumimoji="1" lang="en-US" altLang="ja-JP" sz="1400" dirty="0"/>
                        <a:t>Duplicated work </a:t>
                      </a:r>
                    </a:p>
                    <a:p>
                      <a:pPr marL="92075" indent="-92075">
                        <a:buFontTx/>
                        <a:buChar char="-"/>
                      </a:pPr>
                      <a:r>
                        <a:rPr kumimoji="1" lang="en-US" altLang="ja-JP" sz="1400" dirty="0"/>
                        <a:t>A lot unwanted information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2342837"/>
                  </a:ext>
                </a:extLst>
              </a:tr>
              <a:tr h="914513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CR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2075" marR="0" lvl="0" indent="-920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1" lang="en-US" altLang="ja-JP" sz="1400" dirty="0"/>
                        <a:t>Less time to prepare CRs during a meeting</a:t>
                      </a:r>
                    </a:p>
                    <a:p>
                      <a:pPr marL="92075" indent="-92075">
                        <a:buFontTx/>
                        <a:buChar char="-"/>
                      </a:pPr>
                      <a:r>
                        <a:rPr kumimoji="1" lang="en-US" altLang="ja-JP" sz="1400" dirty="0"/>
                        <a:t>Takes time to prepare CRs due to many errors and the complicated contents like long tables associated with band combinations in the specs 36.101</a:t>
                      </a:r>
                    </a:p>
                    <a:p>
                      <a:pPr marL="92075" indent="-92075">
                        <a:buFontTx/>
                        <a:buChar char="-"/>
                      </a:pPr>
                      <a:r>
                        <a:rPr kumimoji="1" lang="en-US" altLang="ja-JP" sz="1400" dirty="0"/>
                        <a:t>Take time to check the status of fallback modes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2075" indent="-92075">
                        <a:buFontTx/>
                        <a:buChar char="-"/>
                      </a:pPr>
                      <a:r>
                        <a:rPr kumimoji="1" lang="en-US" altLang="ja-JP" sz="1400" dirty="0"/>
                        <a:t>Complicated spec </a:t>
                      </a:r>
                    </a:p>
                    <a:p>
                      <a:pPr marL="92075" indent="-92075">
                        <a:buFontTx/>
                        <a:buChar char="-"/>
                      </a:pPr>
                      <a:r>
                        <a:rPr kumimoji="1" lang="en-US" altLang="ja-JP" sz="1400" dirty="0"/>
                        <a:t>A lot unwanted information</a:t>
                      </a:r>
                      <a:endParaRPr kumimoji="1" lang="ja-JP" altLang="en-US" sz="1400" dirty="0"/>
                    </a:p>
                    <a:p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7581300"/>
                  </a:ext>
                </a:extLst>
              </a:tr>
              <a:tr h="577587">
                <a:tc rowSpan="2">
                  <a:txBody>
                    <a:bodyPr/>
                    <a:lstStyle/>
                    <a:p>
                      <a:r>
                        <a:rPr kumimoji="1" lang="en-US" altLang="ja-JP" sz="1400" dirty="0"/>
                        <a:t>Operation</a:t>
                      </a:r>
                    </a:p>
                    <a:p>
                      <a:r>
                        <a:rPr kumimoji="1" lang="en-US" altLang="ja-JP" sz="1400" dirty="0"/>
                        <a:t>(mainly related with rapporteurs work load)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SR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2075" marR="0" lvl="0" indent="-920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1" lang="en-US" altLang="ja-JP" sz="1400" dirty="0"/>
                        <a:t>Some responsible persons do not meet the deadline(Eventually, rapporteurs for the individual basket WIs have difficulty in preparing the final SR)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2075" indent="-92075">
                        <a:buFontTx/>
                        <a:buChar char="-"/>
                      </a:pPr>
                      <a:r>
                        <a:rPr kumimoji="1" lang="en-US" altLang="ja-JP" sz="1400" dirty="0"/>
                        <a:t>Lack feeling of responsibility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7216739"/>
                  </a:ext>
                </a:extLst>
              </a:tr>
              <a:tr h="746050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WID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2075" marR="0" lvl="0" indent="-920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1" lang="en-US" altLang="ja-JP" sz="1400" dirty="0"/>
                        <a:t>Some people do not meet the deadline</a:t>
                      </a:r>
                    </a:p>
                    <a:p>
                      <a:pPr marL="92075" marR="0" lvl="0" indent="-920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1" lang="en-US" altLang="ja-JP" sz="1400" dirty="0"/>
                        <a:t>Take time to repeatedly revise the WID(Eventually, rapporteurs for the individual basket WIs have difficulty in preparing the final SR)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2075" marR="0" lvl="0" indent="-920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1" lang="en-US" altLang="ja-JP" sz="1400" dirty="0"/>
                        <a:t>Lack feeling of responsibility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18864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77031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ontent Placeholder 7">
            <a:extLst>
              <a:ext uri="{FF2B5EF4-FFF2-40B4-BE49-F238E27FC236}">
                <a16:creationId xmlns:a16="http://schemas.microsoft.com/office/drawing/2014/main" id="{131AEA56-04E4-4AC2-BE6A-BFF687E3B4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46175"/>
            <a:ext cx="9143999" cy="5192713"/>
          </a:xfrm>
        </p:spPr>
        <p:txBody>
          <a:bodyPr/>
          <a:lstStyle/>
          <a:p>
            <a:r>
              <a:rPr lang="fi-FI" altLang="en-US" sz="2000" dirty="0"/>
              <a:t>With the approved new approachs, the number of Text Proposals(TPs) will be significantly reduced and 36/38.101 be simpler and make the CR generation easier.</a:t>
            </a:r>
          </a:p>
          <a:p>
            <a:r>
              <a:rPr lang="fi-FI" altLang="en-US" sz="2000" dirty="0"/>
              <a:t>The approaches apply for LTE as well as NR.  Note: some will be applied from Rel15 and the others from Rel16.</a:t>
            </a:r>
          </a:p>
          <a:p>
            <a:endParaRPr lang="fi-FI" altLang="en-US" sz="2000" dirty="0">
              <a:solidFill>
                <a:srgbClr val="0000FF"/>
              </a:solidFill>
            </a:endParaRPr>
          </a:p>
          <a:p>
            <a:endParaRPr lang="fi-FI" altLang="en-US" sz="2000" dirty="0">
              <a:solidFill>
                <a:srgbClr val="0000FF"/>
              </a:solidFill>
            </a:endParaRPr>
          </a:p>
          <a:p>
            <a:endParaRPr lang="fi-FI" altLang="en-US" sz="2000" dirty="0">
              <a:solidFill>
                <a:srgbClr val="0000FF"/>
              </a:solidFill>
            </a:endParaRPr>
          </a:p>
          <a:p>
            <a:endParaRPr lang="fi-FI" altLang="en-US" sz="2000" dirty="0">
              <a:solidFill>
                <a:srgbClr val="0000FF"/>
              </a:solidFill>
            </a:endParaRPr>
          </a:p>
          <a:p>
            <a:endParaRPr lang="fi-FI" altLang="en-US" sz="2000" dirty="0">
              <a:solidFill>
                <a:srgbClr val="0000FF"/>
              </a:solidFill>
            </a:endParaRPr>
          </a:p>
          <a:p>
            <a:endParaRPr lang="fi-FI" altLang="en-US" sz="2000" dirty="0">
              <a:solidFill>
                <a:srgbClr val="0000FF"/>
              </a:solidFill>
            </a:endParaRPr>
          </a:p>
          <a:p>
            <a:endParaRPr lang="fi-FI" altLang="en-US" sz="2000" dirty="0">
              <a:solidFill>
                <a:srgbClr val="0000FF"/>
              </a:solidFill>
            </a:endParaRPr>
          </a:p>
          <a:p>
            <a:endParaRPr lang="fi-FI" altLang="en-US" sz="2000" dirty="0">
              <a:solidFill>
                <a:srgbClr val="0000FF"/>
              </a:solidFill>
            </a:endParaRPr>
          </a:p>
          <a:p>
            <a:endParaRPr lang="fi-FI" altLang="en-US" sz="2000" dirty="0">
              <a:solidFill>
                <a:srgbClr val="0000FF"/>
              </a:solidFill>
            </a:endParaRPr>
          </a:p>
          <a:p>
            <a:endParaRPr lang="fi-FI" altLang="en-US" sz="2000" dirty="0">
              <a:solidFill>
                <a:srgbClr val="0000FF"/>
              </a:solidFill>
            </a:endParaRPr>
          </a:p>
          <a:p>
            <a:endParaRPr lang="fi-FI" altLang="en-US" sz="1400" dirty="0">
              <a:solidFill>
                <a:srgbClr val="0000FF"/>
              </a:solidFill>
            </a:endParaRPr>
          </a:p>
          <a:p>
            <a:pPr lvl="1"/>
            <a:r>
              <a:rPr lang="en-GB" altLang="en-US" sz="2000" dirty="0">
                <a:solidFill>
                  <a:srgbClr val="0000FF"/>
                </a:solidFill>
              </a:rPr>
              <a:t>Note: [4] can be covered by [3]</a:t>
            </a:r>
          </a:p>
          <a:p>
            <a:pPr lvl="1"/>
            <a:endParaRPr lang="en-GB" altLang="en-US" sz="2000" dirty="0">
              <a:solidFill>
                <a:srgbClr val="0000FF"/>
              </a:solidFill>
            </a:endParaRPr>
          </a:p>
          <a:p>
            <a:pPr lvl="1"/>
            <a:endParaRPr lang="en-GB" altLang="en-US" sz="2000" dirty="0"/>
          </a:p>
          <a:p>
            <a:pPr lvl="1">
              <a:buFont typeface="Arial" charset="0"/>
              <a:buNone/>
            </a:pPr>
            <a:endParaRPr lang="fi-FI" altLang="en-US" sz="2000" dirty="0"/>
          </a:p>
        </p:txBody>
      </p:sp>
      <p:sp>
        <p:nvSpPr>
          <p:cNvPr id="7170" name="Title 6"/>
          <p:cNvSpPr>
            <a:spLocks noGrp="1"/>
          </p:cNvSpPr>
          <p:nvPr>
            <p:ph type="title"/>
          </p:nvPr>
        </p:nvSpPr>
        <p:spPr>
          <a:xfrm>
            <a:off x="457200" y="46038"/>
            <a:ext cx="6834188" cy="1143000"/>
          </a:xfrm>
        </p:spPr>
        <p:txBody>
          <a:bodyPr/>
          <a:lstStyle/>
          <a:p>
            <a:r>
              <a:rPr lang="fi-FI" altLang="en-US" sz="4000" dirty="0">
                <a:solidFill>
                  <a:srgbClr val="0000FF"/>
                </a:solidFill>
              </a:rPr>
              <a:t>What R4 achieved in R4#86</a:t>
            </a: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EA9FAB70-B35B-4184-B098-EA06C67213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4286872"/>
              </p:ext>
            </p:extLst>
          </p:nvPr>
        </p:nvGraphicFramePr>
        <p:xfrm>
          <a:off x="120533" y="2565857"/>
          <a:ext cx="8899845" cy="3760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3897">
                  <a:extLst>
                    <a:ext uri="{9D8B030D-6E8A-4147-A177-3AD203B41FA5}">
                      <a16:colId xmlns:a16="http://schemas.microsoft.com/office/drawing/2014/main" val="2307025879"/>
                    </a:ext>
                  </a:extLst>
                </a:gridCol>
                <a:gridCol w="535305">
                  <a:extLst>
                    <a:ext uri="{9D8B030D-6E8A-4147-A177-3AD203B41FA5}">
                      <a16:colId xmlns:a16="http://schemas.microsoft.com/office/drawing/2014/main" val="4249276361"/>
                    </a:ext>
                  </a:extLst>
                </a:gridCol>
                <a:gridCol w="1650706">
                  <a:extLst>
                    <a:ext uri="{9D8B030D-6E8A-4147-A177-3AD203B41FA5}">
                      <a16:colId xmlns:a16="http://schemas.microsoft.com/office/drawing/2014/main" val="4162547865"/>
                    </a:ext>
                  </a:extLst>
                </a:gridCol>
                <a:gridCol w="1970027">
                  <a:extLst>
                    <a:ext uri="{9D8B030D-6E8A-4147-A177-3AD203B41FA5}">
                      <a16:colId xmlns:a16="http://schemas.microsoft.com/office/drawing/2014/main" val="3669483238"/>
                    </a:ext>
                  </a:extLst>
                </a:gridCol>
                <a:gridCol w="1754632">
                  <a:extLst>
                    <a:ext uri="{9D8B030D-6E8A-4147-A177-3AD203B41FA5}">
                      <a16:colId xmlns:a16="http://schemas.microsoft.com/office/drawing/2014/main" val="1190880771"/>
                    </a:ext>
                  </a:extLst>
                </a:gridCol>
                <a:gridCol w="2035278">
                  <a:extLst>
                    <a:ext uri="{9D8B030D-6E8A-4147-A177-3AD203B41FA5}">
                      <a16:colId xmlns:a16="http://schemas.microsoft.com/office/drawing/2014/main" val="3678575683"/>
                    </a:ext>
                  </a:extLst>
                </a:gridCol>
              </a:tblGrid>
              <a:tr h="338879">
                <a:tc rowSpan="2" gridSpan="2">
                  <a:txBody>
                    <a:bodyPr/>
                    <a:lstStyle/>
                    <a:p>
                      <a:r>
                        <a:rPr kumimoji="1" lang="en-US" altLang="ja-JP" sz="1400" b="1" dirty="0">
                          <a:solidFill>
                            <a:schemeClr val="bg1"/>
                          </a:solidFill>
                        </a:rPr>
                        <a:t>Item</a:t>
                      </a:r>
                      <a:endParaRPr kumimoji="1" lang="ja-JP" alt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kumimoji="1" lang="en-US" altLang="ja-JP" sz="1400" b="1" dirty="0">
                          <a:solidFill>
                            <a:schemeClr val="bg1"/>
                          </a:solidFill>
                        </a:rPr>
                        <a:t>Rough summary</a:t>
                      </a:r>
                      <a:endParaRPr kumimoji="1" lang="ja-JP" alt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solidFill>
                            <a:schemeClr val="bg1"/>
                          </a:solidFill>
                        </a:rPr>
                        <a:t>Approaches</a:t>
                      </a:r>
                      <a:endParaRPr kumimoji="1" lang="ja-JP" alt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9142129"/>
                  </a:ext>
                </a:extLst>
              </a:tr>
              <a:tr h="529208">
                <a:tc gridSpan="2" vMerge="1">
                  <a:txBody>
                    <a:bodyPr/>
                    <a:lstStyle/>
                    <a:p>
                      <a:endParaRPr kumimoji="1" lang="ja-JP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4F81BD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b="1" dirty="0">
                          <a:solidFill>
                            <a:schemeClr val="bg1"/>
                          </a:solidFill>
                        </a:rPr>
                        <a:t>redundancy elimination in 36.101 [6, 9, 10]</a:t>
                      </a:r>
                      <a:endParaRPr kumimoji="1" lang="ja-JP" alt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b="1" dirty="0">
                          <a:solidFill>
                            <a:schemeClr val="bg1"/>
                          </a:solidFill>
                        </a:rPr>
                        <a:t>Restructure of </a:t>
                      </a:r>
                    </a:p>
                    <a:p>
                      <a:r>
                        <a:rPr kumimoji="1" lang="en-US" altLang="ja-JP" sz="1400" b="1" dirty="0">
                          <a:solidFill>
                            <a:schemeClr val="bg1"/>
                          </a:solidFill>
                        </a:rPr>
                        <a:t>the basket WIs[6]</a:t>
                      </a:r>
                      <a:endParaRPr kumimoji="1" lang="ja-JP" alt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b="1" dirty="0">
                          <a:solidFill>
                            <a:schemeClr val="bg1"/>
                          </a:solidFill>
                        </a:rPr>
                        <a:t>Guidance for how TPs should look like [6-8] </a:t>
                      </a:r>
                      <a:endParaRPr kumimoji="1" lang="ja-JP" alt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169038"/>
                  </a:ext>
                </a:extLst>
              </a:tr>
              <a:tr h="697841">
                <a:tc rowSpan="2">
                  <a:txBody>
                    <a:bodyPr/>
                    <a:lstStyle/>
                    <a:p>
                      <a:r>
                        <a:rPr kumimoji="1" lang="en-US" altLang="ja-JP" sz="1400" dirty="0"/>
                        <a:t>Technical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TP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2075" indent="-92075">
                        <a:buFontTx/>
                        <a:buChar char="-"/>
                      </a:pPr>
                      <a:r>
                        <a:rPr kumimoji="1" lang="en-US" altLang="ja-JP" sz="1400" dirty="0"/>
                        <a:t>Duplicated work </a:t>
                      </a:r>
                    </a:p>
                    <a:p>
                      <a:pPr marL="92075" indent="-92075">
                        <a:buFontTx/>
                        <a:buChar char="-"/>
                      </a:pPr>
                      <a:r>
                        <a:rPr kumimoji="1" lang="en-US" altLang="ja-JP" sz="1400" dirty="0"/>
                        <a:t>A lot unwanted information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kumimoji="1" lang="en-US" altLang="ja-JP" sz="1400" dirty="0"/>
                        <a:t>Effective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/>
                        <a:t>Significantly effective</a:t>
                      </a:r>
                      <a:endParaRPr kumimoji="1" lang="ja-JP" altLang="en-US" sz="1400" dirty="0"/>
                    </a:p>
                    <a:p>
                      <a:pPr marL="92075" indent="-92075" algn="ctr">
                        <a:buFontTx/>
                        <a:buChar char="-"/>
                      </a:pP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Significantly </a:t>
                      </a:r>
                    </a:p>
                    <a:p>
                      <a:pPr algn="ctr"/>
                      <a:r>
                        <a:rPr kumimoji="1" lang="en-US" altLang="ja-JP" sz="1400" dirty="0"/>
                        <a:t>effective</a:t>
                      </a:r>
                      <a:endParaRPr kumimoji="1" lang="ja-JP" altLang="en-US" sz="1400" dirty="0"/>
                    </a:p>
                    <a:p>
                      <a:pPr marL="92075" indent="-92075" algn="ctr">
                        <a:buFontTx/>
                        <a:buChar char="-"/>
                      </a:pP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2342837"/>
                  </a:ext>
                </a:extLst>
              </a:tr>
              <a:tr h="697841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CR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2075" indent="-92075">
                        <a:buFontTx/>
                        <a:buChar char="-"/>
                      </a:pPr>
                      <a:r>
                        <a:rPr kumimoji="1" lang="en-US" altLang="ja-JP" sz="1400" dirty="0"/>
                        <a:t>Complicated spec </a:t>
                      </a:r>
                    </a:p>
                    <a:p>
                      <a:pPr marL="92075" indent="-92075">
                        <a:buFontTx/>
                        <a:buChar char="-"/>
                      </a:pPr>
                      <a:r>
                        <a:rPr kumimoji="1" lang="en-US" altLang="ja-JP" sz="1400" dirty="0"/>
                        <a:t>A lot unwanted information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Significantly effective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/>
                        <a:t>Effective</a:t>
                      </a:r>
                      <a:endParaRPr kumimoji="1" lang="ja-JP" altLang="en-US" sz="1400" dirty="0"/>
                    </a:p>
                    <a:p>
                      <a:pPr algn="ctr"/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/>
                        <a:t>Not effective</a:t>
                      </a:r>
                    </a:p>
                    <a:p>
                      <a:pPr algn="ctr"/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7581300"/>
                  </a:ext>
                </a:extLst>
              </a:tr>
              <a:tr h="697841">
                <a:tc rowSpan="2">
                  <a:txBody>
                    <a:bodyPr/>
                    <a:lstStyle/>
                    <a:p>
                      <a:r>
                        <a:rPr kumimoji="1" lang="en-US" altLang="ja-JP" sz="1400" dirty="0"/>
                        <a:t>Operation</a:t>
                      </a:r>
                    </a:p>
                    <a:p>
                      <a:r>
                        <a:rPr kumimoji="1" lang="en-US" altLang="ja-JP" sz="1400" dirty="0"/>
                        <a:t>(related with rapporteurs work)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SR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2075" indent="-92075">
                        <a:buFontTx/>
                        <a:buChar char="-"/>
                      </a:pPr>
                      <a:r>
                        <a:rPr kumimoji="1" lang="en-US" altLang="ja-JP" sz="1400" dirty="0"/>
                        <a:t>Lack feeling of responsibility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kumimoji="1" lang="en-US" altLang="ja-JP" sz="1400" dirty="0"/>
                        <a:t>Not effective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kumimoji="1" lang="en-US" altLang="ja-JP" sz="1400" dirty="0"/>
                        <a:t>Not effective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kumimoji="1" lang="en-US" altLang="ja-JP" sz="1400" dirty="0"/>
                        <a:t>Not effective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7216739"/>
                  </a:ext>
                </a:extLst>
              </a:tr>
              <a:tr h="697841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WID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2075" marR="0" lvl="0" indent="-920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1" lang="en-US" altLang="ja-JP" sz="1400" dirty="0"/>
                        <a:t>Lack feeling of responsibility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Not effective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Not effective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Not effective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1886491"/>
                  </a:ext>
                </a:extLst>
              </a:tr>
            </a:tbl>
          </a:graphicData>
        </a:graphic>
      </p:graphicFrame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E0A66B0-BB6B-4050-A20A-FC64ACBB9461}"/>
              </a:ext>
            </a:extLst>
          </p:cNvPr>
          <p:cNvSpPr txBox="1"/>
          <p:nvPr/>
        </p:nvSpPr>
        <p:spPr>
          <a:xfrm>
            <a:off x="4065228" y="3805301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solidFill>
                  <a:srgbClr val="0000FF"/>
                </a:solidFill>
              </a:rPr>
              <a:t>✓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E430DA44-CDC0-4A4D-91CE-15D177E5EAB7}"/>
              </a:ext>
            </a:extLst>
          </p:cNvPr>
          <p:cNvSpPr txBox="1"/>
          <p:nvPr/>
        </p:nvSpPr>
        <p:spPr>
          <a:xfrm>
            <a:off x="5729561" y="3805301"/>
            <a:ext cx="646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solidFill>
                  <a:srgbClr val="0000FF"/>
                </a:solidFill>
              </a:rPr>
              <a:t>✓✓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730573-8388-456D-AD9B-13884BF64768}"/>
              </a:ext>
            </a:extLst>
          </p:cNvPr>
          <p:cNvSpPr txBox="1"/>
          <p:nvPr/>
        </p:nvSpPr>
        <p:spPr>
          <a:xfrm>
            <a:off x="7654712" y="3805301"/>
            <a:ext cx="646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solidFill>
                  <a:srgbClr val="0000FF"/>
                </a:solidFill>
              </a:rPr>
              <a:t>✓✓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28FEE442-6C79-45D6-8A14-F426A85EE276}"/>
              </a:ext>
            </a:extLst>
          </p:cNvPr>
          <p:cNvSpPr txBox="1"/>
          <p:nvPr/>
        </p:nvSpPr>
        <p:spPr>
          <a:xfrm>
            <a:off x="3949812" y="4437228"/>
            <a:ext cx="646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solidFill>
                  <a:srgbClr val="0000FF"/>
                </a:solidFill>
              </a:rPr>
              <a:t>✓✓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0C25E4C3-07DE-4A33-90F1-5A438F4ADBE7}"/>
              </a:ext>
            </a:extLst>
          </p:cNvPr>
          <p:cNvSpPr txBox="1"/>
          <p:nvPr/>
        </p:nvSpPr>
        <p:spPr>
          <a:xfrm>
            <a:off x="5844977" y="4437228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solidFill>
                  <a:srgbClr val="0000FF"/>
                </a:solidFill>
              </a:rPr>
              <a:t>✓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3BC792BC-43BE-4103-B882-8D66ABF95588}"/>
              </a:ext>
            </a:extLst>
          </p:cNvPr>
          <p:cNvSpPr txBox="1"/>
          <p:nvPr/>
        </p:nvSpPr>
        <p:spPr>
          <a:xfrm>
            <a:off x="7805394" y="4437228"/>
            <a:ext cx="344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X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653ADD1C-EAF8-459C-AFE3-70A5F15B3690}"/>
              </a:ext>
            </a:extLst>
          </p:cNvPr>
          <p:cNvSpPr txBox="1"/>
          <p:nvPr/>
        </p:nvSpPr>
        <p:spPr>
          <a:xfrm>
            <a:off x="4100494" y="5168797"/>
            <a:ext cx="344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X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E7BBF816-5FDE-402F-8292-D50565C234AA}"/>
              </a:ext>
            </a:extLst>
          </p:cNvPr>
          <p:cNvSpPr txBox="1"/>
          <p:nvPr/>
        </p:nvSpPr>
        <p:spPr>
          <a:xfrm>
            <a:off x="4100494" y="5863397"/>
            <a:ext cx="344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X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EE4E0F1F-F9C2-4014-B214-E695C1B5439A}"/>
              </a:ext>
            </a:extLst>
          </p:cNvPr>
          <p:cNvSpPr txBox="1"/>
          <p:nvPr/>
        </p:nvSpPr>
        <p:spPr>
          <a:xfrm>
            <a:off x="5880243" y="5168797"/>
            <a:ext cx="344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X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9CF463F4-C8F3-4B95-A254-4444C2F991AC}"/>
              </a:ext>
            </a:extLst>
          </p:cNvPr>
          <p:cNvSpPr txBox="1"/>
          <p:nvPr/>
        </p:nvSpPr>
        <p:spPr>
          <a:xfrm>
            <a:off x="5880243" y="5863397"/>
            <a:ext cx="344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X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778448AD-CD6D-401C-86D6-0FD5DD42FA42}"/>
              </a:ext>
            </a:extLst>
          </p:cNvPr>
          <p:cNvSpPr txBox="1"/>
          <p:nvPr/>
        </p:nvSpPr>
        <p:spPr>
          <a:xfrm>
            <a:off x="7805394" y="5168797"/>
            <a:ext cx="344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X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97461DEE-2CF3-4CDA-AF90-4D96AC15F3D8}"/>
              </a:ext>
            </a:extLst>
          </p:cNvPr>
          <p:cNvSpPr txBox="1"/>
          <p:nvPr/>
        </p:nvSpPr>
        <p:spPr>
          <a:xfrm>
            <a:off x="7805394" y="5863397"/>
            <a:ext cx="344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X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6707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ontent Placeholder 7">
            <a:extLst>
              <a:ext uri="{FF2B5EF4-FFF2-40B4-BE49-F238E27FC236}">
                <a16:creationId xmlns:a16="http://schemas.microsoft.com/office/drawing/2014/main" id="{131AEA56-04E4-4AC2-BE6A-BFF687E3B4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925" y="1146175"/>
            <a:ext cx="8640763" cy="5192713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fi-FI" altLang="en-US" sz="2000" b="1" dirty="0">
                <a:solidFill>
                  <a:srgbClr val="0000FF"/>
                </a:solidFill>
              </a:rPr>
              <a:t>Redundancy elimination in 36.101</a:t>
            </a:r>
          </a:p>
          <a:p>
            <a:pPr lvl="1"/>
            <a:r>
              <a:rPr lang="fi-FI" altLang="en-US" sz="2000" dirty="0"/>
              <a:t>Outline: </a:t>
            </a:r>
            <a:r>
              <a:rPr lang="fi-FI" altLang="en-US" sz="1800" dirty="0"/>
              <a:t>Changes from CA configuration basis into band combination basis</a:t>
            </a:r>
          </a:p>
          <a:p>
            <a:pPr lvl="2"/>
            <a:r>
              <a:rPr lang="fi-FI" altLang="en-US" sz="1600" dirty="0"/>
              <a:t>E.g., 1A-3A-42C &amp; 1A-3A-42A are considered to belong to the combination of 1-3-42</a:t>
            </a:r>
          </a:p>
          <a:p>
            <a:pPr lvl="1"/>
            <a:r>
              <a:rPr lang="fi-FI" altLang="en-US" sz="2000" dirty="0"/>
              <a:t>Effect: </a:t>
            </a:r>
            <a:r>
              <a:rPr lang="fi-FI" altLang="en-US" sz="1800" dirty="0"/>
              <a:t>Page reduction and suppressing potential increase of pages in the future</a:t>
            </a:r>
            <a:endParaRPr lang="fi-FI" altLang="en-US" sz="1600" dirty="0"/>
          </a:p>
          <a:p>
            <a:pPr lvl="2"/>
            <a:r>
              <a:rPr lang="fi-FI" altLang="en-US" sz="1600" dirty="0"/>
              <a:t>e.g., Around </a:t>
            </a:r>
            <a:r>
              <a:rPr lang="fi-FI" altLang="en-US" b="1" dirty="0">
                <a:solidFill>
                  <a:srgbClr val="FF0000"/>
                </a:solidFill>
              </a:rPr>
              <a:t>80</a:t>
            </a:r>
            <a:r>
              <a:rPr lang="fi-FI" altLang="en-US" sz="1600" dirty="0"/>
              <a:t> pages for CA configuration related tables for Delta TIB and RIB become around </a:t>
            </a:r>
            <a:r>
              <a:rPr lang="fi-FI" altLang="en-US" b="1" dirty="0">
                <a:solidFill>
                  <a:srgbClr val="0000FF"/>
                </a:solidFill>
              </a:rPr>
              <a:t>40</a:t>
            </a:r>
            <a:r>
              <a:rPr lang="fi-FI" altLang="en-US" sz="1600" dirty="0"/>
              <a:t> pages long. The method will be further applied to the other part of the spec.</a:t>
            </a:r>
            <a:endParaRPr lang="fi-FI" altLang="en-US" sz="1200" dirty="0"/>
          </a:p>
          <a:p>
            <a:pPr marL="457200" indent="-457200">
              <a:buFont typeface="+mj-lt"/>
              <a:buAutoNum type="arabicPeriod"/>
            </a:pPr>
            <a:r>
              <a:rPr lang="en-US" altLang="en-US" sz="2000" b="1" dirty="0">
                <a:solidFill>
                  <a:srgbClr val="0000FF"/>
                </a:solidFill>
              </a:rPr>
              <a:t>Restructure of the basket WIs</a:t>
            </a:r>
          </a:p>
          <a:p>
            <a:pPr lvl="1"/>
            <a:r>
              <a:rPr lang="fi-FI" altLang="en-US" sz="2000" dirty="0"/>
              <a:t>Outline: </a:t>
            </a:r>
            <a:r>
              <a:rPr lang="en-US" altLang="en-US" sz="1800" dirty="0"/>
              <a:t>Changes from CA configuration basis into band combination basis</a:t>
            </a:r>
            <a:endParaRPr lang="fi-FI" altLang="en-US" sz="1600" dirty="0"/>
          </a:p>
          <a:p>
            <a:pPr lvl="1"/>
            <a:r>
              <a:rPr lang="fi-FI" altLang="en-US" sz="2000" dirty="0"/>
              <a:t>Effect: </a:t>
            </a:r>
            <a:r>
              <a:rPr lang="fi-FI" altLang="en-US" sz="1800" dirty="0"/>
              <a:t>TPs for CA configurations belonging to the same combination can be systematically  mergeed.</a:t>
            </a:r>
            <a:endParaRPr lang="fi-FI" altLang="en-US" sz="1600" dirty="0"/>
          </a:p>
          <a:p>
            <a:pPr lvl="2"/>
            <a:r>
              <a:rPr lang="fi-FI" altLang="en-US" sz="1600" dirty="0"/>
              <a:t>e.g., The number of TPs for &gt; 5CC basket WI would become from </a:t>
            </a:r>
            <a:r>
              <a:rPr lang="fi-FI" altLang="en-US" b="1" dirty="0">
                <a:solidFill>
                  <a:srgbClr val="FF0000"/>
                </a:solidFill>
              </a:rPr>
              <a:t>45</a:t>
            </a:r>
            <a:r>
              <a:rPr lang="fi-FI" altLang="en-US" sz="1600" dirty="0"/>
              <a:t> into </a:t>
            </a:r>
            <a:r>
              <a:rPr lang="fi-FI" altLang="en-US" b="1" dirty="0">
                <a:solidFill>
                  <a:srgbClr val="0000FF"/>
                </a:solidFill>
              </a:rPr>
              <a:t>5</a:t>
            </a:r>
            <a:endParaRPr lang="fi-FI" altLang="en-US" sz="2400" b="1" dirty="0">
              <a:solidFill>
                <a:srgbClr val="0000FF"/>
              </a:solidFill>
            </a:endParaRPr>
          </a:p>
          <a:p>
            <a:pPr lvl="1"/>
            <a:r>
              <a:rPr lang="fi-FI" altLang="en-US" sz="1600" b="1" dirty="0"/>
              <a:t>Note: Even without restructing, people can have conducted similar things...but not has been done so far. Thus, the restruding is established to make work more systematic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en-US" sz="2000" b="1" dirty="0">
                <a:solidFill>
                  <a:srgbClr val="0000FF"/>
                </a:solidFill>
              </a:rPr>
              <a:t>Guidance for how TPs should look like</a:t>
            </a:r>
          </a:p>
          <a:p>
            <a:pPr lvl="1"/>
            <a:r>
              <a:rPr lang="fi-FI" altLang="en-US" sz="1800" dirty="0"/>
              <a:t>Outline: What TPs need and not need and how TPs should look like are shared</a:t>
            </a:r>
          </a:p>
          <a:p>
            <a:pPr lvl="1"/>
            <a:r>
              <a:rPr lang="fi-FI" altLang="en-US" sz="1800" dirty="0"/>
              <a:t>Effect: Duplications among TPs and corrrections for unncessary info are avoided.</a:t>
            </a:r>
            <a:endParaRPr lang="en-GB" altLang="en-US" sz="2000" dirty="0"/>
          </a:p>
          <a:p>
            <a:pPr lvl="1"/>
            <a:endParaRPr lang="en-GB" altLang="en-US" sz="2000" dirty="0"/>
          </a:p>
          <a:p>
            <a:pPr lvl="1"/>
            <a:endParaRPr lang="en-GB" altLang="en-US" sz="2000" dirty="0"/>
          </a:p>
          <a:p>
            <a:pPr lvl="1">
              <a:buFont typeface="Arial" charset="0"/>
              <a:buNone/>
            </a:pPr>
            <a:endParaRPr lang="fi-FI" altLang="en-US" sz="2000" dirty="0"/>
          </a:p>
        </p:txBody>
      </p:sp>
      <p:sp>
        <p:nvSpPr>
          <p:cNvPr id="7170" name="Title 6"/>
          <p:cNvSpPr>
            <a:spLocks noGrp="1"/>
          </p:cNvSpPr>
          <p:nvPr>
            <p:ph type="title"/>
          </p:nvPr>
        </p:nvSpPr>
        <p:spPr>
          <a:xfrm>
            <a:off x="457200" y="46038"/>
            <a:ext cx="6834188" cy="1143000"/>
          </a:xfrm>
        </p:spPr>
        <p:txBody>
          <a:bodyPr/>
          <a:lstStyle/>
          <a:p>
            <a:r>
              <a:rPr lang="fi-FI" altLang="en-US" sz="4000" dirty="0">
                <a:solidFill>
                  <a:srgbClr val="0000FF"/>
                </a:solidFill>
              </a:rPr>
              <a:t>Concrete measures and effects</a:t>
            </a:r>
          </a:p>
        </p:txBody>
      </p:sp>
    </p:spTree>
    <p:extLst>
      <p:ext uri="{BB962C8B-B14F-4D97-AF65-F5344CB8AC3E}">
        <p14:creationId xmlns:p14="http://schemas.microsoft.com/office/powerpoint/2010/main" val="18328241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ontent Placeholder 7">
            <a:extLst>
              <a:ext uri="{FF2B5EF4-FFF2-40B4-BE49-F238E27FC236}">
                <a16:creationId xmlns:a16="http://schemas.microsoft.com/office/drawing/2014/main" id="{131AEA56-04E4-4AC2-BE6A-BFF687E3B4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925" y="1146175"/>
            <a:ext cx="8640763" cy="5192713"/>
          </a:xfrm>
        </p:spPr>
        <p:txBody>
          <a:bodyPr/>
          <a:lstStyle/>
          <a:p>
            <a:r>
              <a:rPr lang="fi-FI" altLang="en-US" sz="2000" dirty="0"/>
              <a:t>RF requirements associated with RF front end are most likely to be the same among CA configurations if they belong to the same band .</a:t>
            </a:r>
          </a:p>
          <a:p>
            <a:pPr lvl="1"/>
            <a:r>
              <a:rPr lang="fi-FI" altLang="en-US" sz="1600" dirty="0"/>
              <a:t>Hence, the requirement does not increase unless new band combinations are introduced.</a:t>
            </a:r>
          </a:p>
          <a:p>
            <a:pPr lvl="1"/>
            <a:endParaRPr lang="en-GB" altLang="en-US" sz="2000" dirty="0"/>
          </a:p>
          <a:p>
            <a:pPr lvl="1">
              <a:buFont typeface="Arial" charset="0"/>
              <a:buNone/>
            </a:pPr>
            <a:endParaRPr lang="fi-FI" altLang="en-US" sz="2000" dirty="0"/>
          </a:p>
        </p:txBody>
      </p:sp>
      <p:sp>
        <p:nvSpPr>
          <p:cNvPr id="7170" name="Title 6"/>
          <p:cNvSpPr>
            <a:spLocks noGrp="1"/>
          </p:cNvSpPr>
          <p:nvPr>
            <p:ph type="title"/>
          </p:nvPr>
        </p:nvSpPr>
        <p:spPr>
          <a:xfrm>
            <a:off x="138545" y="46038"/>
            <a:ext cx="7973656" cy="1143000"/>
          </a:xfrm>
        </p:spPr>
        <p:txBody>
          <a:bodyPr/>
          <a:lstStyle/>
          <a:p>
            <a:r>
              <a:rPr lang="fi-FI" altLang="en-US" dirty="0">
                <a:solidFill>
                  <a:srgbClr val="0000FF"/>
                </a:solidFill>
              </a:rPr>
              <a:t>What does band  combination basis means?</a:t>
            </a: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50EB4FC8-BC56-4AAC-BD7B-C9FFE3F718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83877"/>
              </p:ext>
            </p:extLst>
          </p:nvPr>
        </p:nvGraphicFramePr>
        <p:xfrm>
          <a:off x="286331" y="2394515"/>
          <a:ext cx="2242185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6755">
                  <a:extLst>
                    <a:ext uri="{9D8B030D-6E8A-4147-A177-3AD203B41FA5}">
                      <a16:colId xmlns:a16="http://schemas.microsoft.com/office/drawing/2014/main" val="509753840"/>
                    </a:ext>
                  </a:extLst>
                </a:gridCol>
                <a:gridCol w="1535430">
                  <a:extLst>
                    <a:ext uri="{9D8B030D-6E8A-4147-A177-3AD203B41FA5}">
                      <a16:colId xmlns:a16="http://schemas.microsoft.com/office/drawing/2014/main" val="2959829432"/>
                    </a:ext>
                  </a:extLst>
                </a:gridCol>
              </a:tblGrid>
              <a:tr h="32340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basis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CA config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6534670"/>
                  </a:ext>
                </a:extLst>
              </a:tr>
              <a:tr h="824007"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7CC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2A-46D-48C-66A</a:t>
                      </a:r>
                    </a:p>
                    <a:p>
                      <a:r>
                        <a:rPr lang="en-GB" altLang="ja-JP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2A-46C-48D-66A</a:t>
                      </a:r>
                    </a:p>
                    <a:p>
                      <a:r>
                        <a:rPr lang="en-GB" altLang="ja-JP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2A-46C-48E</a:t>
                      </a:r>
                    </a:p>
                    <a:p>
                      <a:r>
                        <a:rPr kumimoji="1" lang="en-GB" altLang="ja-JP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---------------------*1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410088"/>
                  </a:ext>
                </a:extLst>
              </a:tr>
              <a:tr h="824007"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6CC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ja-JP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2A-46A-48D-66A</a:t>
                      </a:r>
                    </a:p>
                    <a:p>
                      <a:r>
                        <a:rPr lang="en-GB" altLang="ja-JP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2A-46D-48A-66A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2A-46C-48D</a:t>
                      </a:r>
                    </a:p>
                    <a:p>
                      <a:r>
                        <a:rPr kumimoji="1" lang="en-GB" altLang="ja-JP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---------------------*1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2410579"/>
                  </a:ext>
                </a:extLst>
              </a:tr>
              <a:tr h="824007"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5CC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2A-46C-48A-66A</a:t>
                      </a:r>
                    </a:p>
                    <a:p>
                      <a:r>
                        <a:rPr lang="en-GB" altLang="ja-JP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2A-46A-48C-66A</a:t>
                      </a:r>
                    </a:p>
                    <a:p>
                      <a:r>
                        <a:rPr lang="en-GB" altLang="ja-JP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2A-46C-48C</a:t>
                      </a:r>
                    </a:p>
                    <a:p>
                      <a:r>
                        <a:rPr kumimoji="1" lang="en-GB" altLang="ja-JP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---------------------*1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3793247"/>
                  </a:ext>
                </a:extLst>
              </a:tr>
              <a:tr h="637941"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4CC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ja-JP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2A-46A-48A-66A</a:t>
                      </a:r>
                    </a:p>
                    <a:p>
                      <a:r>
                        <a:rPr lang="en-GB" altLang="ja-JP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2A-46A-48C</a:t>
                      </a:r>
                    </a:p>
                    <a:p>
                      <a:r>
                        <a:rPr kumimoji="1" lang="en-GB" altLang="ja-JP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---------------------*1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1279443"/>
                  </a:ext>
                </a:extLst>
              </a:tr>
            </a:tbl>
          </a:graphicData>
        </a:graphic>
      </p:graphicFrame>
      <p:graphicFrame>
        <p:nvGraphicFramePr>
          <p:cNvPr id="19" name="表 18">
            <a:extLst>
              <a:ext uri="{FF2B5EF4-FFF2-40B4-BE49-F238E27FC236}">
                <a16:creationId xmlns:a16="http://schemas.microsoft.com/office/drawing/2014/main" id="{01185841-6FDC-4682-8321-0E9175785A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1319759"/>
              </p:ext>
            </p:extLst>
          </p:nvPr>
        </p:nvGraphicFramePr>
        <p:xfrm>
          <a:off x="5167748" y="2394515"/>
          <a:ext cx="2911614" cy="3931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5855">
                  <a:extLst>
                    <a:ext uri="{9D8B030D-6E8A-4147-A177-3AD203B41FA5}">
                      <a16:colId xmlns:a16="http://schemas.microsoft.com/office/drawing/2014/main" val="509753840"/>
                    </a:ext>
                  </a:extLst>
                </a:gridCol>
                <a:gridCol w="1785759">
                  <a:extLst>
                    <a:ext uri="{9D8B030D-6E8A-4147-A177-3AD203B41FA5}">
                      <a16:colId xmlns:a16="http://schemas.microsoft.com/office/drawing/2014/main" val="2959829432"/>
                    </a:ext>
                  </a:extLst>
                </a:gridCol>
              </a:tblGrid>
              <a:tr h="37531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basis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CA config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6534670"/>
                  </a:ext>
                </a:extLst>
              </a:tr>
              <a:tr h="579548"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5bands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None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410088"/>
                  </a:ext>
                </a:extLst>
              </a:tr>
              <a:tr h="1407412"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4bands</a:t>
                      </a:r>
                    </a:p>
                    <a:p>
                      <a:r>
                        <a:rPr kumimoji="1" lang="en-US" altLang="ja-JP" sz="1400" dirty="0"/>
                        <a:t>(2-46-48-66)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ja-JP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2A-46A-48D-66A</a:t>
                      </a:r>
                    </a:p>
                    <a:p>
                      <a:r>
                        <a:rPr lang="en-GB" altLang="ja-JP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2A-46D-48A-66A</a:t>
                      </a:r>
                    </a:p>
                    <a:p>
                      <a:r>
                        <a:rPr kumimoji="1" lang="en-US" altLang="ja-JP" sz="1400" dirty="0"/>
                        <a:t>2A-46C-48A-66A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2A-46A-48C-66A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2A-46A-48A-66A</a:t>
                      </a:r>
                    </a:p>
                    <a:p>
                      <a:r>
                        <a:rPr kumimoji="1" lang="en-GB" altLang="ja-JP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---------------------*1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2410579"/>
                  </a:ext>
                </a:extLst>
              </a:tr>
              <a:tr h="969551"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3bands</a:t>
                      </a:r>
                    </a:p>
                    <a:p>
                      <a:r>
                        <a:rPr kumimoji="1" lang="en-US" altLang="ja-JP" sz="1400" dirty="0"/>
                        <a:t>(2-46-48)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ja-JP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2A-46C-48C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2A-46C-48D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2A-46A-48C</a:t>
                      </a:r>
                    </a:p>
                    <a:p>
                      <a:r>
                        <a:rPr kumimoji="1" lang="en-GB" altLang="ja-JP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---------------------*1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3793247"/>
                  </a:ext>
                </a:extLst>
              </a:tr>
              <a:tr h="600100"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2bands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GB" altLang="ja-JP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---------------------*1</a:t>
                      </a:r>
                      <a:endParaRPr kumimoji="1"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1279443"/>
                  </a:ext>
                </a:extLst>
              </a:tr>
            </a:tbl>
          </a:graphicData>
        </a:graphic>
      </p:graphicFrame>
      <p:sp>
        <p:nvSpPr>
          <p:cNvPr id="6" name="矢印: 右 5">
            <a:extLst>
              <a:ext uri="{FF2B5EF4-FFF2-40B4-BE49-F238E27FC236}">
                <a16:creationId xmlns:a16="http://schemas.microsoft.com/office/drawing/2014/main" id="{2FFB9689-69D7-47B2-8FD6-F524C80B62D4}"/>
              </a:ext>
            </a:extLst>
          </p:cNvPr>
          <p:cNvSpPr/>
          <p:nvPr/>
        </p:nvSpPr>
        <p:spPr bwMode="auto">
          <a:xfrm>
            <a:off x="4406930" y="3485793"/>
            <a:ext cx="443345" cy="1324492"/>
          </a:xfrm>
          <a:prstGeom prst="rightArrow">
            <a:avLst/>
          </a:prstGeom>
          <a:solidFill>
            <a:srgbClr val="0000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ja-JP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9" name="右中かっこ 8">
            <a:extLst>
              <a:ext uri="{FF2B5EF4-FFF2-40B4-BE49-F238E27FC236}">
                <a16:creationId xmlns:a16="http://schemas.microsoft.com/office/drawing/2014/main" id="{BA4269AC-24B0-47AD-9817-FC28FCAC9E62}"/>
              </a:ext>
            </a:extLst>
          </p:cNvPr>
          <p:cNvSpPr/>
          <p:nvPr/>
        </p:nvSpPr>
        <p:spPr bwMode="auto">
          <a:xfrm>
            <a:off x="8079363" y="3336624"/>
            <a:ext cx="289764" cy="1366982"/>
          </a:xfrm>
          <a:prstGeom prst="rightBrace">
            <a:avLst/>
          </a:prstGeom>
          <a:noFill/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ja-JP" altLang="en-US" sz="2400" b="0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Calibri" pitchFamily="34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1816F1F-EAE3-408E-A963-F938700B95D9}"/>
              </a:ext>
            </a:extLst>
          </p:cNvPr>
          <p:cNvSpPr txBox="1"/>
          <p:nvPr/>
        </p:nvSpPr>
        <p:spPr>
          <a:xfrm>
            <a:off x="8320238" y="3844698"/>
            <a:ext cx="7088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One TP</a:t>
            </a:r>
            <a:endParaRPr kumimoji="1" lang="ja-JP" altLang="en-US" sz="1400" dirty="0"/>
          </a:p>
        </p:txBody>
      </p:sp>
      <p:sp>
        <p:nvSpPr>
          <p:cNvPr id="25" name="右中かっこ 24">
            <a:extLst>
              <a:ext uri="{FF2B5EF4-FFF2-40B4-BE49-F238E27FC236}">
                <a16:creationId xmlns:a16="http://schemas.microsoft.com/office/drawing/2014/main" id="{6281968A-944A-40CF-8D21-BFC5E8AFF790}"/>
              </a:ext>
            </a:extLst>
          </p:cNvPr>
          <p:cNvSpPr/>
          <p:nvPr/>
        </p:nvSpPr>
        <p:spPr bwMode="auto">
          <a:xfrm>
            <a:off x="8112201" y="4773093"/>
            <a:ext cx="289764" cy="891094"/>
          </a:xfrm>
          <a:prstGeom prst="rightBrace">
            <a:avLst/>
          </a:prstGeom>
          <a:noFill/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ja-JP" altLang="en-US" sz="2400" b="0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Calibri" pitchFamily="34" charset="0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15F29D17-962D-4FC4-9663-5E926ACFFA09}"/>
              </a:ext>
            </a:extLst>
          </p:cNvPr>
          <p:cNvSpPr txBox="1"/>
          <p:nvPr/>
        </p:nvSpPr>
        <p:spPr>
          <a:xfrm>
            <a:off x="8350472" y="5006426"/>
            <a:ext cx="7088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One TP</a:t>
            </a:r>
            <a:endParaRPr kumimoji="1" lang="ja-JP" altLang="en-US" sz="1400" dirty="0"/>
          </a:p>
        </p:txBody>
      </p:sp>
      <p:sp>
        <p:nvSpPr>
          <p:cNvPr id="27" name="右中かっこ 26">
            <a:extLst>
              <a:ext uri="{FF2B5EF4-FFF2-40B4-BE49-F238E27FC236}">
                <a16:creationId xmlns:a16="http://schemas.microsoft.com/office/drawing/2014/main" id="{D310DB54-C29C-4A8F-8DB7-4E8E458E7AE0}"/>
              </a:ext>
            </a:extLst>
          </p:cNvPr>
          <p:cNvSpPr/>
          <p:nvPr/>
        </p:nvSpPr>
        <p:spPr bwMode="auto">
          <a:xfrm>
            <a:off x="2569860" y="2780131"/>
            <a:ext cx="163914" cy="918098"/>
          </a:xfrm>
          <a:prstGeom prst="rightBrace">
            <a:avLst/>
          </a:prstGeom>
          <a:noFill/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ja-JP" altLang="en-US" sz="2400" b="0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Calibri" pitchFamily="34" charset="0"/>
            </a:endParaRPr>
          </a:p>
        </p:txBody>
      </p:sp>
      <p:sp>
        <p:nvSpPr>
          <p:cNvPr id="29" name="右中かっこ 28">
            <a:extLst>
              <a:ext uri="{FF2B5EF4-FFF2-40B4-BE49-F238E27FC236}">
                <a16:creationId xmlns:a16="http://schemas.microsoft.com/office/drawing/2014/main" id="{ABE5AAD6-117D-4ADD-BE11-45AB51DEB152}"/>
              </a:ext>
            </a:extLst>
          </p:cNvPr>
          <p:cNvSpPr/>
          <p:nvPr/>
        </p:nvSpPr>
        <p:spPr bwMode="auto">
          <a:xfrm>
            <a:off x="2569860" y="3717626"/>
            <a:ext cx="163914" cy="918098"/>
          </a:xfrm>
          <a:prstGeom prst="rightBrace">
            <a:avLst/>
          </a:prstGeom>
          <a:noFill/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ja-JP" altLang="en-US" sz="2400" b="0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Calibri" pitchFamily="34" charset="0"/>
            </a:endParaRPr>
          </a:p>
        </p:txBody>
      </p:sp>
      <p:sp>
        <p:nvSpPr>
          <p:cNvPr id="31" name="右中かっこ 30">
            <a:extLst>
              <a:ext uri="{FF2B5EF4-FFF2-40B4-BE49-F238E27FC236}">
                <a16:creationId xmlns:a16="http://schemas.microsoft.com/office/drawing/2014/main" id="{1A3EFC77-C13F-4147-88AA-518C43413FAC}"/>
              </a:ext>
            </a:extLst>
          </p:cNvPr>
          <p:cNvSpPr/>
          <p:nvPr/>
        </p:nvSpPr>
        <p:spPr bwMode="auto">
          <a:xfrm>
            <a:off x="2569860" y="4659736"/>
            <a:ext cx="163914" cy="918098"/>
          </a:xfrm>
          <a:prstGeom prst="rightBrace">
            <a:avLst/>
          </a:prstGeom>
          <a:noFill/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ja-JP" altLang="en-US" sz="2400" b="0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Calibri" pitchFamily="34" charset="0"/>
            </a:endParaRPr>
          </a:p>
        </p:txBody>
      </p:sp>
      <p:sp>
        <p:nvSpPr>
          <p:cNvPr id="33" name="右中かっこ 32">
            <a:extLst>
              <a:ext uri="{FF2B5EF4-FFF2-40B4-BE49-F238E27FC236}">
                <a16:creationId xmlns:a16="http://schemas.microsoft.com/office/drawing/2014/main" id="{F750EBFD-76A0-4693-A076-B7E1BC44AFB1}"/>
              </a:ext>
            </a:extLst>
          </p:cNvPr>
          <p:cNvSpPr/>
          <p:nvPr/>
        </p:nvSpPr>
        <p:spPr bwMode="auto">
          <a:xfrm>
            <a:off x="2552934" y="5560278"/>
            <a:ext cx="180840" cy="742570"/>
          </a:xfrm>
          <a:prstGeom prst="rightBrace">
            <a:avLst/>
          </a:prstGeom>
          <a:noFill/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ja-JP" altLang="en-US" sz="2400" b="0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Calibri" pitchFamily="34" charset="0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9F12A992-AFBD-491C-BF32-376B32F6CF9B}"/>
              </a:ext>
            </a:extLst>
          </p:cNvPr>
          <p:cNvSpPr txBox="1"/>
          <p:nvPr/>
        </p:nvSpPr>
        <p:spPr>
          <a:xfrm>
            <a:off x="2793028" y="3915065"/>
            <a:ext cx="16580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TPs to the number </a:t>
            </a:r>
          </a:p>
          <a:p>
            <a:r>
              <a:rPr kumimoji="1" lang="en-US" altLang="ja-JP" sz="1400" dirty="0"/>
              <a:t>of CA configurations</a:t>
            </a:r>
            <a:endParaRPr kumimoji="1" lang="ja-JP" altLang="en-US" sz="1400" dirty="0"/>
          </a:p>
        </p:txBody>
      </p:sp>
      <p:cxnSp>
        <p:nvCxnSpPr>
          <p:cNvPr id="7168" name="直線矢印コネクタ 7167">
            <a:extLst>
              <a:ext uri="{FF2B5EF4-FFF2-40B4-BE49-F238E27FC236}">
                <a16:creationId xmlns:a16="http://schemas.microsoft.com/office/drawing/2014/main" id="{561AE63B-743F-457D-8588-C1267AAFA901}"/>
              </a:ext>
            </a:extLst>
          </p:cNvPr>
          <p:cNvCxnSpPr>
            <a:stCxn id="27" idx="1"/>
          </p:cNvCxnSpPr>
          <p:nvPr/>
        </p:nvCxnSpPr>
        <p:spPr bwMode="auto">
          <a:xfrm>
            <a:off x="2733774" y="3239180"/>
            <a:ext cx="723710" cy="605518"/>
          </a:xfrm>
          <a:prstGeom prst="straightConnector1">
            <a:avLst/>
          </a:prstGeom>
          <a:noFill/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7" name="直線矢印コネクタ 36">
            <a:extLst>
              <a:ext uri="{FF2B5EF4-FFF2-40B4-BE49-F238E27FC236}">
                <a16:creationId xmlns:a16="http://schemas.microsoft.com/office/drawing/2014/main" id="{BEDF91D9-CC88-4994-B7D0-2FF62D36609F}"/>
              </a:ext>
            </a:extLst>
          </p:cNvPr>
          <p:cNvCxnSpPr>
            <a:cxnSpLocks/>
          </p:cNvCxnSpPr>
          <p:nvPr/>
        </p:nvCxnSpPr>
        <p:spPr bwMode="auto">
          <a:xfrm flipV="1">
            <a:off x="2766613" y="4409106"/>
            <a:ext cx="441884" cy="676133"/>
          </a:xfrm>
          <a:prstGeom prst="straightConnector1">
            <a:avLst/>
          </a:prstGeom>
          <a:noFill/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9" name="直線矢印コネクタ 38">
            <a:extLst>
              <a:ext uri="{FF2B5EF4-FFF2-40B4-BE49-F238E27FC236}">
                <a16:creationId xmlns:a16="http://schemas.microsoft.com/office/drawing/2014/main" id="{2B31BD43-4641-436F-AEA1-176F8B9FD452}"/>
              </a:ext>
            </a:extLst>
          </p:cNvPr>
          <p:cNvCxnSpPr>
            <a:cxnSpLocks/>
            <a:endCxn id="34" idx="2"/>
          </p:cNvCxnSpPr>
          <p:nvPr/>
        </p:nvCxnSpPr>
        <p:spPr bwMode="auto">
          <a:xfrm flipV="1">
            <a:off x="2758192" y="4438285"/>
            <a:ext cx="863845" cy="1414790"/>
          </a:xfrm>
          <a:prstGeom prst="straightConnector1">
            <a:avLst/>
          </a:prstGeom>
          <a:noFill/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172" name="正方形/長方形 7171">
            <a:extLst>
              <a:ext uri="{FF2B5EF4-FFF2-40B4-BE49-F238E27FC236}">
                <a16:creationId xmlns:a16="http://schemas.microsoft.com/office/drawing/2014/main" id="{F44E4F55-9E91-46BD-A946-CC3B81753DCA}"/>
              </a:ext>
            </a:extLst>
          </p:cNvPr>
          <p:cNvSpPr/>
          <p:nvPr/>
        </p:nvSpPr>
        <p:spPr>
          <a:xfrm>
            <a:off x="-374652" y="6282653"/>
            <a:ext cx="82347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fi-FI" altLang="en-US" sz="1600" b="1" dirty="0">
                <a:solidFill>
                  <a:srgbClr val="0000FF"/>
                </a:solidFill>
              </a:rPr>
              <a:t>Note: Even without restructing, people can have conducted similar things...but not has been done so far. Thus, the restruding is established to make work more systematic</a:t>
            </a:r>
            <a:endParaRPr lang="fi-FI" altLang="en-US" sz="1600" b="1" dirty="0"/>
          </a:p>
        </p:txBody>
      </p:sp>
      <p:sp>
        <p:nvSpPr>
          <p:cNvPr id="7173" name="テキスト ボックス 7172">
            <a:extLst>
              <a:ext uri="{FF2B5EF4-FFF2-40B4-BE49-F238E27FC236}">
                <a16:creationId xmlns:a16="http://schemas.microsoft.com/office/drawing/2014/main" id="{E5E7FF70-52FD-4E44-9C08-48CFE54BC3CF}"/>
              </a:ext>
            </a:extLst>
          </p:cNvPr>
          <p:cNvSpPr txBox="1"/>
          <p:nvPr/>
        </p:nvSpPr>
        <p:spPr>
          <a:xfrm>
            <a:off x="2727647" y="2620024"/>
            <a:ext cx="24456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/>
              <a:t>*1:some were omitted for simplicity</a:t>
            </a:r>
            <a:endParaRPr kumimoji="1" lang="ja-JP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5365638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ontent Placeholder 7">
            <a:extLst>
              <a:ext uri="{FF2B5EF4-FFF2-40B4-BE49-F238E27FC236}">
                <a16:creationId xmlns:a16="http://schemas.microsoft.com/office/drawing/2014/main" id="{131AEA56-04E4-4AC2-BE6A-BFF687E3B4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925" y="1146175"/>
            <a:ext cx="8640763" cy="5192713"/>
          </a:xfrm>
        </p:spPr>
        <p:txBody>
          <a:bodyPr/>
          <a:lstStyle/>
          <a:p>
            <a:r>
              <a:rPr lang="fi-FI" altLang="en-US" sz="2400" dirty="0"/>
              <a:t>Make the measures approved in R4#86 more concrete &amp; the applicability extended</a:t>
            </a:r>
          </a:p>
          <a:p>
            <a:pPr lvl="1"/>
            <a:r>
              <a:rPr lang="fi-FI" altLang="en-US" b="1" dirty="0">
                <a:solidFill>
                  <a:srgbClr val="0000FF"/>
                </a:solidFill>
              </a:rPr>
              <a:t>Redundancy elimination in 36.101</a:t>
            </a:r>
          </a:p>
          <a:p>
            <a:pPr lvl="2"/>
            <a:r>
              <a:rPr lang="fi-FI" altLang="en-US" sz="1800" dirty="0"/>
              <a:t>Further redundancy elimination is possible</a:t>
            </a:r>
          </a:p>
          <a:p>
            <a:pPr lvl="2"/>
            <a:r>
              <a:rPr lang="fi-FI" altLang="en-US" sz="1800" dirty="0"/>
              <a:t>Avoid the same isssues to happen for NR for 38.101</a:t>
            </a:r>
            <a:endParaRPr lang="fi-FI" altLang="en-US" sz="1400" dirty="0"/>
          </a:p>
          <a:p>
            <a:pPr lvl="1"/>
            <a:r>
              <a:rPr lang="en-US" altLang="en-US" b="1" dirty="0">
                <a:solidFill>
                  <a:srgbClr val="0000FF"/>
                </a:solidFill>
              </a:rPr>
              <a:t>Restructure of the basket WIs</a:t>
            </a:r>
          </a:p>
          <a:p>
            <a:pPr lvl="2"/>
            <a:r>
              <a:rPr lang="fi-FI" altLang="en-US" sz="1800" dirty="0"/>
              <a:t>Concrete WIDs for the basket WIs for </a:t>
            </a:r>
            <a:r>
              <a:rPr lang="fi-FI" altLang="en-US" sz="1800" b="1" dirty="0">
                <a:solidFill>
                  <a:srgbClr val="0000FF"/>
                </a:solidFill>
              </a:rPr>
              <a:t>Rel-16</a:t>
            </a:r>
            <a:r>
              <a:rPr lang="fi-FI" altLang="en-US" sz="1800" dirty="0"/>
              <a:t> will be established.</a:t>
            </a:r>
          </a:p>
          <a:p>
            <a:pPr lvl="2"/>
            <a:r>
              <a:rPr lang="fi-FI" altLang="en-US" sz="1800" dirty="0"/>
              <a:t>Accordingly, the rapporteurs will be assigned newly</a:t>
            </a:r>
          </a:p>
          <a:p>
            <a:pPr lvl="2"/>
            <a:r>
              <a:rPr lang="fi-FI" altLang="en-US" sz="1800" dirty="0"/>
              <a:t>The CA configurations, EN-DC configurations and NR CA configuraitons which are not completed in Rel-15 will move to the individual </a:t>
            </a:r>
          </a:p>
          <a:p>
            <a:pPr lvl="1"/>
            <a:r>
              <a:rPr lang="en-US" altLang="en-US" b="1" dirty="0">
                <a:solidFill>
                  <a:srgbClr val="0000FF"/>
                </a:solidFill>
              </a:rPr>
              <a:t>Guidance for how TPs should look like</a:t>
            </a:r>
          </a:p>
          <a:p>
            <a:pPr lvl="2"/>
            <a:r>
              <a:rPr lang="fi-FI" altLang="en-US" sz="1800" dirty="0"/>
              <a:t>Concrete template for TPs will be established.</a:t>
            </a:r>
          </a:p>
          <a:p>
            <a:pPr lvl="2"/>
            <a:r>
              <a:rPr lang="fi-FI" altLang="en-US" sz="1800" dirty="0"/>
              <a:t>Documentation of the agreements</a:t>
            </a:r>
          </a:p>
          <a:p>
            <a:r>
              <a:rPr lang="fi-FI" altLang="en-US" sz="2400" dirty="0"/>
              <a:t>Remaining issues will be addressed if time allows</a:t>
            </a:r>
          </a:p>
          <a:p>
            <a:pPr lvl="1"/>
            <a:endParaRPr lang="en-GB" altLang="en-US" dirty="0"/>
          </a:p>
          <a:p>
            <a:pPr lvl="1">
              <a:buFont typeface="Arial" charset="0"/>
              <a:buNone/>
            </a:pPr>
            <a:endParaRPr lang="fi-FI" altLang="en-US" dirty="0"/>
          </a:p>
        </p:txBody>
      </p:sp>
      <p:sp>
        <p:nvSpPr>
          <p:cNvPr id="7170" name="Title 6"/>
          <p:cNvSpPr>
            <a:spLocks noGrp="1"/>
          </p:cNvSpPr>
          <p:nvPr>
            <p:ph type="title"/>
          </p:nvPr>
        </p:nvSpPr>
        <p:spPr>
          <a:xfrm>
            <a:off x="457200" y="46038"/>
            <a:ext cx="6834188" cy="1143000"/>
          </a:xfrm>
        </p:spPr>
        <p:txBody>
          <a:bodyPr/>
          <a:lstStyle/>
          <a:p>
            <a:r>
              <a:rPr lang="fi-FI" altLang="en-US" sz="4000" dirty="0">
                <a:solidFill>
                  <a:srgbClr val="0000FF"/>
                </a:solidFill>
              </a:rPr>
              <a:t>Next steps until RAN#80</a:t>
            </a:r>
          </a:p>
        </p:txBody>
      </p:sp>
    </p:spTree>
    <p:extLst>
      <p:ext uri="{BB962C8B-B14F-4D97-AF65-F5344CB8AC3E}">
        <p14:creationId xmlns:p14="http://schemas.microsoft.com/office/powerpoint/2010/main" val="7249584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409" name="Group 36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3571136"/>
              </p:ext>
            </p:extLst>
          </p:nvPr>
        </p:nvGraphicFramePr>
        <p:xfrm>
          <a:off x="106336" y="1645369"/>
          <a:ext cx="8954575" cy="4795808"/>
        </p:xfrm>
        <a:graphic>
          <a:graphicData uri="http://schemas.openxmlformats.org/drawingml/2006/table">
            <a:tbl>
              <a:tblPr/>
              <a:tblGrid>
                <a:gridCol w="591010">
                  <a:extLst>
                    <a:ext uri="{9D8B030D-6E8A-4147-A177-3AD203B41FA5}">
                      <a16:colId xmlns:a16="http://schemas.microsoft.com/office/drawing/2014/main" val="2595793909"/>
                    </a:ext>
                  </a:extLst>
                </a:gridCol>
                <a:gridCol w="11341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3995">
                  <a:extLst>
                    <a:ext uri="{9D8B030D-6E8A-4147-A177-3AD203B41FA5}">
                      <a16:colId xmlns:a16="http://schemas.microsoft.com/office/drawing/2014/main" val="3659731700"/>
                    </a:ext>
                  </a:extLst>
                </a:gridCol>
                <a:gridCol w="46245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09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Num</a:t>
                      </a:r>
                      <a:endParaRPr kumimoji="0" lang="en-US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T-doc</a:t>
                      </a:r>
                      <a:endParaRPr kumimoji="0" lang="en-US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Source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Title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meetings</a:t>
                      </a:r>
                      <a:endParaRPr kumimoji="0" lang="en-US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RP-171791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Qualcomm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On Automation of TPs and CRs for Basket CA WIs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RAN#77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684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RP-172391</a:t>
                      </a:r>
                      <a:endParaRPr kumimoji="0" lang="en-US" alt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ZTE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dirty="0"/>
                        <a:t>On handling of band combinations for NR   </a:t>
                      </a:r>
                      <a:endParaRPr kumimoji="0" lang="en-US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RAN#78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684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R4-1800386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R4 Vice chairman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(NTT DOCOMO)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Restructure CA/DC configuration specific specs and basket WIs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R4 AH-1801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5007951"/>
                  </a:ext>
                </a:extLst>
              </a:tr>
              <a:tr h="36684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R4-1800459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Huawei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Consideration on co-existence study for 2UL band combinations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R4 AH-1801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0679618"/>
                  </a:ext>
                </a:extLst>
              </a:tr>
              <a:tr h="36684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R4-1801205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NTT DOCOMO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WF on reduction of workload related to band combinations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R4 AH-1801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3868400"/>
                  </a:ext>
                </a:extLst>
              </a:tr>
              <a:tr h="36684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R4-1802520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R4 Vice chairman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(NTT DOCOMO)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Introduction of CA/DC band combination-based basket approach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RAN4#86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684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R4-1802529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R4 Vice chairman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(NTT DOCOMO)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Promotion of efficiency of TPs for LTE/NR UL CA and EN-DC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RAN4#86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684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R4-1801531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Huawei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Further consideration on co-existence study for 2UL band combinations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RAN4#86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250546"/>
                  </a:ext>
                </a:extLst>
              </a:tr>
              <a:tr h="36684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R4-1803234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NTT DOCOMO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Introduction of CA band combination basis Delta </a:t>
                      </a:r>
                      <a:r>
                        <a:rPr kumimoji="0" lang="en-US" altLang="zh-CN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TIB,c</a:t>
                      </a:r>
                      <a:r>
                        <a:rPr kumimoji="0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table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RAN4#86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684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R4-1803235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NTT DOCOMO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Introduction of CA band combination basis Delta </a:t>
                      </a:r>
                      <a:r>
                        <a:rPr kumimoji="0" lang="en-US" altLang="zh-CN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RIB,c</a:t>
                      </a:r>
                      <a:r>
                        <a:rPr kumimoji="0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table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RAN4#86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87166" name="Rectangle 126"/>
          <p:cNvSpPr>
            <a:spLocks noGrp="1" noChangeArrowheads="1"/>
          </p:cNvSpPr>
          <p:nvPr>
            <p:ph type="title"/>
          </p:nvPr>
        </p:nvSpPr>
        <p:spPr>
          <a:xfrm>
            <a:off x="463334" y="491640"/>
            <a:ext cx="7200900" cy="360363"/>
          </a:xfrm>
        </p:spPr>
        <p:txBody>
          <a:bodyPr lIns="90488" tIns="44450" rIns="90488" bIns="44450">
            <a:noAutofit/>
          </a:bodyPr>
          <a:lstStyle/>
          <a:p>
            <a:r>
              <a:rPr lang="sv-SE" altLang="zh-CN" dirty="0">
                <a:solidFill>
                  <a:srgbClr val="0000FF"/>
                </a:solidFill>
              </a:rPr>
              <a:t>Reference</a:t>
            </a:r>
            <a:endParaRPr lang="en-US" altLang="zh-CN" dirty="0">
              <a:solidFill>
                <a:srgbClr val="0000FF"/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61185" y="2615855"/>
            <a:ext cx="8229600" cy="259157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2"/>
            <a:endParaRPr lang="zh-CN" altLang="en-US" sz="800" kern="0" dirty="0"/>
          </a:p>
        </p:txBody>
      </p:sp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253907</TotalTime>
  <Words>1359</Words>
  <Application>Microsoft Office PowerPoint</Application>
  <PresentationFormat>画面に合わせる (4:3)</PresentationFormat>
  <Paragraphs>276</Paragraphs>
  <Slides>9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6" baseType="lpstr">
      <vt:lpstr>MS PGothic</vt:lpstr>
      <vt:lpstr>宋体</vt:lpstr>
      <vt:lpstr>宋体</vt:lpstr>
      <vt:lpstr>Arial</vt:lpstr>
      <vt:lpstr>Calibri</vt:lpstr>
      <vt:lpstr>Times New Roman</vt:lpstr>
      <vt:lpstr>3gpp</vt:lpstr>
      <vt:lpstr>  </vt:lpstr>
      <vt:lpstr>Background</vt:lpstr>
      <vt:lpstr>Overview</vt:lpstr>
      <vt:lpstr>Identified issues1</vt:lpstr>
      <vt:lpstr>What R4 achieved in R4#86</vt:lpstr>
      <vt:lpstr>Concrete measures and effects</vt:lpstr>
      <vt:lpstr>What does band  combination basis means?</vt:lpstr>
      <vt:lpstr>Next steps until RAN#80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RP-160010</dc:title>
  <dc:subject>RAN4 report to RAN#71</dc:subject>
  <dc:creator>Xutao Zhou (Samsung)</dc:creator>
  <dc:description>©3GPP 2009. All rights reserved</dc:description>
  <cp:lastModifiedBy>get.every.single.stunning.view@gmail.com</cp:lastModifiedBy>
  <cp:revision>4505</cp:revision>
  <cp:lastPrinted>2016-09-15T08:31:35Z</cp:lastPrinted>
  <dcterms:created xsi:type="dcterms:W3CDTF">2009-11-27T05:15:11Z</dcterms:created>
  <dcterms:modified xsi:type="dcterms:W3CDTF">2018-03-12T10:37:02Z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D:\RAN\RAN78\RP-172127.pptx</vt:lpwstr>
  </property>
</Properties>
</file>