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6327" r:id="rId1"/>
  </p:sldMasterIdLst>
  <p:notesMasterIdLst>
    <p:notesMasterId r:id="rId9"/>
  </p:notesMasterIdLst>
  <p:sldIdLst>
    <p:sldId id="424" r:id="rId2"/>
    <p:sldId id="427" r:id="rId3"/>
    <p:sldId id="429" r:id="rId4"/>
    <p:sldId id="428" r:id="rId5"/>
    <p:sldId id="430" r:id="rId6"/>
    <p:sldId id="431" r:id="rId7"/>
    <p:sldId id="432" r:id="rId8"/>
  </p:sldIdLst>
  <p:sldSz cx="9906000" cy="6858000" type="A4"/>
  <p:notesSz cx="6794500" cy="9921875"/>
  <p:defaultTex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p:defaultTextStyle>
  <p:extLst>
    <p:ext uri="{EFAFB233-063F-42B5-8137-9DF3F51BA10A}">
      <p15:sldGuideLst xmlns:p15="http://schemas.microsoft.com/office/powerpoint/2012/main">
        <p15:guide id="1" orient="horz" pos="2840">
          <p15:clr>
            <a:srgbClr val="A4A3A4"/>
          </p15:clr>
        </p15:guide>
        <p15:guide id="2" orient="horz" pos="4319">
          <p15:clr>
            <a:srgbClr val="A4A3A4"/>
          </p15:clr>
        </p15:guide>
        <p15:guide id="3" orient="horz" pos="4201">
          <p15:clr>
            <a:srgbClr val="A4A3A4"/>
          </p15:clr>
        </p15:guide>
        <p15:guide id="4" pos="716">
          <p15:clr>
            <a:srgbClr val="A4A3A4"/>
          </p15:clr>
        </p15:guide>
      </p15:sldGuideLst>
    </p:ext>
    <p:ext uri="{2D200454-40CA-4A62-9FC3-DE9A4176ACB9}">
      <p15:notesGuideLst xmlns:p15="http://schemas.microsoft.com/office/powerpoint/2012/main">
        <p15:guide id="1" orient="horz" pos="3125">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CC0000"/>
    <a:srgbClr val="FFFF00"/>
    <a:srgbClr val="7F7F7F"/>
    <a:srgbClr val="FF0000"/>
    <a:srgbClr val="00B050"/>
    <a:srgbClr val="00B0F0"/>
    <a:srgbClr val="F34F0D"/>
    <a:srgbClr val="FF0066"/>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9" autoAdjust="0"/>
    <p:restoredTop sz="94240" autoAdjust="0"/>
  </p:normalViewPr>
  <p:slideViewPr>
    <p:cSldViewPr>
      <p:cViewPr varScale="1">
        <p:scale>
          <a:sx n="84" d="100"/>
          <a:sy n="84" d="100"/>
        </p:scale>
        <p:origin x="102" y="366"/>
      </p:cViewPr>
      <p:guideLst>
        <p:guide orient="horz" pos="2840"/>
        <p:guide orient="horz" pos="4319"/>
        <p:guide orient="horz" pos="4201"/>
        <p:guide pos="716"/>
      </p:guideLst>
    </p:cSldViewPr>
  </p:slideViewPr>
  <p:outlineViewPr>
    <p:cViewPr>
      <p:scale>
        <a:sx n="33" d="100"/>
        <a:sy n="33" d="100"/>
      </p:scale>
      <p:origin x="0" y="13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828" y="-84"/>
      </p:cViewPr>
      <p:guideLst>
        <p:guide orient="horz" pos="3125"/>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47" name="Rectangle 3"/>
          <p:cNvSpPr>
            <a:spLocks noGrp="1" noChangeArrowheads="1"/>
          </p:cNvSpPr>
          <p:nvPr>
            <p:ph type="dt" idx="1"/>
          </p:nvPr>
        </p:nvSpPr>
        <p:spPr bwMode="auto">
          <a:xfrm>
            <a:off x="3848844"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endParaRPr lang="en-US" altLang="ko-KR"/>
          </a:p>
        </p:txBody>
      </p:sp>
      <p:sp>
        <p:nvSpPr>
          <p:cNvPr id="89092" name="Rectangle 4"/>
          <p:cNvSpPr>
            <a:spLocks noGrp="1" noRot="1" noChangeAspect="1" noChangeArrowheads="1" noTextEdit="1"/>
          </p:cNvSpPr>
          <p:nvPr>
            <p:ph type="sldImg" idx="2"/>
          </p:nvPr>
        </p:nvSpPr>
        <p:spPr bwMode="auto">
          <a:xfrm>
            <a:off x="711200" y="744538"/>
            <a:ext cx="5372100" cy="3719512"/>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712930"/>
            <a:ext cx="5434966" cy="4464131"/>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150" name="Rectangle 6"/>
          <p:cNvSpPr>
            <a:spLocks noGrp="1" noChangeArrowheads="1"/>
          </p:cNvSpPr>
          <p:nvPr>
            <p:ph type="ftr" sz="quarter" idx="4"/>
          </p:nvPr>
        </p:nvSpPr>
        <p:spPr bwMode="auto">
          <a:xfrm>
            <a:off x="1"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51" name="Rectangle 7"/>
          <p:cNvSpPr>
            <a:spLocks noGrp="1" noChangeArrowheads="1"/>
          </p:cNvSpPr>
          <p:nvPr>
            <p:ph type="sldNum" sz="quarter" idx="5"/>
          </p:nvPr>
        </p:nvSpPr>
        <p:spPr bwMode="auto">
          <a:xfrm>
            <a:off x="3848844"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fld id="{86A48C05-3BF9-4CF8-965C-B3A5E128232B}" type="slidenum">
              <a:rPr lang="en-US" altLang="ko-KR"/>
              <a:pPr>
                <a:defRPr/>
              </a:pPr>
              <a:t>‹#›</a:t>
            </a:fld>
            <a:endParaRPr lang="en-US" altLang="ko-KR" dirty="0"/>
          </a:p>
        </p:txBody>
      </p:sp>
    </p:spTree>
    <p:extLst>
      <p:ext uri="{BB962C8B-B14F-4D97-AF65-F5344CB8AC3E}">
        <p14:creationId xmlns:p14="http://schemas.microsoft.com/office/powerpoint/2010/main" val="1897518895"/>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56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28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00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72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5722" algn="l" defTabSz="914290" rtl="0" eaLnBrk="1" latinLnBrk="1" hangingPunct="1">
      <a:defRPr sz="1200" kern="1200">
        <a:solidFill>
          <a:schemeClr val="tx1"/>
        </a:solidFill>
        <a:latin typeface="+mn-lt"/>
        <a:ea typeface="+mn-ea"/>
        <a:cs typeface="+mn-cs"/>
      </a:defRPr>
    </a:lvl6pPr>
    <a:lvl7pPr marL="2742867" algn="l" defTabSz="914290" rtl="0" eaLnBrk="1" latinLnBrk="1" hangingPunct="1">
      <a:defRPr sz="1200" kern="1200">
        <a:solidFill>
          <a:schemeClr val="tx1"/>
        </a:solidFill>
        <a:latin typeface="+mn-lt"/>
        <a:ea typeface="+mn-ea"/>
        <a:cs typeface="+mn-cs"/>
      </a:defRPr>
    </a:lvl7pPr>
    <a:lvl8pPr marL="3200011" algn="l" defTabSz="914290" rtl="0" eaLnBrk="1" latinLnBrk="1" hangingPunct="1">
      <a:defRPr sz="1200" kern="1200">
        <a:solidFill>
          <a:schemeClr val="tx1"/>
        </a:solidFill>
        <a:latin typeface="+mn-lt"/>
        <a:ea typeface="+mn-ea"/>
        <a:cs typeface="+mn-cs"/>
      </a:defRPr>
    </a:lvl8pPr>
    <a:lvl9pPr marL="3657155" algn="l" defTabSz="91429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632520" y="548680"/>
            <a:ext cx="8640960" cy="576000"/>
          </a:xfrm>
          <a:prstGeom prst="rect">
            <a:avLst/>
          </a:prstGeom>
        </p:spPr>
        <p:txBody>
          <a:bodyPr lIns="144000" anchor="ctr"/>
          <a:lstStyle>
            <a:lvl1pPr marL="0" indent="0" algn="ctr">
              <a:buFont typeface="+mj-lt"/>
              <a:buNone/>
              <a:defRPr kumimoji="1" lang="en-US" altLang="ko-KR" sz="20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소제목</a:t>
            </a:r>
            <a:endParaRPr lang="en-US" altLang="ko-KR" dirty="0" smtClean="0"/>
          </a:p>
        </p:txBody>
      </p:sp>
      <p:sp>
        <p:nvSpPr>
          <p:cNvPr id="18" name="내용 개체 틀 10"/>
          <p:cNvSpPr>
            <a:spLocks noGrp="1"/>
          </p:cNvSpPr>
          <p:nvPr>
            <p:ph sz="quarter" idx="18"/>
          </p:nvPr>
        </p:nvSpPr>
        <p:spPr>
          <a:xfrm>
            <a:off x="632520" y="1196752"/>
            <a:ext cx="8640960" cy="5184576"/>
          </a:xfrm>
          <a:prstGeom prst="rect">
            <a:avLst/>
          </a:prstGeom>
        </p:spPr>
        <p:txBody>
          <a:bodyPr/>
          <a:lstStyle>
            <a:lvl1pPr marL="268288" indent="-268288">
              <a:spcBef>
                <a:spcPts val="600"/>
              </a:spcBef>
              <a:spcAft>
                <a:spcPts val="600"/>
              </a:spcAft>
              <a:buFont typeface="Wingdings" pitchFamily="2" charset="2"/>
              <a:buChar char=""/>
              <a:defRPr sz="1600" b="1" u="none" baseline="0">
                <a:latin typeface="Arial"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2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0" name="TextBox 9"/>
          <p:cNvSpPr txBox="1"/>
          <p:nvPr userDrawn="1"/>
        </p:nvSpPr>
        <p:spPr>
          <a:xfrm>
            <a:off x="4778112" y="6631468"/>
            <a:ext cx="349776"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baseline="0" smtClean="0">
                <a:solidFill>
                  <a:schemeClr val="tx1"/>
                </a:solidFill>
                <a:latin typeface="Arial"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baseline="0" dirty="0" smtClean="0">
              <a:solidFill>
                <a:schemeClr val="tx1"/>
              </a:solidFill>
              <a:latin typeface="Arial" pitchFamily="34" charset="0"/>
              <a:ea typeface="맑은 고딕" pitchFamily="50" charset="-127"/>
              <a:cs typeface="Arial" pitchFamily="34" charset="0"/>
            </a:endParaRPr>
          </a:p>
        </p:txBody>
      </p:sp>
      <p:sp>
        <p:nvSpPr>
          <p:cNvPr id="7"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700" b="1" i="0" baseline="0" dirty="0">
                <a:solidFill>
                  <a:schemeClr val="bg1">
                    <a:lumMod val="50000"/>
                  </a:schemeClr>
                </a:solidFill>
                <a:latin typeface="Arial" pitchFamily="34" charset="0"/>
                <a:ea typeface="HY중고딕" pitchFamily="18" charset="-127"/>
                <a:cs typeface="+mj-cs"/>
              </a:defRPr>
            </a:lvl1pPr>
          </a:lstStyle>
          <a:p>
            <a:r>
              <a:rPr lang="ko-KR" altLang="en-US" dirty="0" err="1" smtClean="0"/>
              <a:t>대제목</a:t>
            </a:r>
            <a:endParaRPr lang="ko-KR" altLang="en-US" dirty="0"/>
          </a:p>
        </p:txBody>
      </p:sp>
      <p:sp>
        <p:nvSpPr>
          <p:cNvPr id="8"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9"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1" name="직사각형 10"/>
          <p:cNvSpPr/>
          <p:nvPr userDrawn="1"/>
        </p:nvSpPr>
        <p:spPr>
          <a:xfrm>
            <a:off x="-15552" y="6631468"/>
            <a:ext cx="3721262" cy="253916"/>
          </a:xfrm>
          <a:prstGeom prst="rect">
            <a:avLst/>
          </a:prstGeom>
        </p:spPr>
        <p:txBody>
          <a:bodyPr>
            <a:spAutoFit/>
          </a:bodyPr>
          <a:lstStyle/>
          <a:p>
            <a:r>
              <a:rPr kumimoji="1" lang="en-US" altLang="ko-KR" sz="1050" b="1" kern="1200" dirty="0" smtClean="0">
                <a:solidFill>
                  <a:schemeClr val="bg1">
                    <a:lumMod val="50000"/>
                  </a:schemeClr>
                </a:solidFill>
                <a:latin typeface="맑은 고딕" pitchFamily="50" charset="-127"/>
                <a:ea typeface="맑은 고딕" pitchFamily="50" charset="-127"/>
                <a:cs typeface="+mn-cs"/>
              </a:rPr>
              <a:t>Copyright 2018. LG Electronics Inc. All rights reserved.</a:t>
            </a:r>
            <a:endParaRPr lang="ko-KR" altLang="en-US" sz="1050" dirty="0">
              <a:solidFill>
                <a:schemeClr val="bg1">
                  <a:lumMod val="50000"/>
                </a:schemeClr>
              </a:solidFill>
              <a:latin typeface="맑은 고딕" pitchFamily="50" charset="-127"/>
              <a:ea typeface="맑은 고딕" pitchFamily="50" charset="-127"/>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488504" y="548680"/>
            <a:ext cx="892800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소제목</a:t>
            </a:r>
            <a:endParaRPr lang="en-US" altLang="ko-KR" dirty="0" smtClean="0"/>
          </a:p>
        </p:txBody>
      </p:sp>
      <p:sp>
        <p:nvSpPr>
          <p:cNvPr id="18" name="내용 개체 틀 10"/>
          <p:cNvSpPr>
            <a:spLocks noGrp="1"/>
          </p:cNvSpPr>
          <p:nvPr>
            <p:ph sz="quarter" idx="18"/>
          </p:nvPr>
        </p:nvSpPr>
        <p:spPr>
          <a:xfrm>
            <a:off x="488504" y="1196752"/>
            <a:ext cx="4464496" cy="5179763"/>
          </a:xfrm>
          <a:prstGeom prst="rect">
            <a:avLst/>
          </a:prstGeom>
        </p:spPr>
        <p:txBody>
          <a:bodyPr/>
          <a:lstStyle>
            <a:lvl1pPr marL="268288" indent="-268288">
              <a:spcBef>
                <a:spcPts val="600"/>
              </a:spcBef>
              <a:spcAft>
                <a:spcPts val="600"/>
              </a:spcAft>
              <a:buFont typeface="Wingdings" pitchFamily="2" charset="2"/>
              <a:buChar char=""/>
              <a:defRPr sz="16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3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19" name="내용 개체 틀 10"/>
          <p:cNvSpPr>
            <a:spLocks noGrp="1"/>
          </p:cNvSpPr>
          <p:nvPr>
            <p:ph sz="quarter" idx="19"/>
          </p:nvPr>
        </p:nvSpPr>
        <p:spPr>
          <a:xfrm>
            <a:off x="4965838" y="1196818"/>
            <a:ext cx="4451657" cy="5184510"/>
          </a:xfrm>
          <a:prstGeom prst="rect">
            <a:avLst/>
          </a:prstGeom>
        </p:spPr>
        <p:txBody>
          <a:bodyPr/>
          <a:lstStyle>
            <a:lvl1pPr marL="268288" indent="-268288">
              <a:spcBef>
                <a:spcPts val="600"/>
              </a:spcBef>
              <a:spcAft>
                <a:spcPts val="600"/>
              </a:spcAft>
              <a:buFont typeface="Wingdings" pitchFamily="2" charset="2"/>
              <a:buChar char=""/>
              <a:defRPr sz="16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3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8"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700" b="1" i="0" baseline="0" dirty="0">
                <a:solidFill>
                  <a:schemeClr val="bg1">
                    <a:lumMod val="50000"/>
                  </a:schemeClr>
                </a:solidFill>
                <a:latin typeface="Arial" pitchFamily="34" charset="0"/>
                <a:ea typeface="HY중고딕" pitchFamily="18" charset="-127"/>
                <a:cs typeface="+mj-cs"/>
              </a:defRPr>
            </a:lvl1pPr>
          </a:lstStyle>
          <a:p>
            <a:r>
              <a:rPr lang="en-US" altLang="ko-KR" dirty="0" smtClean="0"/>
              <a:t>Arial</a:t>
            </a:r>
            <a:r>
              <a:rPr lang="ko-KR" altLang="en-US" dirty="0" smtClean="0"/>
              <a:t> </a:t>
            </a:r>
            <a:r>
              <a:rPr lang="en-US" altLang="ko-KR" dirty="0" smtClean="0"/>
              <a:t>HY</a:t>
            </a:r>
            <a:r>
              <a:rPr lang="ko-KR" altLang="en-US" dirty="0" smtClean="0"/>
              <a:t>중고딕</a:t>
            </a:r>
            <a:r>
              <a:rPr lang="en-US" altLang="ko-KR" dirty="0" smtClean="0"/>
              <a:t>(17)</a:t>
            </a:r>
            <a:endParaRPr lang="ko-KR" altLang="en-US" dirty="0"/>
          </a:p>
        </p:txBody>
      </p:sp>
      <p:sp>
        <p:nvSpPr>
          <p:cNvPr id="9"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3" name="TextBox 12"/>
          <p:cNvSpPr txBox="1"/>
          <p:nvPr userDrawn="1"/>
        </p:nvSpPr>
        <p:spPr>
          <a:xfrm>
            <a:off x="4778112" y="6536377"/>
            <a:ext cx="349776"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baseline="0" smtClean="0">
                <a:solidFill>
                  <a:schemeClr val="tx1"/>
                </a:solidFill>
                <a:latin typeface="Arial"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baseline="0" dirty="0" smtClean="0">
              <a:solidFill>
                <a:schemeClr val="tx1"/>
              </a:solidFill>
              <a:latin typeface="Arial" pitchFamily="34" charset="0"/>
              <a:ea typeface="맑은 고딕" pitchFamily="50" charset="-127"/>
              <a:cs typeface="Arial" pitchFamily="34" charset="0"/>
            </a:endParaRPr>
          </a:p>
        </p:txBody>
      </p:sp>
      <p:sp>
        <p:nvSpPr>
          <p:cNvPr id="10" name="직사각형 9"/>
          <p:cNvSpPr/>
          <p:nvPr userDrawn="1"/>
        </p:nvSpPr>
        <p:spPr>
          <a:xfrm>
            <a:off x="3096834" y="6615426"/>
            <a:ext cx="3721262" cy="253916"/>
          </a:xfrm>
          <a:prstGeom prst="rect">
            <a:avLst/>
          </a:prstGeom>
        </p:spPr>
        <p:txBody>
          <a:bodyPr>
            <a:spAutoFit/>
          </a:bodyPr>
          <a:lstStyle/>
          <a:p>
            <a:r>
              <a:rPr kumimoji="1" lang="en-US" altLang="ko-KR" sz="1050" b="1" kern="1200" dirty="0" smtClean="0">
                <a:solidFill>
                  <a:schemeClr val="bg1">
                    <a:lumMod val="50000"/>
                  </a:schemeClr>
                </a:solidFill>
                <a:latin typeface="맑은 고딕" pitchFamily="50" charset="-127"/>
                <a:ea typeface="맑은 고딕" pitchFamily="50" charset="-127"/>
                <a:cs typeface="+mn-cs"/>
              </a:rPr>
              <a:t>Copyright 2018. LG Electronics Inc. All rights reserved.</a:t>
            </a:r>
            <a:endParaRPr lang="ko-KR" altLang="en-US" sz="1050" dirty="0">
              <a:solidFill>
                <a:schemeClr val="bg1">
                  <a:lumMod val="50000"/>
                </a:schemeClr>
              </a:solidFill>
              <a:latin typeface="맑은 고딕" pitchFamily="50" charset="-127"/>
              <a:ea typeface="맑은 고딕" pitchFamily="50" charset="-127"/>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사용자 지정 레이아웃">
    <p:bg>
      <p:bgPr>
        <a:solidFill>
          <a:schemeClr val="bg1"/>
        </a:solidFill>
        <a:effectLst/>
      </p:bgPr>
    </p:bg>
    <p:spTree>
      <p:nvGrpSpPr>
        <p:cNvPr id="1" name=""/>
        <p:cNvGrpSpPr/>
        <p:nvPr/>
      </p:nvGrpSpPr>
      <p:grpSpPr>
        <a:xfrm>
          <a:off x="0" y="0"/>
          <a:ext cx="0" cy="0"/>
          <a:chOff x="0" y="0"/>
          <a:chExt cx="0" cy="0"/>
        </a:xfrm>
      </p:grpSpPr>
      <p:sp>
        <p:nvSpPr>
          <p:cNvPr id="4" name="내용 개체 틀 10"/>
          <p:cNvSpPr>
            <a:spLocks noGrp="1"/>
          </p:cNvSpPr>
          <p:nvPr>
            <p:ph sz="quarter" idx="18"/>
          </p:nvPr>
        </p:nvSpPr>
        <p:spPr>
          <a:xfrm>
            <a:off x="503206" y="1714488"/>
            <a:ext cx="3065494" cy="4666840"/>
          </a:xfrm>
          <a:prstGeom prst="rect">
            <a:avLst/>
          </a:prstGeom>
        </p:spPr>
        <p:txBody>
          <a:bodyPr/>
          <a:lstStyle>
            <a:lvl1pPr marL="182563" indent="-182563">
              <a:lnSpc>
                <a:spcPct val="100000"/>
              </a:lnSpc>
              <a:spcBef>
                <a:spcPts val="600"/>
              </a:spcBef>
              <a:spcAft>
                <a:spcPts val="600"/>
              </a:spcAft>
              <a:buFont typeface="Wingdings" pitchFamily="2" charset="2"/>
              <a:buChar char="q"/>
              <a:defRPr sz="1600" b="1" u="none" baseline="0">
                <a:latin typeface="Arial" pitchFamily="34" charset="0"/>
                <a:ea typeface="맑은 고딕" pitchFamily="50" charset="-127"/>
                <a:cs typeface="Arial" pitchFamily="34" charset="0"/>
              </a:defRPr>
            </a:lvl1pPr>
            <a:lvl2pPr marL="268288" marR="0" indent="-93663" algn="l" defTabSz="914400" rtl="0" eaLnBrk="1" fontAlgn="base" latinLnBrk="1" hangingPunct="1">
              <a:lnSpc>
                <a:spcPct val="100000"/>
              </a:lnSpc>
              <a:spcBef>
                <a:spcPts val="0"/>
              </a:spcBef>
              <a:spcAft>
                <a:spcPts val="600"/>
              </a:spcAft>
              <a:buClrTx/>
              <a:buSzTx/>
              <a:buFont typeface="Arial" pitchFamily="34" charset="0"/>
              <a:buChar char="•"/>
              <a:tabLst/>
              <a:defRPr kumimoji="1" lang="ko-KR" altLang="en-US" sz="1100" b="0" baseline="0" dirty="0" smtClean="0">
                <a:solidFill>
                  <a:schemeClr val="tx1"/>
                </a:solidFill>
                <a:latin typeface="Calibri" pitchFamily="34" charset="0"/>
                <a:ea typeface="맑은 고딕" pitchFamily="50" charset="-127"/>
                <a:cs typeface="Arial" pitchFamily="34" charset="0"/>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6"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700" b="1" i="0" baseline="0" dirty="0">
                <a:solidFill>
                  <a:schemeClr val="bg1">
                    <a:lumMod val="50000"/>
                  </a:schemeClr>
                </a:solidFill>
                <a:latin typeface="Arial" pitchFamily="34" charset="0"/>
                <a:ea typeface="HY중고딕" pitchFamily="18" charset="-127"/>
                <a:cs typeface="+mj-cs"/>
              </a:defRPr>
            </a:lvl1pPr>
          </a:lstStyle>
          <a:p>
            <a:r>
              <a:rPr lang="en-US" altLang="ko-KR" dirty="0" smtClean="0"/>
              <a:t>Arial</a:t>
            </a:r>
            <a:r>
              <a:rPr lang="ko-KR" altLang="en-US" dirty="0" smtClean="0"/>
              <a:t> </a:t>
            </a:r>
            <a:r>
              <a:rPr lang="en-US" altLang="ko-KR" dirty="0" smtClean="0"/>
              <a:t>HY</a:t>
            </a:r>
            <a:r>
              <a:rPr lang="ko-KR" altLang="en-US" dirty="0" smtClean="0"/>
              <a:t>중고딕</a:t>
            </a:r>
            <a:r>
              <a:rPr lang="en-US" altLang="ko-KR" dirty="0" smtClean="0"/>
              <a:t>(17)</a:t>
            </a:r>
            <a:endParaRPr lang="ko-KR" altLang="en-US" dirty="0"/>
          </a:p>
        </p:txBody>
      </p:sp>
      <p:sp>
        <p:nvSpPr>
          <p:cNvPr id="7"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8"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0" name="내용 개체 틀 10"/>
          <p:cNvSpPr>
            <a:spLocks noGrp="1"/>
          </p:cNvSpPr>
          <p:nvPr>
            <p:ph sz="quarter" idx="19"/>
          </p:nvPr>
        </p:nvSpPr>
        <p:spPr>
          <a:xfrm>
            <a:off x="3644900" y="1714488"/>
            <a:ext cx="5788056" cy="4666840"/>
          </a:xfrm>
          <a:prstGeom prst="rect">
            <a:avLst/>
          </a:prstGeom>
        </p:spPr>
        <p:txBody>
          <a:bodyPr/>
          <a:lstStyle>
            <a:lvl1pPr marL="182563" indent="-182563">
              <a:lnSpc>
                <a:spcPct val="100000"/>
              </a:lnSpc>
              <a:spcBef>
                <a:spcPts val="600"/>
              </a:spcBef>
              <a:spcAft>
                <a:spcPts val="600"/>
              </a:spcAft>
              <a:buFont typeface="Wingdings" pitchFamily="2" charset="2"/>
              <a:buChar char="§"/>
              <a:defRPr kumimoji="1" lang="ko-KR" altLang="en-US" sz="1600" b="1" u="none" baseline="0" dirty="0" smtClean="0">
                <a:solidFill>
                  <a:schemeClr val="tx1"/>
                </a:solidFill>
                <a:latin typeface="Arial" pitchFamily="34" charset="0"/>
                <a:ea typeface="맑은 고딕" pitchFamily="50" charset="-127"/>
                <a:cs typeface="Arial" pitchFamily="34" charset="0"/>
              </a:defRPr>
            </a:lvl1pPr>
            <a:lvl2pPr marL="363538" marR="0" indent="-188913" algn="l" defTabSz="914400" rtl="0" eaLnBrk="1" fontAlgn="base" latinLnBrk="1" hangingPunct="1">
              <a:lnSpc>
                <a:spcPct val="100000"/>
              </a:lnSpc>
              <a:spcBef>
                <a:spcPts val="0"/>
              </a:spcBef>
              <a:spcAft>
                <a:spcPts val="600"/>
              </a:spcAft>
              <a:buClrTx/>
              <a:buSzTx/>
              <a:buFont typeface="Calibri" pitchFamily="34" charset="0"/>
              <a:buChar char="–"/>
              <a:tabLst/>
              <a:defRPr kumimoji="1" lang="ko-KR" altLang="en-US" sz="1100" b="0" baseline="0" dirty="0" smtClean="0">
                <a:solidFill>
                  <a:schemeClr val="tx1"/>
                </a:solidFill>
                <a:latin typeface="Calibri" pitchFamily="34" charset="0"/>
                <a:ea typeface="맑은 고딕" pitchFamily="50" charset="-127"/>
                <a:cs typeface="Arial" pitchFamily="34" charset="0"/>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marL="182563" lvl="0" indent="-182563" algn="l" rtl="0" eaLnBrk="1" fontAlgn="base" latinLnBrk="1" hangingPunct="1">
              <a:lnSpc>
                <a:spcPct val="100000"/>
              </a:lnSpc>
              <a:spcBef>
                <a:spcPts val="600"/>
              </a:spcBef>
              <a:spcAft>
                <a:spcPts val="600"/>
              </a:spcAft>
              <a:buFont typeface="Wingdings" pitchFamily="2" charset="2"/>
              <a:buChar char="q"/>
            </a:pPr>
            <a:r>
              <a:rPr lang="ko-KR" altLang="en-US" smtClean="0"/>
              <a:t>마스터 텍스트 스타일을 편집합니다</a:t>
            </a:r>
          </a:p>
          <a:p>
            <a:pPr marL="182563" lvl="1" indent="-182563" algn="l" rtl="0" eaLnBrk="1" fontAlgn="base" latinLnBrk="1" hangingPunct="1">
              <a:lnSpc>
                <a:spcPct val="100000"/>
              </a:lnSpc>
              <a:spcBef>
                <a:spcPts val="600"/>
              </a:spcBef>
              <a:spcAft>
                <a:spcPts val="600"/>
              </a:spcAft>
              <a:buFont typeface="Wingdings" pitchFamily="2" charset="2"/>
              <a:buChar char="q"/>
            </a:pPr>
            <a:r>
              <a:rPr lang="ko-KR" altLang="en-US" smtClean="0"/>
              <a:t>둘째 수준</a:t>
            </a:r>
          </a:p>
        </p:txBody>
      </p:sp>
      <p:sp>
        <p:nvSpPr>
          <p:cNvPr id="12" name="내용 개체 틀 10"/>
          <p:cNvSpPr>
            <a:spLocks noGrp="1"/>
          </p:cNvSpPr>
          <p:nvPr>
            <p:ph sz="quarter" idx="20" hasCustomPrompt="1"/>
          </p:nvPr>
        </p:nvSpPr>
        <p:spPr>
          <a:xfrm>
            <a:off x="503206" y="1196752"/>
            <a:ext cx="3065494" cy="463968"/>
          </a:xfrm>
          <a:prstGeom prst="rect">
            <a:avLst/>
          </a:prstGeom>
        </p:spPr>
        <p:txBody>
          <a:bodyPr anchor="b"/>
          <a:lstStyle>
            <a:lvl1pPr marL="268288" indent="-268288" algn="ctr">
              <a:spcBef>
                <a:spcPts val="600"/>
              </a:spcBef>
              <a:spcAft>
                <a:spcPts val="600"/>
              </a:spcAft>
              <a:buFontTx/>
              <a:buNone/>
              <a:defRPr sz="1700" b="1" u="sng" baseline="0">
                <a:latin typeface="Arial" pitchFamily="34" charset="0"/>
                <a:ea typeface="맑은 고딕" pitchFamily="50" charset="-127"/>
                <a:cs typeface="Arial" pitchFamily="34" charset="0"/>
              </a:defRPr>
            </a:lvl1pPr>
            <a:lvl2pPr marL="363538" marR="0" indent="-188913" algn="l" defTabSz="914400" rtl="0" eaLnBrk="1" fontAlgn="base" latinLnBrk="1" hangingPunct="1">
              <a:lnSpc>
                <a:spcPct val="100000"/>
              </a:lnSpc>
              <a:spcBef>
                <a:spcPts val="0"/>
              </a:spcBef>
              <a:spcAft>
                <a:spcPts val="600"/>
              </a:spcAft>
              <a:buClrTx/>
              <a:buSzTx/>
              <a:buFont typeface="Calibri" pitchFamily="34" charset="0"/>
              <a:buChar char="–"/>
              <a:tabLst/>
              <a:defRPr kumimoji="1" lang="ko-KR" altLang="en-US" sz="1100" b="0" baseline="0" dirty="0" smtClean="0">
                <a:solidFill>
                  <a:schemeClr val="tx1"/>
                </a:solidFill>
                <a:latin typeface="돋움" pitchFamily="50" charset="-127"/>
                <a:ea typeface="돋움" pitchFamily="50" charset="-127"/>
                <a:cs typeface="Arial" pitchFamily="34" charset="0"/>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세부 주제</a:t>
            </a:r>
          </a:p>
        </p:txBody>
      </p:sp>
      <p:sp>
        <p:nvSpPr>
          <p:cNvPr id="13" name="내용 개체 틀 10"/>
          <p:cNvSpPr>
            <a:spLocks noGrp="1"/>
          </p:cNvSpPr>
          <p:nvPr>
            <p:ph sz="quarter" idx="21" hasCustomPrompt="1"/>
          </p:nvPr>
        </p:nvSpPr>
        <p:spPr>
          <a:xfrm>
            <a:off x="3644900" y="1196752"/>
            <a:ext cx="5788056" cy="463968"/>
          </a:xfrm>
          <a:prstGeom prst="rect">
            <a:avLst/>
          </a:prstGeom>
        </p:spPr>
        <p:txBody>
          <a:bodyPr anchor="b"/>
          <a:lstStyle>
            <a:lvl1pPr marL="268288" indent="-268288" algn="ctr">
              <a:spcBef>
                <a:spcPts val="600"/>
              </a:spcBef>
              <a:spcAft>
                <a:spcPts val="600"/>
              </a:spcAft>
              <a:buFontTx/>
              <a:buNone/>
              <a:defRPr kumimoji="1" lang="ko-KR" altLang="en-US" sz="1700" b="1" u="sng" baseline="0" dirty="0" smtClean="0">
                <a:solidFill>
                  <a:schemeClr val="tx1"/>
                </a:solidFill>
                <a:latin typeface="Arial" pitchFamily="34" charset="0"/>
                <a:ea typeface="맑은 고딕" pitchFamily="50" charset="-127"/>
                <a:cs typeface="Arial" pitchFamily="34" charset="0"/>
              </a:defRPr>
            </a:lvl1pPr>
            <a:lvl2pPr marL="363538" marR="0" indent="-188913" algn="l" defTabSz="914400" rtl="0" eaLnBrk="1" fontAlgn="base" latinLnBrk="1" hangingPunct="1">
              <a:lnSpc>
                <a:spcPct val="100000"/>
              </a:lnSpc>
              <a:spcBef>
                <a:spcPts val="0"/>
              </a:spcBef>
              <a:spcAft>
                <a:spcPts val="600"/>
              </a:spcAft>
              <a:buClrTx/>
              <a:buSzTx/>
              <a:buFont typeface="Calibri" pitchFamily="34" charset="0"/>
              <a:buChar char="–"/>
              <a:tabLst/>
              <a:defRPr kumimoji="1" lang="ko-KR" altLang="en-US" sz="1100" b="0" baseline="0" dirty="0" smtClean="0">
                <a:solidFill>
                  <a:schemeClr val="tx1"/>
                </a:solidFill>
                <a:latin typeface="돋움" pitchFamily="50" charset="-127"/>
                <a:ea typeface="돋움" pitchFamily="50" charset="-127"/>
                <a:cs typeface="Arial" pitchFamily="34" charset="0"/>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marL="268288" lvl="0" indent="-268288" algn="ctr" rtl="0" eaLnBrk="1" fontAlgn="base" latinLnBrk="1" hangingPunct="1">
              <a:spcBef>
                <a:spcPts val="600"/>
              </a:spcBef>
              <a:spcAft>
                <a:spcPts val="600"/>
              </a:spcAft>
              <a:buFontTx/>
              <a:buNone/>
            </a:pPr>
            <a:r>
              <a:rPr lang="ko-KR" altLang="en-US" dirty="0" smtClean="0"/>
              <a:t>세부 주제</a:t>
            </a:r>
          </a:p>
        </p:txBody>
      </p:sp>
      <p:sp>
        <p:nvSpPr>
          <p:cNvPr id="15" name="내용 개체 틀 5"/>
          <p:cNvSpPr>
            <a:spLocks noGrp="1"/>
          </p:cNvSpPr>
          <p:nvPr>
            <p:ph sz="quarter" idx="11" hasCustomPrompt="1"/>
          </p:nvPr>
        </p:nvSpPr>
        <p:spPr>
          <a:xfrm>
            <a:off x="508000" y="548680"/>
            <a:ext cx="8945594" cy="576000"/>
          </a:xfrm>
          <a:prstGeom prst="rect">
            <a:avLst/>
          </a:prstGeom>
        </p:spPr>
        <p:txBody>
          <a:bodyPr lIns="144000" anchor="ctr"/>
          <a:lstStyle>
            <a:lvl1pPr marL="0" indent="0" algn="ctr">
              <a:buFont typeface="+mj-lt"/>
              <a:buNone/>
              <a:defRPr kumimoji="1" lang="en-US" altLang="ko-KR" sz="2000" b="1" baseline="0" dirty="0" smtClean="0">
                <a:solidFill>
                  <a:schemeClr val="tx1"/>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(20)</a:t>
            </a:r>
          </a:p>
        </p:txBody>
      </p:sp>
      <p:sp>
        <p:nvSpPr>
          <p:cNvPr id="14" name="TextBox 13"/>
          <p:cNvSpPr txBox="1"/>
          <p:nvPr userDrawn="1"/>
        </p:nvSpPr>
        <p:spPr>
          <a:xfrm>
            <a:off x="4778112" y="6536377"/>
            <a:ext cx="349776"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baseline="0" smtClean="0">
                <a:solidFill>
                  <a:schemeClr val="tx1"/>
                </a:solidFill>
                <a:latin typeface="Arial"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baseline="0" dirty="0" smtClean="0">
              <a:solidFill>
                <a:schemeClr val="tx1"/>
              </a:solidFill>
              <a:latin typeface="Arial" pitchFamily="34" charset="0"/>
              <a:ea typeface="맑은 고딕" pitchFamily="50" charset="-127"/>
              <a:cs typeface="Arial" pitchFamily="34" charset="0"/>
            </a:endParaRPr>
          </a:p>
        </p:txBody>
      </p:sp>
      <p:sp>
        <p:nvSpPr>
          <p:cNvPr id="17" name="직사각형 16"/>
          <p:cNvSpPr/>
          <p:nvPr userDrawn="1"/>
        </p:nvSpPr>
        <p:spPr>
          <a:xfrm>
            <a:off x="3096834" y="6615426"/>
            <a:ext cx="3721262" cy="253916"/>
          </a:xfrm>
          <a:prstGeom prst="rect">
            <a:avLst/>
          </a:prstGeom>
        </p:spPr>
        <p:txBody>
          <a:bodyPr>
            <a:spAutoFit/>
          </a:bodyPr>
          <a:lstStyle/>
          <a:p>
            <a:r>
              <a:rPr kumimoji="1" lang="en-US" altLang="ko-KR" sz="1050" b="1" kern="1200" dirty="0" smtClean="0">
                <a:solidFill>
                  <a:schemeClr val="bg1">
                    <a:lumMod val="50000"/>
                  </a:schemeClr>
                </a:solidFill>
                <a:latin typeface="맑은 고딕" pitchFamily="50" charset="-127"/>
                <a:ea typeface="맑은 고딕" pitchFamily="50" charset="-127"/>
                <a:cs typeface="+mn-cs"/>
              </a:rPr>
              <a:t>Copyright 2018. LG Electronics Inc. All rights reserved.</a:t>
            </a:r>
            <a:endParaRPr lang="ko-KR" altLang="en-US" sz="1050" dirty="0">
              <a:solidFill>
                <a:schemeClr val="bg1">
                  <a:lumMod val="50000"/>
                </a:schemeClr>
              </a:solidFill>
              <a:latin typeface="맑은 고딕" pitchFamily="50" charset="-127"/>
              <a:ea typeface="맑은 고딕" pitchFamily="50" charset="-127"/>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빈 화면">
    <p:spTree>
      <p:nvGrpSpPr>
        <p:cNvPr id="1" name=""/>
        <p:cNvGrpSpPr/>
        <p:nvPr/>
      </p:nvGrpSpPr>
      <p:grpSpPr>
        <a:xfrm>
          <a:off x="0" y="0"/>
          <a:ext cx="0" cy="0"/>
          <a:chOff x="0" y="0"/>
          <a:chExt cx="0" cy="0"/>
        </a:xfrm>
      </p:grpSpPr>
      <p:sp>
        <p:nvSpPr>
          <p:cNvPr id="8"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700" b="1" i="0" baseline="0" dirty="0">
                <a:solidFill>
                  <a:schemeClr val="bg1">
                    <a:lumMod val="50000"/>
                  </a:schemeClr>
                </a:solidFill>
                <a:latin typeface="Arial" pitchFamily="34" charset="0"/>
                <a:ea typeface="HY중고딕" pitchFamily="18" charset="-127"/>
                <a:cs typeface="+mj-cs"/>
              </a:defRPr>
            </a:lvl1pPr>
          </a:lstStyle>
          <a:p>
            <a:r>
              <a:rPr lang="en-US" altLang="ko-KR" dirty="0" smtClean="0"/>
              <a:t>Arial</a:t>
            </a:r>
            <a:r>
              <a:rPr lang="ko-KR" altLang="en-US" dirty="0" smtClean="0"/>
              <a:t> </a:t>
            </a:r>
            <a:r>
              <a:rPr lang="en-US" altLang="ko-KR" dirty="0" smtClean="0"/>
              <a:t>HY</a:t>
            </a:r>
            <a:r>
              <a:rPr lang="ko-KR" altLang="en-US" dirty="0" smtClean="0"/>
              <a:t>중고딕</a:t>
            </a:r>
            <a:r>
              <a:rPr lang="en-US" altLang="ko-KR" dirty="0" smtClean="0"/>
              <a:t>(17)</a:t>
            </a:r>
            <a:endParaRPr lang="ko-KR" altLang="en-US" dirty="0"/>
          </a:p>
        </p:txBody>
      </p:sp>
      <p:sp>
        <p:nvSpPr>
          <p:cNvPr id="9"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7" name="TextBox 6"/>
          <p:cNvSpPr txBox="1"/>
          <p:nvPr userDrawn="1"/>
        </p:nvSpPr>
        <p:spPr>
          <a:xfrm>
            <a:off x="4778112" y="6536377"/>
            <a:ext cx="349776"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baseline="0" smtClean="0">
                <a:solidFill>
                  <a:schemeClr val="tx1"/>
                </a:solidFill>
                <a:latin typeface="Arial"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baseline="0" dirty="0" smtClean="0">
              <a:solidFill>
                <a:schemeClr val="tx1"/>
              </a:solidFill>
              <a:latin typeface="Arial" pitchFamily="34" charset="0"/>
              <a:ea typeface="맑은 고딕" pitchFamily="50" charset="-127"/>
              <a:cs typeface="Arial" pitchFamily="34" charset="0"/>
            </a:endParaRPr>
          </a:p>
        </p:txBody>
      </p:sp>
      <p:sp>
        <p:nvSpPr>
          <p:cNvPr id="10" name="직사각형 9"/>
          <p:cNvSpPr/>
          <p:nvPr userDrawn="1"/>
        </p:nvSpPr>
        <p:spPr>
          <a:xfrm>
            <a:off x="3096834" y="6615426"/>
            <a:ext cx="3721262" cy="253916"/>
          </a:xfrm>
          <a:prstGeom prst="rect">
            <a:avLst/>
          </a:prstGeom>
        </p:spPr>
        <p:txBody>
          <a:bodyPr>
            <a:spAutoFit/>
          </a:bodyPr>
          <a:lstStyle/>
          <a:p>
            <a:r>
              <a:rPr kumimoji="1" lang="en-US" altLang="ko-KR" sz="1050" b="1" kern="1200" dirty="0" smtClean="0">
                <a:solidFill>
                  <a:schemeClr val="bg1">
                    <a:lumMod val="50000"/>
                  </a:schemeClr>
                </a:solidFill>
                <a:latin typeface="맑은 고딕" pitchFamily="50" charset="-127"/>
                <a:ea typeface="맑은 고딕" pitchFamily="50" charset="-127"/>
                <a:cs typeface="+mn-cs"/>
              </a:rPr>
              <a:t>Copyright 2018. LG Electronics Inc. All rights reserved.</a:t>
            </a:r>
            <a:endParaRPr lang="ko-KR" altLang="en-US" sz="1050" dirty="0">
              <a:solidFill>
                <a:schemeClr val="bg1">
                  <a:lumMod val="50000"/>
                </a:schemeClr>
              </a:solidFill>
              <a:latin typeface="맑은 고딕" pitchFamily="50" charset="-127"/>
              <a:ea typeface="맑은 고딕" pitchFamily="50" charset="-12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제목 12"/>
          <p:cNvSpPr>
            <a:spLocks noGrp="1"/>
          </p:cNvSpPr>
          <p:nvPr>
            <p:ph type="title" hasCustomPrompt="1"/>
          </p:nvPr>
        </p:nvSpPr>
        <p:spPr>
          <a:xfrm>
            <a:off x="2131199" y="1699755"/>
            <a:ext cx="5643602" cy="1299636"/>
          </a:xfrm>
          <a:prstGeom prst="rect">
            <a:avLst/>
          </a:prstGeom>
          <a:noFill/>
        </p:spPr>
        <p:txBody>
          <a:bodyPr anchor="ctr"/>
          <a:lstStyle>
            <a:lvl1pPr>
              <a:defRPr sz="3200" b="1" baseline="0">
                <a:latin typeface="Arial" pitchFamily="34" charset="0"/>
                <a:ea typeface="맑은 고딕" pitchFamily="50" charset="-127"/>
              </a:defRPr>
            </a:lvl1pPr>
          </a:lstStyle>
          <a:p>
            <a:r>
              <a:rPr lang="ko-KR" altLang="en-US" dirty="0" smtClean="0"/>
              <a:t>제목</a:t>
            </a:r>
            <a:endParaRPr lang="ko-KR" altLang="en-US" dirty="0"/>
          </a:p>
        </p:txBody>
      </p:sp>
      <p:sp>
        <p:nvSpPr>
          <p:cNvPr id="16" name="내용 개체 틀 5"/>
          <p:cNvSpPr>
            <a:spLocks noGrp="1"/>
          </p:cNvSpPr>
          <p:nvPr>
            <p:ph sz="quarter" idx="13" hasCustomPrompt="1"/>
          </p:nvPr>
        </p:nvSpPr>
        <p:spPr>
          <a:xfrm>
            <a:off x="3585000" y="3284169"/>
            <a:ext cx="2736000" cy="1224951"/>
          </a:xfrm>
          <a:prstGeom prst="rect">
            <a:avLst/>
          </a:prstGeom>
          <a:ln>
            <a:noFill/>
          </a:ln>
        </p:spPr>
        <p:txBody>
          <a:bodyPr anchor="t">
            <a:spAutoFit/>
          </a:bodyPr>
          <a:lstStyle>
            <a:lvl1pPr marL="342900" indent="-342900">
              <a:buFont typeface="+mj-lt"/>
              <a:buAutoNum type="arabicPeriod"/>
              <a:defRPr sz="1600" b="1" baseline="0">
                <a:latin typeface="Calibri" pitchFamily="34" charset="0"/>
                <a:ea typeface="돋움" pitchFamily="50" charset="-127"/>
              </a:defRPr>
            </a:lvl1pPr>
          </a:lstStyle>
          <a:p>
            <a:pPr lvl="0"/>
            <a:r>
              <a:rPr lang="en-US" altLang="ko-KR" dirty="0" smtClean="0"/>
              <a:t>A</a:t>
            </a:r>
          </a:p>
          <a:p>
            <a:pPr lvl="0"/>
            <a:r>
              <a:rPr lang="en-US" altLang="ko-KR" dirty="0" smtClean="0"/>
              <a:t>B</a:t>
            </a:r>
          </a:p>
          <a:p>
            <a:pPr lvl="0"/>
            <a:r>
              <a:rPr lang="en-US" altLang="ko-KR" dirty="0" smtClean="0"/>
              <a:t>C</a:t>
            </a:r>
          </a:p>
          <a:p>
            <a:pPr lvl="0"/>
            <a:endParaRPr lang="ko-KR" altLang="en-US" dirty="0" smtClean="0"/>
          </a:p>
        </p:txBody>
      </p:sp>
      <p:sp>
        <p:nvSpPr>
          <p:cNvPr id="7" name="직사각형 6"/>
          <p:cNvSpPr/>
          <p:nvPr userDrawn="1"/>
        </p:nvSpPr>
        <p:spPr>
          <a:xfrm>
            <a:off x="-121332" y="6525344"/>
            <a:ext cx="3024336" cy="215444"/>
          </a:xfrm>
          <a:prstGeom prst="rect">
            <a:avLst/>
          </a:prstGeom>
        </p:spPr>
        <p:txBody>
          <a:bodyPr wrap="square">
            <a:spAutoFit/>
          </a:bodyPr>
          <a:lstStyle/>
          <a:p>
            <a:pPr algn="r"/>
            <a:r>
              <a:rPr lang="en-US" altLang="ko-KR" sz="800" b="1" dirty="0" smtClean="0">
                <a:solidFill>
                  <a:srgbClr val="ECA6C2"/>
                </a:solidFill>
                <a:effectLst/>
                <a:ea typeface="굴림" panose="020B0600000101010101" pitchFamily="50" charset="-127"/>
              </a:rPr>
              <a:t>Copyright 2018. LG Electronics Inc. All rights reserved. </a:t>
            </a:r>
            <a:endParaRPr lang="ko-KR" altLang="en-US" sz="800" dirty="0">
              <a:solidFill>
                <a:srgbClr val="ECA6C2"/>
              </a:solidFill>
            </a:endParaRPr>
          </a:p>
        </p:txBody>
      </p:sp>
      <p:sp>
        <p:nvSpPr>
          <p:cNvPr id="9" name="TextBox 8"/>
          <p:cNvSpPr txBox="1"/>
          <p:nvPr userDrawn="1"/>
        </p:nvSpPr>
        <p:spPr>
          <a:xfrm>
            <a:off x="8750752" y="6197998"/>
            <a:ext cx="1080121" cy="576064"/>
          </a:xfrm>
          <a:prstGeom prst="rect">
            <a:avLst/>
          </a:prstGeom>
          <a:solidFill>
            <a:schemeClr val="bg1"/>
          </a:solidFill>
        </p:spPr>
        <p:txBody>
          <a:bodyPr wrap="square" rtlCol="0" anchor="t" anchorCtr="0">
            <a:spAutoFit/>
          </a:bodyPr>
          <a:lstStyle/>
          <a:p>
            <a:endParaRPr lang="ko-KR" altLang="en-US" sz="1300" b="1" dirty="0" smtClean="0">
              <a:ea typeface="돋움" pitchFamily="50" charset="-127"/>
            </a:endParaRPr>
          </a:p>
        </p:txBody>
      </p:sp>
      <p:pic>
        <p:nvPicPr>
          <p:cNvPr id="10" name="그림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12840" y="5661248"/>
            <a:ext cx="3024336" cy="665352"/>
          </a:xfrm>
          <a:prstGeom prst="rect">
            <a:avLst/>
          </a:prstGeom>
        </p:spPr>
      </p:pic>
    </p:spTree>
    <p:extLst>
      <p:ext uri="{BB962C8B-B14F-4D97-AF65-F5344CB8AC3E}">
        <p14:creationId xmlns:p14="http://schemas.microsoft.com/office/powerpoint/2010/main" val="308863227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6332" r:id="rId1"/>
    <p:sldLayoutId id="2147486331" r:id="rId2"/>
    <p:sldLayoutId id="2147486334" r:id="rId3"/>
    <p:sldLayoutId id="2147486333" r:id="rId4"/>
    <p:sldLayoutId id="2147486335" r:id="rId5"/>
  </p:sldLayoutIdLst>
  <p:hf hdr="0" dt="0"/>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290" rtl="0" eaLnBrk="1" latinLnBrk="1" hangingPunct="1">
        <a:defRPr sz="1700" kern="1200">
          <a:solidFill>
            <a:schemeClr val="tx1"/>
          </a:solidFill>
          <a:latin typeface="+mn-lt"/>
          <a:ea typeface="+mn-ea"/>
          <a:cs typeface="+mn-cs"/>
        </a:defRPr>
      </a:lvl1pPr>
      <a:lvl2pPr marL="457145" algn="l" defTabSz="914290" rtl="0" eaLnBrk="1" latinLnBrk="1" hangingPunct="1">
        <a:defRPr sz="1700" kern="1200">
          <a:solidFill>
            <a:schemeClr val="tx1"/>
          </a:solidFill>
          <a:latin typeface="+mn-lt"/>
          <a:ea typeface="+mn-ea"/>
          <a:cs typeface="+mn-cs"/>
        </a:defRPr>
      </a:lvl2pPr>
      <a:lvl3pPr marL="914290" algn="l" defTabSz="914290" rtl="0" eaLnBrk="1" latinLnBrk="1" hangingPunct="1">
        <a:defRPr sz="1700" kern="1200">
          <a:solidFill>
            <a:schemeClr val="tx1"/>
          </a:solidFill>
          <a:latin typeface="+mn-lt"/>
          <a:ea typeface="+mn-ea"/>
          <a:cs typeface="+mn-cs"/>
        </a:defRPr>
      </a:lvl3pPr>
      <a:lvl4pPr marL="1371433" algn="l" defTabSz="914290" rtl="0" eaLnBrk="1" latinLnBrk="1" hangingPunct="1">
        <a:defRPr sz="1700" kern="1200">
          <a:solidFill>
            <a:schemeClr val="tx1"/>
          </a:solidFill>
          <a:latin typeface="+mn-lt"/>
          <a:ea typeface="+mn-ea"/>
          <a:cs typeface="+mn-cs"/>
        </a:defRPr>
      </a:lvl4pPr>
      <a:lvl5pPr marL="1828578" algn="l" defTabSz="914290" rtl="0" eaLnBrk="1" latinLnBrk="1" hangingPunct="1">
        <a:defRPr sz="1700" kern="1200">
          <a:solidFill>
            <a:schemeClr val="tx1"/>
          </a:solidFill>
          <a:latin typeface="+mn-lt"/>
          <a:ea typeface="+mn-ea"/>
          <a:cs typeface="+mn-cs"/>
        </a:defRPr>
      </a:lvl5pPr>
      <a:lvl6pPr marL="2285722" algn="l" defTabSz="914290" rtl="0" eaLnBrk="1" latinLnBrk="1" hangingPunct="1">
        <a:defRPr sz="1700" kern="1200">
          <a:solidFill>
            <a:schemeClr val="tx1"/>
          </a:solidFill>
          <a:latin typeface="+mn-lt"/>
          <a:ea typeface="+mn-ea"/>
          <a:cs typeface="+mn-cs"/>
        </a:defRPr>
      </a:lvl6pPr>
      <a:lvl7pPr marL="2742867" algn="l" defTabSz="914290" rtl="0" eaLnBrk="1" latinLnBrk="1" hangingPunct="1">
        <a:defRPr sz="1700" kern="1200">
          <a:solidFill>
            <a:schemeClr val="tx1"/>
          </a:solidFill>
          <a:latin typeface="+mn-lt"/>
          <a:ea typeface="+mn-ea"/>
          <a:cs typeface="+mn-cs"/>
        </a:defRPr>
      </a:lvl7pPr>
      <a:lvl8pPr marL="3200011" algn="l" defTabSz="914290" rtl="0" eaLnBrk="1" latinLnBrk="1" hangingPunct="1">
        <a:defRPr sz="1700" kern="1200">
          <a:solidFill>
            <a:schemeClr val="tx1"/>
          </a:solidFill>
          <a:latin typeface="+mn-lt"/>
          <a:ea typeface="+mn-ea"/>
          <a:cs typeface="+mn-cs"/>
        </a:defRPr>
      </a:lvl8pPr>
      <a:lvl9pPr marL="3657155" algn="l" defTabSz="914290" rtl="0" eaLnBrk="1" latinLnBrk="1"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4"/>
          <p:cNvSpPr txBox="1">
            <a:spLocks/>
          </p:cNvSpPr>
          <p:nvPr/>
        </p:nvSpPr>
        <p:spPr>
          <a:xfrm>
            <a:off x="0" y="1916832"/>
            <a:ext cx="9906000" cy="1299636"/>
          </a:xfrm>
          <a:prstGeom prst="rect">
            <a:avLst/>
          </a:prstGeom>
          <a:noFill/>
        </p:spPr>
        <p:txBody>
          <a:bodyPr anchor="ctr"/>
          <a:lstStyle>
            <a:lvl1pPr algn="ctr" rtl="0" eaLnBrk="1" fontAlgn="base" latinLnBrk="1" hangingPunct="1">
              <a:spcBef>
                <a:spcPct val="0"/>
              </a:spcBef>
              <a:spcAft>
                <a:spcPct val="0"/>
              </a:spcAft>
              <a:defRPr kumimoji="1" sz="3200" b="1" baseline="0">
                <a:solidFill>
                  <a:schemeClr val="tx2"/>
                </a:solidFill>
                <a:latin typeface="Arial" pitchFamily="34" charset="0"/>
                <a:ea typeface="맑은 고딕" pitchFamily="50" charset="-127"/>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a:lstStyle>
          <a:p>
            <a:endParaRPr lang="ko-KR" altLang="en-US" sz="2800" dirty="0"/>
          </a:p>
        </p:txBody>
      </p:sp>
      <p:sp>
        <p:nvSpPr>
          <p:cNvPr id="2" name="제목 1"/>
          <p:cNvSpPr>
            <a:spLocks noGrp="1"/>
          </p:cNvSpPr>
          <p:nvPr>
            <p:ph type="title"/>
          </p:nvPr>
        </p:nvSpPr>
        <p:spPr>
          <a:xfrm>
            <a:off x="0" y="1700808"/>
            <a:ext cx="9906000" cy="1299636"/>
          </a:xfrm>
        </p:spPr>
        <p:txBody>
          <a:bodyPr/>
          <a:lstStyle/>
          <a:p>
            <a:r>
              <a:rPr lang="en-US" altLang="ko-KR" dirty="0"/>
              <a:t>Summary on moderated e-mail discussion regarding flexible/full duplex SIDs</a:t>
            </a:r>
            <a:endParaRPr lang="ko-KR" altLang="en-US" dirty="0"/>
          </a:p>
        </p:txBody>
      </p:sp>
      <p:sp>
        <p:nvSpPr>
          <p:cNvPr id="5" name="제목 4"/>
          <p:cNvSpPr txBox="1">
            <a:spLocks/>
          </p:cNvSpPr>
          <p:nvPr/>
        </p:nvSpPr>
        <p:spPr>
          <a:xfrm>
            <a:off x="2504728" y="4005064"/>
            <a:ext cx="4824536" cy="1299636"/>
          </a:xfrm>
          <a:prstGeom prst="rect">
            <a:avLst/>
          </a:prstGeom>
          <a:noFill/>
        </p:spPr>
        <p:txBody>
          <a:bodyPr anchor="ctr"/>
          <a:lstStyle>
            <a:lvl1pPr algn="ctr" rtl="0" eaLnBrk="1" fontAlgn="base" latinLnBrk="1" hangingPunct="1">
              <a:spcBef>
                <a:spcPct val="0"/>
              </a:spcBef>
              <a:spcAft>
                <a:spcPct val="0"/>
              </a:spcAft>
              <a:defRPr kumimoji="1" sz="3200" b="1" baseline="0">
                <a:solidFill>
                  <a:schemeClr val="tx2"/>
                </a:solidFill>
                <a:latin typeface="Arial" pitchFamily="34" charset="0"/>
                <a:ea typeface="맑은 고딕" pitchFamily="50" charset="-127"/>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a:lstStyle>
          <a:p>
            <a:r>
              <a:rPr lang="en-US" altLang="ko-KR" sz="1800" dirty="0" smtClean="0"/>
              <a:t>LG Electronics Inc.</a:t>
            </a:r>
          </a:p>
        </p:txBody>
      </p:sp>
      <p:sp>
        <p:nvSpPr>
          <p:cNvPr id="3" name="직사각형 2"/>
          <p:cNvSpPr/>
          <p:nvPr/>
        </p:nvSpPr>
        <p:spPr>
          <a:xfrm>
            <a:off x="344488" y="188640"/>
            <a:ext cx="3960440" cy="1077218"/>
          </a:xfrm>
          <a:prstGeom prst="rect">
            <a:avLst/>
          </a:prstGeom>
        </p:spPr>
        <p:txBody>
          <a:bodyPr wrap="square">
            <a:spAutoFit/>
          </a:bodyPr>
          <a:lstStyle/>
          <a:p>
            <a:pPr algn="l">
              <a:spcAft>
                <a:spcPts val="0"/>
              </a:spcAft>
            </a:pPr>
            <a:r>
              <a:rPr lang="en-US" altLang="ko-KR" dirty="0" smtClean="0">
                <a:latin typeface="Times New Roman" panose="02020603050405020304" pitchFamily="18" charset="0"/>
                <a:ea typeface="SimSun" panose="02010600030101010101" pitchFamily="2" charset="-122"/>
                <a:cs typeface="Times New Roman" panose="02020603050405020304" pitchFamily="18" charset="0"/>
              </a:rPr>
              <a:t>3GPP RAN#79</a:t>
            </a:r>
            <a:r>
              <a:rPr lang="en-US" altLang="ko-KR"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altLang="ko-KR" dirty="0" smtClean="0">
              <a:latin typeface="Times New Roman" panose="02020603050405020304" pitchFamily="18" charset="0"/>
              <a:ea typeface="Times New Roman" panose="02020603050405020304" pitchFamily="18" charset="0"/>
              <a:cs typeface="Times New Roman" panose="02020603050405020304" pitchFamily="18" charset="0"/>
            </a:endParaRPr>
          </a:p>
          <a:p>
            <a:pPr algn="l">
              <a:spcAft>
                <a:spcPts val="0"/>
              </a:spcAft>
            </a:pPr>
            <a:r>
              <a:rPr lang="en-US" altLang="ko-KR" dirty="0" smtClean="0">
                <a:latin typeface="Times New Roman" panose="02020603050405020304" pitchFamily="18" charset="0"/>
                <a:ea typeface="SimSun" panose="02010600030101010101" pitchFamily="2" charset="-122"/>
                <a:cs typeface="Times New Roman" panose="02020603050405020304" pitchFamily="18" charset="0"/>
              </a:rPr>
              <a:t>Chennai, India, March 19-22</a:t>
            </a:r>
          </a:p>
          <a:p>
            <a:pPr algn="l">
              <a:spcAft>
                <a:spcPts val="0"/>
              </a:spcAft>
            </a:pPr>
            <a:endParaRPr lang="en-US" altLang="ko-KR" dirty="0">
              <a:latin typeface="Times New Roman" panose="02020603050405020304" pitchFamily="18" charset="0"/>
              <a:ea typeface="SimSun" panose="02010600030101010101" pitchFamily="2" charset="-122"/>
              <a:cs typeface="Times New Roman" panose="02020603050405020304" pitchFamily="18" charset="0"/>
            </a:endParaRPr>
          </a:p>
          <a:p>
            <a:pPr algn="l">
              <a:spcAft>
                <a:spcPts val="0"/>
              </a:spcAft>
            </a:pPr>
            <a:r>
              <a:rPr lang="en-US" altLang="ko-KR" dirty="0" smtClean="0">
                <a:latin typeface="Times New Roman" panose="02020603050405020304" pitchFamily="18" charset="0"/>
                <a:ea typeface="SimSun" panose="02010600030101010101" pitchFamily="2" charset="-122"/>
                <a:cs typeface="Times New Roman" panose="02020603050405020304" pitchFamily="18" charset="0"/>
              </a:rPr>
              <a:t>Agenda 9.1.1 </a:t>
            </a:r>
            <a:endParaRPr lang="ko-KR" altLang="ko-KR" sz="1050">
              <a:ea typeface="바탕" panose="02030600000101010101" pitchFamily="18" charset="-127"/>
              <a:cs typeface="Times New Roman" panose="02020603050405020304" pitchFamily="18" charset="0"/>
            </a:endParaRPr>
          </a:p>
        </p:txBody>
      </p:sp>
      <p:sp>
        <p:nvSpPr>
          <p:cNvPr id="6" name="직사각형 5"/>
          <p:cNvSpPr/>
          <p:nvPr/>
        </p:nvSpPr>
        <p:spPr>
          <a:xfrm>
            <a:off x="8265368" y="188640"/>
            <a:ext cx="1224136" cy="338554"/>
          </a:xfrm>
          <a:prstGeom prst="rect">
            <a:avLst/>
          </a:prstGeom>
        </p:spPr>
        <p:txBody>
          <a:bodyPr wrap="square">
            <a:spAutoFit/>
          </a:bodyPr>
          <a:lstStyle/>
          <a:p>
            <a:pPr algn="r">
              <a:spcAft>
                <a:spcPts val="0"/>
              </a:spcAft>
            </a:pPr>
            <a:r>
              <a:rPr lang="en-US" altLang="ko-KR" dirty="0" smtClean="0">
                <a:latin typeface="Times New Roman" panose="02020603050405020304" pitchFamily="18" charset="0"/>
                <a:ea typeface="SimSun" panose="02010600030101010101" pitchFamily="2" charset="-122"/>
                <a:cs typeface="Times New Roman" panose="02020603050405020304" pitchFamily="18" charset="0"/>
              </a:rPr>
              <a:t>RP-180323</a:t>
            </a:r>
            <a:endParaRPr lang="ko-KR" altLang="ko-KR" sz="1050">
              <a:ea typeface="바탕"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2207985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sz="quarter" idx="11"/>
          </p:nvPr>
        </p:nvSpPr>
        <p:spPr/>
        <p:txBody>
          <a:bodyPr/>
          <a:lstStyle/>
          <a:p>
            <a:r>
              <a:rPr lang="en-US" altLang="ko-KR" dirty="0" smtClean="0"/>
              <a:t>Background (Objectives related to Flexible Duplex)</a:t>
            </a:r>
            <a:endParaRPr lang="ko-KR" altLang="en-US"/>
          </a:p>
        </p:txBody>
      </p:sp>
      <p:sp>
        <p:nvSpPr>
          <p:cNvPr id="6" name="내용 개체 틀 5"/>
          <p:cNvSpPr>
            <a:spLocks noGrp="1"/>
          </p:cNvSpPr>
          <p:nvPr>
            <p:ph sz="quarter" idx="18"/>
          </p:nvPr>
        </p:nvSpPr>
        <p:spPr/>
        <p:txBody>
          <a:bodyPr/>
          <a:lstStyle/>
          <a:p>
            <a:r>
              <a:rPr lang="en-US" altLang="ko-KR" sz="1800" dirty="0"/>
              <a:t>RP-172483: </a:t>
            </a:r>
          </a:p>
          <a:p>
            <a:pPr lvl="1"/>
            <a:r>
              <a:rPr lang="en-US" altLang="ko-KR" sz="1600" dirty="0" smtClean="0"/>
              <a:t>Uplink </a:t>
            </a:r>
            <a:r>
              <a:rPr lang="en-US" altLang="ko-KR" sz="1600" dirty="0"/>
              <a:t>enhancements (and potential Rel-15 leftovers) [RAN1, RAN2, RAN4]</a:t>
            </a:r>
          </a:p>
          <a:p>
            <a:pPr lvl="2"/>
            <a:r>
              <a:rPr lang="en-US" altLang="ko-KR" sz="1400" dirty="0" smtClean="0"/>
              <a:t>[</a:t>
            </a:r>
            <a:r>
              <a:rPr lang="en-US" altLang="ko-KR" sz="1400" dirty="0"/>
              <a:t>UE-UE CLI management and mitigation</a:t>
            </a:r>
            <a:r>
              <a:rPr lang="en-US" altLang="ko-KR" sz="1400" dirty="0" smtClean="0"/>
              <a:t>]</a:t>
            </a:r>
          </a:p>
          <a:p>
            <a:pPr lvl="1" hangingPunct="0"/>
            <a:r>
              <a:rPr lang="en-US" altLang="ko-KR" sz="1600" dirty="0"/>
              <a:t>Specify conditions for paired spectrum allowing flexible duplex operation, i.e.</a:t>
            </a:r>
            <a:endParaRPr lang="ko-KR" altLang="ko-KR" sz="1600" dirty="0"/>
          </a:p>
          <a:p>
            <a:pPr lvl="2" hangingPunct="0"/>
            <a:r>
              <a:rPr lang="en-US" altLang="ko-KR" sz="1400" dirty="0"/>
              <a:t>Allowing SRS in DL part of a paired spectrum</a:t>
            </a:r>
            <a:endParaRPr lang="ko-KR" altLang="ko-KR" sz="1400" dirty="0"/>
          </a:p>
          <a:p>
            <a:pPr lvl="2" hangingPunct="0"/>
            <a:r>
              <a:rPr lang="en-US" altLang="ko-KR" sz="1400" dirty="0"/>
              <a:t>Allowing low power BS transmission in UL part of a paired spectrum</a:t>
            </a:r>
            <a:endParaRPr lang="ko-KR" altLang="ko-KR" sz="1400" dirty="0"/>
          </a:p>
          <a:p>
            <a:endParaRPr lang="ko-KR" altLang="en-US" dirty="0"/>
          </a:p>
        </p:txBody>
      </p:sp>
      <p:sp>
        <p:nvSpPr>
          <p:cNvPr id="4" name="제목 3"/>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4108114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내용 개체 틀 6"/>
          <p:cNvSpPr>
            <a:spLocks noGrp="1"/>
          </p:cNvSpPr>
          <p:nvPr>
            <p:ph sz="quarter" idx="11"/>
          </p:nvPr>
        </p:nvSpPr>
        <p:spPr/>
        <p:txBody>
          <a:bodyPr/>
          <a:lstStyle/>
          <a:p>
            <a:r>
              <a:rPr lang="en-US" altLang="ko-KR" dirty="0"/>
              <a:t>Background (Objectives related to Flexible Duplex</a:t>
            </a:r>
            <a:r>
              <a:rPr lang="en-US" altLang="ko-KR" dirty="0" smtClean="0"/>
              <a:t>)</a:t>
            </a:r>
            <a:endParaRPr lang="ko-KR" altLang="en-US"/>
          </a:p>
        </p:txBody>
      </p:sp>
      <p:sp>
        <p:nvSpPr>
          <p:cNvPr id="8" name="내용 개체 틀 7"/>
          <p:cNvSpPr>
            <a:spLocks noGrp="1"/>
          </p:cNvSpPr>
          <p:nvPr>
            <p:ph sz="quarter" idx="18"/>
          </p:nvPr>
        </p:nvSpPr>
        <p:spPr/>
        <p:txBody>
          <a:bodyPr/>
          <a:lstStyle/>
          <a:p>
            <a:r>
              <a:rPr lang="en-US" altLang="ko-KR" sz="1800" dirty="0" smtClean="0"/>
              <a:t>RP-172636:</a:t>
            </a:r>
          </a:p>
          <a:p>
            <a:pPr marL="174625" lvl="1" indent="0">
              <a:buNone/>
            </a:pPr>
            <a:r>
              <a:rPr lang="en-GB" altLang="ko-KR" sz="1600" dirty="0" smtClean="0"/>
              <a:t>The main objectives of this work are to study enhanced mechanisms for duplexing flexibility and supporting full duplex in both paired and unpaired spectrum. The feasibility and benefits of interference mitigation and resource sharing mechanisms to support flexible resource adaptation of NR-cells in co-channel and adjacent legacy FDD/TDD spectrums will be evaluated for both unpaired and paired spectrum. </a:t>
            </a:r>
          </a:p>
          <a:p>
            <a:pPr lvl="1"/>
            <a:r>
              <a:rPr lang="en-US" altLang="ko-KR" sz="1600" dirty="0" smtClean="0"/>
              <a:t>To </a:t>
            </a:r>
            <a:r>
              <a:rPr lang="en-US" altLang="ko-KR" sz="1600" dirty="0"/>
              <a:t>study enhanced mechanisms for providing better duplexing flexibility in unpaired and paired spectrum. Development scenarios and use cases of Rel-15 NR SI/WI are the starting point for  the discussions (for both unpaired and paired spectrum in co-channel and adjacent channel scenarios). The detailed objectives are:</a:t>
            </a:r>
          </a:p>
          <a:p>
            <a:pPr lvl="1"/>
            <a:r>
              <a:rPr lang="en-US" altLang="ko-KR" sz="1600" dirty="0"/>
              <a:t>Identify and evaluate the enabler for advanced cross-link interference mitigation schemes, e.g. cross-link interference cancellation receivers, cross-link interference measurement, and cross-link  interference coordination.[RAN1, RAN4]</a:t>
            </a:r>
          </a:p>
          <a:p>
            <a:pPr lvl="2"/>
            <a:r>
              <a:rPr lang="en-US" altLang="ko-KR" sz="1400" dirty="0"/>
              <a:t>It is assumed that downlink and uplink resources in a band can be multiplexed in TDM manner. </a:t>
            </a:r>
          </a:p>
          <a:p>
            <a:pPr lvl="1"/>
            <a:r>
              <a:rPr lang="en-US" altLang="ko-KR" sz="1600" dirty="0"/>
              <a:t>Identify additional physical layer impacts (if any) to support enhanced duplexing flexibility [RAN1]</a:t>
            </a:r>
          </a:p>
          <a:p>
            <a:endParaRPr lang="ko-KR" altLang="en-US" dirty="0"/>
          </a:p>
        </p:txBody>
      </p:sp>
      <p:sp>
        <p:nvSpPr>
          <p:cNvPr id="6" name="제목 5"/>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40195433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내용 개체 틀 6"/>
          <p:cNvSpPr>
            <a:spLocks noGrp="1"/>
          </p:cNvSpPr>
          <p:nvPr>
            <p:ph sz="quarter" idx="11"/>
          </p:nvPr>
        </p:nvSpPr>
        <p:spPr/>
        <p:txBody>
          <a:bodyPr/>
          <a:lstStyle/>
          <a:p>
            <a:r>
              <a:rPr lang="en-US" altLang="ko-KR" dirty="0"/>
              <a:t>Background (Objectives related to </a:t>
            </a:r>
            <a:r>
              <a:rPr lang="en-US" altLang="ko-KR" dirty="0" smtClean="0"/>
              <a:t>Full Duplex)</a:t>
            </a:r>
            <a:endParaRPr lang="ko-KR" altLang="en-US"/>
          </a:p>
        </p:txBody>
      </p:sp>
      <p:sp>
        <p:nvSpPr>
          <p:cNvPr id="8" name="내용 개체 틀 7"/>
          <p:cNvSpPr>
            <a:spLocks noGrp="1"/>
          </p:cNvSpPr>
          <p:nvPr>
            <p:ph sz="quarter" idx="18"/>
          </p:nvPr>
        </p:nvSpPr>
        <p:spPr/>
        <p:txBody>
          <a:bodyPr/>
          <a:lstStyle/>
          <a:p>
            <a:r>
              <a:rPr lang="en-US" altLang="ko-KR" sz="1800" dirty="0"/>
              <a:t>RP-172636 </a:t>
            </a:r>
            <a:endParaRPr lang="en-US" altLang="ko-KR" sz="1800" dirty="0" smtClean="0"/>
          </a:p>
          <a:p>
            <a:pPr marL="0" indent="0">
              <a:buNone/>
            </a:pPr>
            <a:r>
              <a:rPr lang="en-US" altLang="ko-KR" b="0" dirty="0" smtClean="0">
                <a:latin typeface="Calibri" panose="020F0502020204030204" pitchFamily="34" charset="0"/>
              </a:rPr>
              <a:t>To </a:t>
            </a:r>
            <a:r>
              <a:rPr lang="en-US" altLang="ko-KR" b="0" dirty="0">
                <a:latin typeface="Calibri" panose="020F0502020204030204" pitchFamily="34" charset="0"/>
              </a:rPr>
              <a:t>study mechanisms and benefits for providing full duplex operations in unpaired and paired spectrum. The detail objectives are:</a:t>
            </a:r>
          </a:p>
          <a:p>
            <a:pPr lvl="1"/>
            <a:r>
              <a:rPr lang="en-US" altLang="ko-KR" dirty="0" smtClean="0"/>
              <a:t>Identify </a:t>
            </a:r>
            <a:r>
              <a:rPr lang="en-US" altLang="ko-KR" dirty="0"/>
              <a:t>deployment scenarios and use cases, and evaluate the benefits of full duplex (i.e., simultaneous DL/UL transmission on the same resource and/or DL/UL multiplexed in a FDM manner)  with or without interference mitigation/cancellation/coordination techniques in such scenarios [RAN1].</a:t>
            </a:r>
          </a:p>
          <a:p>
            <a:pPr lvl="1"/>
            <a:r>
              <a:rPr lang="en-US" altLang="ko-KR" dirty="0" smtClean="0"/>
              <a:t>Study </a:t>
            </a:r>
            <a:r>
              <a:rPr lang="en-US" altLang="ko-KR" dirty="0"/>
              <a:t>potential interference mitigation/cancelation/coordination techniques to allow downlink and uplink at a band in FDM manner (e.g., guard band configuration) and/or full duplex capability  at </a:t>
            </a:r>
            <a:r>
              <a:rPr lang="en-US" altLang="ko-KR" dirty="0" err="1"/>
              <a:t>gNB</a:t>
            </a:r>
            <a:r>
              <a:rPr lang="en-US" altLang="ko-KR" dirty="0"/>
              <a:t>, (e.g., self-interference cancellation, cross-link interference mitigation/coordination techniques among UEs in the same cell) [RAN1, RAN4]</a:t>
            </a:r>
          </a:p>
          <a:p>
            <a:pPr lvl="1"/>
            <a:r>
              <a:rPr lang="en-US" altLang="ko-KR" dirty="0" smtClean="0"/>
              <a:t>The </a:t>
            </a:r>
            <a:r>
              <a:rPr lang="en-US" altLang="ko-KR" dirty="0"/>
              <a:t>study consider scenarios where all or only a subset of </a:t>
            </a:r>
            <a:r>
              <a:rPr lang="en-US" altLang="ko-KR" dirty="0" err="1"/>
              <a:t>gNBs</a:t>
            </a:r>
            <a:r>
              <a:rPr lang="en-US" altLang="ko-KR" dirty="0"/>
              <a:t> in the network are capable of full duplex operation. </a:t>
            </a:r>
          </a:p>
          <a:p>
            <a:pPr lvl="1"/>
            <a:r>
              <a:rPr lang="en-US" altLang="ko-KR" dirty="0" smtClean="0"/>
              <a:t>Study </a:t>
            </a:r>
            <a:r>
              <a:rPr lang="en-US" altLang="ko-KR" dirty="0"/>
              <a:t>Flexible and Full Duplex Radio (FDR) concept for adaptive resource allocation with legacy cellular systems including TDM/FDM. [RAN1]</a:t>
            </a:r>
          </a:p>
          <a:p>
            <a:pPr lvl="1"/>
            <a:r>
              <a:rPr lang="en-US" altLang="ko-KR" dirty="0" smtClean="0"/>
              <a:t>Study </a:t>
            </a:r>
            <a:r>
              <a:rPr lang="en-US" altLang="ko-KR" dirty="0"/>
              <a:t>techniques to identify potential FDR served users within the network region [RAN1 or RAN3]</a:t>
            </a:r>
          </a:p>
          <a:p>
            <a:pPr lvl="1"/>
            <a:r>
              <a:rPr lang="en-US" altLang="ko-KR" dirty="0" smtClean="0"/>
              <a:t>Study </a:t>
            </a:r>
            <a:r>
              <a:rPr lang="en-US" altLang="ko-KR" dirty="0"/>
              <a:t>new assistant techniques to enhance link performance and resource management efficiency of Flexible and Full Duplex Radio. [RAN 1]</a:t>
            </a:r>
          </a:p>
          <a:p>
            <a:pPr lvl="1"/>
            <a:r>
              <a:rPr lang="en-US" altLang="ko-KR" dirty="0" smtClean="0"/>
              <a:t>Identify </a:t>
            </a:r>
            <a:r>
              <a:rPr lang="en-US" altLang="ko-KR" dirty="0"/>
              <a:t>additional physical layer impacts necessary to support full duplex operations. [RAN1] </a:t>
            </a:r>
          </a:p>
          <a:p>
            <a:endParaRPr lang="ko-KR" altLang="en-US" dirty="0"/>
          </a:p>
        </p:txBody>
      </p:sp>
      <p:sp>
        <p:nvSpPr>
          <p:cNvPr id="6" name="제목 5"/>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4817807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내용 개체 틀 6"/>
          <p:cNvSpPr>
            <a:spLocks noGrp="1"/>
          </p:cNvSpPr>
          <p:nvPr>
            <p:ph sz="quarter" idx="11"/>
          </p:nvPr>
        </p:nvSpPr>
        <p:spPr/>
        <p:txBody>
          <a:bodyPr/>
          <a:lstStyle/>
          <a:p>
            <a:r>
              <a:rPr lang="en-US" altLang="ko-KR" dirty="0" smtClean="0"/>
              <a:t>Comments/Discussions on Flexible Duplex</a:t>
            </a:r>
            <a:endParaRPr lang="ko-KR" altLang="en-US"/>
          </a:p>
        </p:txBody>
      </p:sp>
      <p:sp>
        <p:nvSpPr>
          <p:cNvPr id="8" name="내용 개체 틀 7"/>
          <p:cNvSpPr>
            <a:spLocks noGrp="1"/>
          </p:cNvSpPr>
          <p:nvPr>
            <p:ph sz="quarter" idx="18"/>
          </p:nvPr>
        </p:nvSpPr>
        <p:spPr/>
        <p:txBody>
          <a:bodyPr/>
          <a:lstStyle/>
          <a:p>
            <a:r>
              <a:rPr lang="en-US" altLang="ko-KR" sz="1400" dirty="0" smtClean="0"/>
              <a:t>Coexistence </a:t>
            </a:r>
            <a:r>
              <a:rPr lang="en-GB" altLang="ko-KR" sz="1400" dirty="0" smtClean="0"/>
              <a:t>among operators in the same or adjacent bands should be ensured (Telecom Italia, Softbank)</a:t>
            </a:r>
          </a:p>
          <a:p>
            <a:r>
              <a:rPr lang="en-GB" altLang="ko-KR" sz="1400" dirty="0" smtClean="0"/>
              <a:t>Regarding flexible duplex in paired spectrum</a:t>
            </a:r>
          </a:p>
          <a:p>
            <a:pPr lvl="1"/>
            <a:r>
              <a:rPr lang="en-GB" altLang="ko-KR" dirty="0" smtClean="0"/>
              <a:t>Lower priority compared to unpaired spectrum (Softbank, Qualcomm, ZTE, Telecom </a:t>
            </a:r>
            <a:r>
              <a:rPr lang="en-GB" altLang="ko-KR" dirty="0" smtClean="0"/>
              <a:t>Italia)</a:t>
            </a:r>
            <a:endParaRPr lang="en-GB" altLang="ko-KR" dirty="0" smtClean="0"/>
          </a:p>
          <a:p>
            <a:pPr lvl="2"/>
            <a:r>
              <a:rPr lang="en-GB" altLang="ko-KR" sz="1100" dirty="0" smtClean="0"/>
              <a:t>Concerns include regulatory restriction, coexistence issue, etc.</a:t>
            </a:r>
          </a:p>
          <a:p>
            <a:pPr lvl="1"/>
            <a:r>
              <a:rPr lang="en-GB" altLang="ko-KR" dirty="0" smtClean="0"/>
              <a:t>Equal priority to unpaired spectrum (KT, China Telecom, Huawei, LG)</a:t>
            </a:r>
          </a:p>
          <a:p>
            <a:pPr lvl="2"/>
            <a:r>
              <a:rPr lang="en-GB" altLang="ko-KR" sz="1100" dirty="0" smtClean="0"/>
              <a:t>Use cases on underutilized uplink were mentioned.</a:t>
            </a:r>
          </a:p>
          <a:p>
            <a:pPr lvl="1"/>
            <a:r>
              <a:rPr lang="en-GB" altLang="ko-KR" dirty="0" smtClean="0"/>
              <a:t>Suggestions to split discussion into sub-topics on flexible duplex in unpaired, flexible duplex on paired and full duplex (Nokia, Intel, </a:t>
            </a:r>
            <a:r>
              <a:rPr lang="en-GB" altLang="ko-KR" dirty="0" smtClean="0"/>
              <a:t>Ericsson, Samsung)</a:t>
            </a:r>
            <a:endParaRPr lang="en-GB" altLang="ko-KR" dirty="0" smtClean="0"/>
          </a:p>
          <a:p>
            <a:pPr lvl="1"/>
            <a:r>
              <a:rPr lang="en-GB" altLang="ko-KR" dirty="0" smtClean="0"/>
              <a:t>Common design on flexible duplex in both paired and unpaired spectrum </a:t>
            </a:r>
            <a:r>
              <a:rPr lang="en-GB" altLang="ko-KR" dirty="0" smtClean="0"/>
              <a:t>(</a:t>
            </a:r>
            <a:r>
              <a:rPr lang="en-US" altLang="ko-KR" dirty="0" smtClean="0"/>
              <a:t>VIVO</a:t>
            </a:r>
            <a:r>
              <a:rPr lang="en-GB" altLang="ko-KR" dirty="0" smtClean="0"/>
              <a:t>, </a:t>
            </a:r>
            <a:r>
              <a:rPr lang="en-GB" altLang="ko-KR" dirty="0" smtClean="0"/>
              <a:t>Huawei, LG)</a:t>
            </a:r>
          </a:p>
          <a:p>
            <a:r>
              <a:rPr lang="en-GB" altLang="ko-KR" sz="1400" dirty="0" smtClean="0"/>
              <a:t>RAN3 scope on interference coordination (Nokia)</a:t>
            </a:r>
          </a:p>
          <a:p>
            <a:r>
              <a:rPr lang="en-GB" altLang="ko-KR" sz="1400" dirty="0" smtClean="0"/>
              <a:t>Clarification on potential techniques beyond CLI measurements is needed (Ericsson, </a:t>
            </a:r>
            <a:r>
              <a:rPr lang="en-GB" altLang="ko-KR" sz="1400" dirty="0" err="1" smtClean="0"/>
              <a:t>MediaTek</a:t>
            </a:r>
            <a:r>
              <a:rPr lang="en-GB" altLang="ko-KR" sz="1400" dirty="0" smtClean="0"/>
              <a:t>)</a:t>
            </a:r>
          </a:p>
          <a:p>
            <a:r>
              <a:rPr lang="en-GB" altLang="ko-KR" dirty="0" smtClean="0">
                <a:solidFill>
                  <a:srgbClr val="0070C0"/>
                </a:solidFill>
                <a:latin typeface="Calibri" panose="020F0502020204030204" pitchFamily="34" charset="0"/>
                <a:ea typeface="Arial Unicode MS" panose="020B0604020202020204" pitchFamily="50" charset="-127"/>
                <a:cs typeface="Arial Unicode MS" panose="020B0604020202020204" pitchFamily="50" charset="-127"/>
              </a:rPr>
              <a:t>Proposals</a:t>
            </a:r>
          </a:p>
          <a:p>
            <a:pPr lvl="1"/>
            <a:r>
              <a:rPr lang="en-US" altLang="ko-KR" dirty="0">
                <a:solidFill>
                  <a:srgbClr val="0070C0"/>
                </a:solidFill>
                <a:ea typeface="Arial Unicode MS" panose="020B0604020202020204" pitchFamily="50" charset="-127"/>
                <a:cs typeface="Arial Unicode MS" panose="020B0604020202020204" pitchFamily="50" charset="-127"/>
              </a:rPr>
              <a:t>Add objectives on coexistence mechanism </a:t>
            </a:r>
            <a:r>
              <a:rPr lang="en-US" altLang="ko-KR" dirty="0" smtClean="0">
                <a:solidFill>
                  <a:srgbClr val="0070C0"/>
                </a:solidFill>
                <a:ea typeface="Arial Unicode MS" panose="020B0604020202020204" pitchFamily="50" charset="-127"/>
                <a:cs typeface="Arial Unicode MS" panose="020B0604020202020204" pitchFamily="50" charset="-127"/>
              </a:rPr>
              <a:t>among operators in the same or adjacent bands</a:t>
            </a:r>
            <a:endParaRPr lang="ko-KR" altLang="ko-KR" sz="1800">
              <a:solidFill>
                <a:srgbClr val="0070C0"/>
              </a:solidFill>
              <a:ea typeface="Arial Unicode MS" panose="020B0604020202020204" pitchFamily="50" charset="-127"/>
              <a:cs typeface="Arial Unicode MS" panose="020B0604020202020204" pitchFamily="50" charset="-127"/>
            </a:endParaRPr>
          </a:p>
          <a:p>
            <a:pPr lvl="1"/>
            <a:r>
              <a:rPr lang="en-US" altLang="ko-KR" dirty="0">
                <a:solidFill>
                  <a:srgbClr val="0070C0"/>
                </a:solidFill>
                <a:ea typeface="Arial Unicode MS" panose="020B0604020202020204" pitchFamily="50" charset="-127"/>
                <a:cs typeface="Arial Unicode MS" panose="020B0604020202020204" pitchFamily="50" charset="-127"/>
              </a:rPr>
              <a:t>Add </a:t>
            </a:r>
            <a:r>
              <a:rPr lang="en-US" altLang="ko-KR" dirty="0" smtClean="0">
                <a:solidFill>
                  <a:srgbClr val="0070C0"/>
                </a:solidFill>
                <a:ea typeface="Arial Unicode MS" panose="020B0604020202020204" pitchFamily="50" charset="-127"/>
                <a:cs typeface="Arial Unicode MS" panose="020B0604020202020204" pitchFamily="50" charset="-127"/>
              </a:rPr>
              <a:t>RAN3 as a working group in coexistence study for interference coordination schemes</a:t>
            </a:r>
          </a:p>
          <a:p>
            <a:pPr lvl="1"/>
            <a:r>
              <a:rPr lang="en-US" altLang="ko-KR" dirty="0" smtClean="0">
                <a:solidFill>
                  <a:srgbClr val="0070C0"/>
                </a:solidFill>
                <a:ea typeface="Arial Unicode MS" panose="020B0604020202020204" pitchFamily="50" charset="-127"/>
                <a:cs typeface="Arial Unicode MS" panose="020B0604020202020204" pitchFamily="50" charset="-127"/>
              </a:rPr>
              <a:t>Further </a:t>
            </a:r>
            <a:r>
              <a:rPr lang="en-US" altLang="ko-KR" dirty="0">
                <a:solidFill>
                  <a:srgbClr val="0070C0"/>
                </a:solidFill>
                <a:ea typeface="Arial Unicode MS" panose="020B0604020202020204" pitchFamily="50" charset="-127"/>
                <a:cs typeface="Arial Unicode MS" panose="020B0604020202020204" pitchFamily="50" charset="-127"/>
              </a:rPr>
              <a:t>discuss any clarification on objectives on flexible duplex is necessary assuming enabling techniques for flexible duplex in paired and unpaired spectrum are </a:t>
            </a:r>
            <a:r>
              <a:rPr lang="en-US" altLang="ko-KR" dirty="0" smtClean="0">
                <a:solidFill>
                  <a:srgbClr val="0070C0"/>
                </a:solidFill>
                <a:ea typeface="Arial Unicode MS" panose="020B0604020202020204" pitchFamily="50" charset="-127"/>
                <a:cs typeface="Arial Unicode MS" panose="020B0604020202020204" pitchFamily="50" charset="-127"/>
              </a:rPr>
              <a:t>common</a:t>
            </a:r>
            <a:r>
              <a:rPr lang="en-US" altLang="ko-KR" dirty="0">
                <a:solidFill>
                  <a:srgbClr val="0070C0"/>
                </a:solidFill>
                <a:ea typeface="Arial Unicode MS" panose="020B0604020202020204" pitchFamily="50" charset="-127"/>
                <a:cs typeface="Arial Unicode MS" panose="020B0604020202020204" pitchFamily="50" charset="-127"/>
              </a:rPr>
              <a:t> </a:t>
            </a:r>
            <a:r>
              <a:rPr lang="en-US" altLang="ko-KR" dirty="0">
                <a:solidFill>
                  <a:srgbClr val="0070C0"/>
                </a:solidFill>
                <a:ea typeface="Arial Unicode MS" panose="020B0604020202020204" pitchFamily="50" charset="-127"/>
                <a:cs typeface="Arial Unicode MS" panose="020B0604020202020204" pitchFamily="50" charset="-127"/>
              </a:rPr>
              <a:t>(e.g., frequency bands, clarification on enabling techniques for CLI beyond CLI measurements)</a:t>
            </a:r>
            <a:endParaRPr lang="ko-KR" altLang="ko-KR">
              <a:solidFill>
                <a:srgbClr val="0070C0"/>
              </a:solidFill>
              <a:ea typeface="Arial Unicode MS" panose="020B0604020202020204" pitchFamily="50" charset="-127"/>
              <a:cs typeface="Arial Unicode MS" panose="020B0604020202020204" pitchFamily="50" charset="-127"/>
            </a:endParaRPr>
          </a:p>
        </p:txBody>
      </p:sp>
      <p:sp>
        <p:nvSpPr>
          <p:cNvPr id="6" name="제목 5"/>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2853607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내용 개체 틀 6"/>
          <p:cNvSpPr>
            <a:spLocks noGrp="1"/>
          </p:cNvSpPr>
          <p:nvPr>
            <p:ph sz="quarter" idx="11"/>
          </p:nvPr>
        </p:nvSpPr>
        <p:spPr/>
        <p:txBody>
          <a:bodyPr/>
          <a:lstStyle/>
          <a:p>
            <a:r>
              <a:rPr lang="en-US" altLang="ko-KR" dirty="0" smtClean="0"/>
              <a:t>Discussion on Full Duplex</a:t>
            </a:r>
            <a:endParaRPr lang="ko-KR" altLang="en-US"/>
          </a:p>
        </p:txBody>
      </p:sp>
      <p:sp>
        <p:nvSpPr>
          <p:cNvPr id="8" name="내용 개체 틀 7"/>
          <p:cNvSpPr>
            <a:spLocks noGrp="1"/>
          </p:cNvSpPr>
          <p:nvPr>
            <p:ph sz="quarter" idx="18"/>
          </p:nvPr>
        </p:nvSpPr>
        <p:spPr/>
        <p:txBody>
          <a:bodyPr/>
          <a:lstStyle/>
          <a:p>
            <a:r>
              <a:rPr lang="en-US" altLang="ko-KR" sz="2000" dirty="0" smtClean="0">
                <a:latin typeface="Calibri" panose="020F0502020204030204" pitchFamily="34" charset="0"/>
              </a:rPr>
              <a:t>There were a few comments that work on full duplex is not urgent. </a:t>
            </a:r>
          </a:p>
          <a:p>
            <a:r>
              <a:rPr lang="en-US" altLang="ko-KR" sz="2000" dirty="0">
                <a:solidFill>
                  <a:srgbClr val="0070C0"/>
                </a:solidFill>
                <a:latin typeface="Calibri" panose="020F0502020204030204" pitchFamily="34" charset="0"/>
                <a:ea typeface="Arial Unicode MS" panose="020B0604020202020204" pitchFamily="50" charset="-127"/>
                <a:cs typeface="Arial Unicode MS" panose="020B0604020202020204" pitchFamily="50" charset="-127"/>
              </a:rPr>
              <a:t>Proposals</a:t>
            </a:r>
            <a:r>
              <a:rPr lang="en-US" altLang="ko-KR" dirty="0">
                <a:solidFill>
                  <a:srgbClr val="0070C0"/>
                </a:solidFill>
                <a:latin typeface="Calibri" panose="020F0502020204030204" pitchFamily="34" charset="0"/>
                <a:ea typeface="Arial Unicode MS" panose="020B0604020202020204" pitchFamily="50" charset="-127"/>
                <a:cs typeface="Arial Unicode MS" panose="020B0604020202020204" pitchFamily="50" charset="-127"/>
              </a:rPr>
              <a:t>:</a:t>
            </a:r>
          </a:p>
          <a:p>
            <a:pPr lvl="1"/>
            <a:r>
              <a:rPr lang="en-US" altLang="ko-KR" sz="1800" b="1" dirty="0">
                <a:solidFill>
                  <a:srgbClr val="0070C0"/>
                </a:solidFill>
                <a:ea typeface="Arial Unicode MS" panose="020B0604020202020204" pitchFamily="50" charset="-127"/>
                <a:cs typeface="Arial Unicode MS" panose="020B0604020202020204" pitchFamily="50" charset="-127"/>
              </a:rPr>
              <a:t>Further discuss whether to separate flexible duplex and full duplex in different WID/SIDs or down-scope full duplex work </a:t>
            </a:r>
            <a:endParaRPr lang="ko-KR" altLang="en-US" sz="1800" b="1">
              <a:solidFill>
                <a:srgbClr val="0070C0"/>
              </a:solidFill>
              <a:ea typeface="Arial Unicode MS" panose="020B0604020202020204" pitchFamily="50" charset="-127"/>
              <a:cs typeface="Arial Unicode MS" panose="020B0604020202020204" pitchFamily="50" charset="-127"/>
            </a:endParaRPr>
          </a:p>
        </p:txBody>
      </p:sp>
      <p:sp>
        <p:nvSpPr>
          <p:cNvPr id="6" name="제목 5"/>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3259056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내용 개체 틀 8"/>
          <p:cNvSpPr>
            <a:spLocks noGrp="1"/>
          </p:cNvSpPr>
          <p:nvPr>
            <p:ph sz="quarter" idx="11"/>
          </p:nvPr>
        </p:nvSpPr>
        <p:spPr/>
        <p:txBody>
          <a:bodyPr/>
          <a:lstStyle/>
          <a:p>
            <a:r>
              <a:rPr lang="en-US" altLang="ko-KR" dirty="0" smtClean="0"/>
              <a:t>Updated Objectives on Flexible </a:t>
            </a:r>
            <a:r>
              <a:rPr lang="en-US" altLang="ko-KR" smtClean="0"/>
              <a:t>Duplex (Proposed)</a:t>
            </a:r>
            <a:endParaRPr lang="ko-KR" altLang="en-US"/>
          </a:p>
        </p:txBody>
      </p:sp>
      <p:sp>
        <p:nvSpPr>
          <p:cNvPr id="10" name="내용 개체 틀 9"/>
          <p:cNvSpPr>
            <a:spLocks noGrp="1"/>
          </p:cNvSpPr>
          <p:nvPr>
            <p:ph sz="quarter" idx="18"/>
          </p:nvPr>
        </p:nvSpPr>
        <p:spPr/>
        <p:txBody>
          <a:bodyPr/>
          <a:lstStyle/>
          <a:p>
            <a:pPr marL="0" indent="0" fontAlgn="auto" hangingPunct="0">
              <a:buNone/>
            </a:pPr>
            <a:r>
              <a:rPr lang="en-GB" altLang="ko-KR" b="0" dirty="0"/>
              <a:t>The main objectives of this work are to study enhanced mechanisms for duplexing flexibility and supporting full duplex in both paired and unpaired spectrum. The feasibility and benefits of interference mitigation and resource sharing mechanisms to support flexible resource adaptation of NR-cells in co-channel and adjacent legacy FDD/TDD spectrums will be evaluated for both unpaired and paired spectrum. </a:t>
            </a:r>
            <a:r>
              <a:rPr lang="en-GB" altLang="ko-KR" b="0" dirty="0" smtClean="0"/>
              <a:t>The </a:t>
            </a:r>
            <a:r>
              <a:rPr lang="en-GB" altLang="ko-KR" b="0" dirty="0"/>
              <a:t>proposed study will cover the following objectives:</a:t>
            </a:r>
            <a:endParaRPr lang="ko-KR" altLang="ko-KR" b="0"/>
          </a:p>
          <a:p>
            <a:pPr hangingPunct="0"/>
            <a:r>
              <a:rPr lang="en-GB" altLang="ko-KR" b="0" dirty="0"/>
              <a:t>To study enhanced mechanisms for providing better duplexing flexibility in unpaired and paired spectrum. Development scenarios and use cases of Rel-15 NR SI/WI are the starting point for the discussions. The detailed objectives are:</a:t>
            </a:r>
            <a:endParaRPr lang="ko-KR" altLang="ko-KR" b="0"/>
          </a:p>
          <a:p>
            <a:pPr lvl="1" hangingPunct="0"/>
            <a:r>
              <a:rPr lang="en-GB" altLang="ko-KR" sz="1800" dirty="0"/>
              <a:t>Identify and evaluate the enabler for advanced cross-link interference mitigation schemes, e.g. cross-link interference cancellation receivers, cross-link interference measurement, and cross-link interference coordination.[RAN1, </a:t>
            </a:r>
            <a:r>
              <a:rPr lang="en-GB" altLang="ko-KR" sz="1800" dirty="0" smtClean="0"/>
              <a:t>RAN4, </a:t>
            </a:r>
            <a:r>
              <a:rPr lang="en-GB" altLang="ko-KR" sz="1800" dirty="0" smtClean="0">
                <a:solidFill>
                  <a:srgbClr val="FF0000"/>
                </a:solidFill>
              </a:rPr>
              <a:t>RAN3</a:t>
            </a:r>
            <a:r>
              <a:rPr lang="en-GB" altLang="ko-KR" sz="1800" dirty="0" smtClean="0"/>
              <a:t>]</a:t>
            </a:r>
            <a:endParaRPr lang="ko-KR" altLang="ko-KR" sz="1800"/>
          </a:p>
          <a:p>
            <a:pPr lvl="2" hangingPunct="0"/>
            <a:r>
              <a:rPr lang="en-GB" altLang="ko-KR" sz="1600" dirty="0"/>
              <a:t>It is assumed that downlink and uplink resources in a band can be multiplexed in TDM manner. </a:t>
            </a:r>
            <a:endParaRPr lang="en-GB" altLang="ko-KR" sz="1600" dirty="0" smtClean="0"/>
          </a:p>
          <a:p>
            <a:pPr lvl="2" hangingPunct="0"/>
            <a:r>
              <a:rPr lang="en-GB" altLang="ko-KR" sz="1600" dirty="0" smtClean="0">
                <a:solidFill>
                  <a:srgbClr val="FF0000"/>
                </a:solidFill>
              </a:rPr>
              <a:t>Coexistence among different operators in the same or adjacent bands should be considered</a:t>
            </a:r>
            <a:endParaRPr lang="ko-KR" altLang="ko-KR" sz="1600" dirty="0">
              <a:solidFill>
                <a:srgbClr val="FF0000"/>
              </a:solidFill>
            </a:endParaRPr>
          </a:p>
          <a:p>
            <a:pPr lvl="1" hangingPunct="0"/>
            <a:r>
              <a:rPr lang="en-GB" altLang="ko-KR" sz="1800" dirty="0"/>
              <a:t>Identify additional physical layer impacts (if any) to support enhanced duplexing flexibility [RAN1</a:t>
            </a:r>
            <a:r>
              <a:rPr lang="en-GB" altLang="ko-KR" sz="1800" dirty="0" smtClean="0"/>
              <a:t>]</a:t>
            </a:r>
          </a:p>
        </p:txBody>
      </p:sp>
      <p:sp>
        <p:nvSpPr>
          <p:cNvPr id="8" name="제목 7"/>
          <p:cNvSpPr>
            <a:spLocks noGrp="1"/>
          </p:cNvSpPr>
          <p:nvPr>
            <p:ph type="title"/>
          </p:nvPr>
        </p:nvSpPr>
        <p:spPr/>
        <p:txBody>
          <a:bodyPr/>
          <a:lstStyle/>
          <a:p>
            <a:endParaRPr lang="ko-KR" altLang="en-US"/>
          </a:p>
        </p:txBody>
      </p:sp>
    </p:spTree>
    <p:extLst>
      <p:ext uri="{BB962C8B-B14F-4D97-AF65-F5344CB8AC3E}">
        <p14:creationId xmlns:p14="http://schemas.microsoft.com/office/powerpoint/2010/main" val="212319253"/>
      </p:ext>
    </p:extLst>
  </p:cSld>
  <p:clrMapOvr>
    <a:masterClrMapping/>
  </p:clrMapOvr>
</p:sld>
</file>

<file path=ppt/theme/theme1.xml><?xml version="1.0" encoding="utf-8"?>
<a:theme xmlns:a="http://schemas.openxmlformats.org/drawingml/2006/main" name="2014_WTS_PPT양식_Gamma">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miter lim="800000"/>
          <a:headEnd/>
          <a:tailEnd/>
        </a:ln>
      </a:spPr>
      <a:bodyPr wrap="square" rtlCol="0" anchor="ctr">
        <a:noAutofit/>
      </a:bodyPr>
      <a:lstStyle>
        <a:defPPr marL="90488" indent="-90488" algn="l">
          <a:buFontTx/>
          <a:buChar char="•"/>
          <a:defRPr sz="1200" dirty="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ko-KR" altLang="en-US" sz="1800" b="0" i="0" u="none" strike="noStrike" cap="none" normalizeH="0" baseline="0" smtClean="0">
            <a:ln>
              <a:noFill/>
            </a:ln>
            <a:solidFill>
              <a:schemeClr val="tx1"/>
            </a:solidFill>
            <a:effectLst/>
            <a:latin typeface="Arial" charset="0"/>
            <a:ea typeface="굴림" pitchFamily="50" charset="-127"/>
          </a:defRPr>
        </a:defPPr>
      </a:lstStyle>
    </a:lnDef>
    <a:txDef>
      <a:spPr>
        <a:noFill/>
      </a:spPr>
      <a:bodyPr wrap="none" rtlCol="0" anchor="t" anchorCtr="0">
        <a:spAutoFit/>
      </a:bodyPr>
      <a:lstStyle>
        <a:defPPr>
          <a:defRPr sz="1300" b="1" dirty="0" smtClean="0">
            <a:ea typeface="돋움"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2014_WTS_PPT양식_Gamma</Template>
  <TotalTime>21169</TotalTime>
  <Words>941</Words>
  <Application>Microsoft Office PowerPoint</Application>
  <PresentationFormat>A4 용지(210x297mm)</PresentationFormat>
  <Paragraphs>57</Paragraphs>
  <Slides>7</Slides>
  <Notes>0</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7</vt:i4>
      </vt:variant>
    </vt:vector>
  </HeadingPairs>
  <TitlesOfParts>
    <vt:vector size="19" baseType="lpstr">
      <vt:lpstr>Arial Unicode MS</vt:lpstr>
      <vt:lpstr>HY중고딕</vt:lpstr>
      <vt:lpstr>SimSun</vt:lpstr>
      <vt:lpstr>굴림</vt:lpstr>
      <vt:lpstr>돋움</vt:lpstr>
      <vt:lpstr>맑은 고딕</vt:lpstr>
      <vt:lpstr>바탕</vt:lpstr>
      <vt:lpstr>Arial</vt:lpstr>
      <vt:lpstr>Calibri</vt:lpstr>
      <vt:lpstr>Times New Roman</vt:lpstr>
      <vt:lpstr>Wingdings</vt:lpstr>
      <vt:lpstr>2014_WTS_PPT양식_Gamma</vt:lpstr>
      <vt:lpstr>Summary on moderated e-mail discussion regarding flexible/full duplex SIDs</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Full Duplex Radio</dc:title>
  <dc:subject>차세대 무선통신 기술 (2015)</dc:subject>
  <dc:creator>김동규/선임연구원/차세대표준(연)ACS팀(dkyu.kim@lge.com)</dc:creator>
  <cp:lastModifiedBy>이윤정/수석연구원/차세대표준(연)ACS팀(yunjung.yi@lge.com)</cp:lastModifiedBy>
  <cp:revision>469</cp:revision>
  <dcterms:created xsi:type="dcterms:W3CDTF">2014-07-31T23:59:46Z</dcterms:created>
  <dcterms:modified xsi:type="dcterms:W3CDTF">2018-03-15T22:49:57Z</dcterms:modified>
</cp:coreProperties>
</file>