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304" r:id="rId2"/>
    <p:sldId id="313" r:id="rId3"/>
    <p:sldId id="315" r:id="rId4"/>
    <p:sldId id="316" r:id="rId5"/>
    <p:sldId id="318" r:id="rId6"/>
    <p:sldId id="319" r:id="rId7"/>
    <p:sldId id="270" r:id="rId8"/>
  </p:sldIdLst>
  <p:sldSz cx="12192000" cy="6858000"/>
  <p:notesSz cx="6858000" cy="9144000"/>
  <p:embeddedFontLst>
    <p:embeddedFont>
      <p:font typeface="等线 Light" panose="02010600030101010101" pitchFamily="2" charset="-122"/>
      <p:regular r:id="rId9"/>
    </p:embeddedFont>
    <p:embeddedFont>
      <p:font typeface="微软雅黑" panose="020B0503020204020204" pitchFamily="34" charset="-122"/>
      <p:regular r:id="rId10"/>
      <p:bold r:id="rId11"/>
    </p:embeddedFont>
    <p:embeddedFont>
      <p:font typeface="Segoe UI" panose="020B0502040204020203" pitchFamily="34" charset="0"/>
      <p:regular r:id="rId12"/>
      <p:bold r:id="rId13"/>
      <p:italic r:id="rId14"/>
      <p:boldItalic r:id="rId15"/>
    </p:embeddedFont>
    <p:embeddedFont>
      <p:font typeface="等线" panose="02010600030101010101" pitchFamily="2" charset="-122"/>
      <p:regular r:id="rId16"/>
      <p:bold r:id="rId17"/>
    </p:embeddedFont>
    <p:embeddedFont>
      <p:font typeface="Webdings" panose="05030102010509060703" pitchFamily="18" charset="2"/>
      <p:regular r:id="rId1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CFAF"/>
    <a:srgbClr val="9A91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44" autoAdjust="0"/>
    <p:restoredTop sz="94660"/>
  </p:normalViewPr>
  <p:slideViewPr>
    <p:cSldViewPr snapToGrid="0">
      <p:cViewPr varScale="1">
        <p:scale>
          <a:sx n="73" d="100"/>
          <a:sy n="73" d="100"/>
        </p:scale>
        <p:origin x="54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02B96AC2-8FE3-4E02-8C1E-2169EA02C0D0}" type="slidenum">
              <a:rPr lang="zh-CN" altLang="en-US" smtClean="0"/>
              <a:t>‹#›</a:t>
            </a:fld>
            <a:endParaRPr lang="zh-CN" altLang="en-US"/>
          </a:p>
        </p:txBody>
      </p:sp>
      <p:pic>
        <p:nvPicPr>
          <p:cNvPr id="7" name="图片 12" descr="天翼4G+logo - 副本-2.png"/>
          <p:cNvPicPr>
            <a:picLocks noChangeAspect="1"/>
          </p:cNvPicPr>
          <p:nvPr userDrawn="1"/>
        </p:nvPicPr>
        <p:blipFill>
          <a:blip r:embed="rId2" cstate="print"/>
          <a:srcRect/>
          <a:stretch>
            <a:fillRect/>
          </a:stretch>
        </p:blipFill>
        <p:spPr bwMode="auto">
          <a:xfrm>
            <a:off x="239333" y="6124532"/>
            <a:ext cx="2080808" cy="596943"/>
          </a:xfrm>
          <a:prstGeom prst="rect">
            <a:avLst/>
          </a:prstGeom>
          <a:noFill/>
          <a:ln w="9525">
            <a:noFill/>
            <a:miter lim="800000"/>
            <a:headEnd/>
            <a:tailEnd/>
          </a:ln>
        </p:spPr>
      </p:pic>
      <p:pic>
        <p:nvPicPr>
          <p:cNvPr id="8" name="图片 7" descr="21-02.png"/>
          <p:cNvPicPr>
            <a:picLocks noChangeAspect="1"/>
          </p:cNvPicPr>
          <p:nvPr userDrawn="1"/>
        </p:nvPicPr>
        <p:blipFill>
          <a:blip r:embed="rId3" cstate="print"/>
          <a:srcRect t="7085"/>
          <a:stretch>
            <a:fillRect/>
          </a:stretch>
        </p:blipFill>
        <p:spPr bwMode="auto">
          <a:xfrm flipH="1">
            <a:off x="8267700" y="0"/>
            <a:ext cx="3924300" cy="1736725"/>
          </a:xfrm>
          <a:prstGeom prst="rect">
            <a:avLst/>
          </a:prstGeom>
          <a:noFill/>
          <a:ln w="9525">
            <a:noFill/>
            <a:miter lim="800000"/>
            <a:headEnd/>
            <a:tailEnd/>
          </a:ln>
        </p:spPr>
      </p:pic>
    </p:spTree>
    <p:extLst>
      <p:ext uri="{BB962C8B-B14F-4D97-AF65-F5344CB8AC3E}">
        <p14:creationId xmlns:p14="http://schemas.microsoft.com/office/powerpoint/2010/main" val="348567315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11" name="图片占位符 10"/>
          <p:cNvSpPr>
            <a:spLocks noGrp="1"/>
          </p:cNvSpPr>
          <p:nvPr>
            <p:ph type="pic" sz="quarter" idx="13"/>
          </p:nvPr>
        </p:nvSpPr>
        <p:spPr>
          <a:xfrm>
            <a:off x="3977673" y="322085"/>
            <a:ext cx="5760000" cy="3020314"/>
          </a:xfrm>
          <a:custGeom>
            <a:avLst/>
            <a:gdLst>
              <a:gd name="connsiteX0" fmla="*/ 1344463 w 5760000"/>
              <a:gd name="connsiteY0" fmla="*/ 0 h 3020314"/>
              <a:gd name="connsiteX1" fmla="*/ 5760000 w 5760000"/>
              <a:gd name="connsiteY1" fmla="*/ 0 h 3020314"/>
              <a:gd name="connsiteX2" fmla="*/ 4415537 w 5760000"/>
              <a:gd name="connsiteY2" fmla="*/ 3020314 h 3020314"/>
              <a:gd name="connsiteX3" fmla="*/ 0 w 5760000"/>
              <a:gd name="connsiteY3" fmla="*/ 3020314 h 3020314"/>
            </a:gdLst>
            <a:ahLst/>
            <a:cxnLst>
              <a:cxn ang="0">
                <a:pos x="connsiteX0" y="connsiteY0"/>
              </a:cxn>
              <a:cxn ang="0">
                <a:pos x="connsiteX1" y="connsiteY1"/>
              </a:cxn>
              <a:cxn ang="0">
                <a:pos x="connsiteX2" y="connsiteY2"/>
              </a:cxn>
              <a:cxn ang="0">
                <a:pos x="connsiteX3" y="connsiteY3"/>
              </a:cxn>
            </a:cxnLst>
            <a:rect l="l" t="t" r="r" b="b"/>
            <a:pathLst>
              <a:path w="5760000" h="3020314">
                <a:moveTo>
                  <a:pt x="1344463" y="0"/>
                </a:moveTo>
                <a:lnTo>
                  <a:pt x="5760000" y="0"/>
                </a:lnTo>
                <a:lnTo>
                  <a:pt x="4415537" y="3020314"/>
                </a:lnTo>
                <a:lnTo>
                  <a:pt x="0" y="3020314"/>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2650172" y="3499237"/>
            <a:ext cx="5699585" cy="3014842"/>
          </a:xfrm>
          <a:custGeom>
            <a:avLst/>
            <a:gdLst>
              <a:gd name="connsiteX0" fmla="*/ 1312240 w 5699585"/>
              <a:gd name="connsiteY0" fmla="*/ 0 h 3014842"/>
              <a:gd name="connsiteX1" fmla="*/ 5699585 w 5699585"/>
              <a:gd name="connsiteY1" fmla="*/ 0 h 3014842"/>
              <a:gd name="connsiteX2" fmla="*/ 4387345 w 5699585"/>
              <a:gd name="connsiteY2" fmla="*/ 3014842 h 3014842"/>
              <a:gd name="connsiteX3" fmla="*/ 0 w 5699585"/>
              <a:gd name="connsiteY3" fmla="*/ 3014842 h 3014842"/>
            </a:gdLst>
            <a:ahLst/>
            <a:cxnLst>
              <a:cxn ang="0">
                <a:pos x="connsiteX0" y="connsiteY0"/>
              </a:cxn>
              <a:cxn ang="0">
                <a:pos x="connsiteX1" y="connsiteY1"/>
              </a:cxn>
              <a:cxn ang="0">
                <a:pos x="connsiteX2" y="connsiteY2"/>
              </a:cxn>
              <a:cxn ang="0">
                <a:pos x="connsiteX3" y="connsiteY3"/>
              </a:cxn>
            </a:cxnLst>
            <a:rect l="l" t="t" r="r" b="b"/>
            <a:pathLst>
              <a:path w="5699585" h="3014842">
                <a:moveTo>
                  <a:pt x="1312240" y="0"/>
                </a:moveTo>
                <a:lnTo>
                  <a:pt x="5699585" y="0"/>
                </a:lnTo>
                <a:lnTo>
                  <a:pt x="4387345" y="3014842"/>
                </a:lnTo>
                <a:lnTo>
                  <a:pt x="0" y="30148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465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9" name="图片占位符 8"/>
          <p:cNvSpPr>
            <a:spLocks noGrp="1"/>
          </p:cNvSpPr>
          <p:nvPr>
            <p:ph type="pic" sz="quarter" idx="13"/>
          </p:nvPr>
        </p:nvSpPr>
        <p:spPr>
          <a:xfrm>
            <a:off x="1255667" y="2544097"/>
            <a:ext cx="3708000" cy="2337020"/>
          </a:xfrm>
          <a:custGeom>
            <a:avLst/>
            <a:gdLst>
              <a:gd name="connsiteX0" fmla="*/ 0 w 3708000"/>
              <a:gd name="connsiteY0" fmla="*/ 0 h 2337020"/>
              <a:gd name="connsiteX1" fmla="*/ 3708000 w 3708000"/>
              <a:gd name="connsiteY1" fmla="*/ 0 h 2337020"/>
              <a:gd name="connsiteX2" fmla="*/ 3708000 w 3708000"/>
              <a:gd name="connsiteY2" fmla="*/ 2337020 h 2337020"/>
              <a:gd name="connsiteX3" fmla="*/ 0 w 3708000"/>
              <a:gd name="connsiteY3" fmla="*/ 2337020 h 2337020"/>
            </a:gdLst>
            <a:ahLst/>
            <a:cxnLst>
              <a:cxn ang="0">
                <a:pos x="connsiteX0" y="connsiteY0"/>
              </a:cxn>
              <a:cxn ang="0">
                <a:pos x="connsiteX1" y="connsiteY1"/>
              </a:cxn>
              <a:cxn ang="0">
                <a:pos x="connsiteX2" y="connsiteY2"/>
              </a:cxn>
              <a:cxn ang="0">
                <a:pos x="connsiteX3" y="connsiteY3"/>
              </a:cxn>
            </a:cxnLst>
            <a:rect l="l" t="t" r="r" b="b"/>
            <a:pathLst>
              <a:path w="3708000" h="2337020">
                <a:moveTo>
                  <a:pt x="0" y="0"/>
                </a:moveTo>
                <a:lnTo>
                  <a:pt x="3708000" y="0"/>
                </a:lnTo>
                <a:lnTo>
                  <a:pt x="3708000" y="2337020"/>
                </a:lnTo>
                <a:lnTo>
                  <a:pt x="0" y="233702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04845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15" name="图片占位符 14"/>
          <p:cNvSpPr>
            <a:spLocks noGrp="1"/>
          </p:cNvSpPr>
          <p:nvPr>
            <p:ph type="pic" sz="quarter" idx="12"/>
          </p:nvPr>
        </p:nvSpPr>
        <p:spPr>
          <a:xfrm>
            <a:off x="6853242" y="703095"/>
            <a:ext cx="5338758" cy="6154905"/>
          </a:xfrm>
          <a:custGeom>
            <a:avLst/>
            <a:gdLst>
              <a:gd name="connsiteX0" fmla="*/ 0 w 5338758"/>
              <a:gd name="connsiteY0" fmla="*/ 0 h 6154905"/>
              <a:gd name="connsiteX1" fmla="*/ 5338758 w 5338758"/>
              <a:gd name="connsiteY1" fmla="*/ 0 h 6154905"/>
              <a:gd name="connsiteX2" fmla="*/ 5338758 w 5338758"/>
              <a:gd name="connsiteY2" fmla="*/ 6154905 h 6154905"/>
              <a:gd name="connsiteX3" fmla="*/ 0 w 5338758"/>
              <a:gd name="connsiteY3" fmla="*/ 6154905 h 6154905"/>
            </a:gdLst>
            <a:ahLst/>
            <a:cxnLst>
              <a:cxn ang="0">
                <a:pos x="connsiteX0" y="connsiteY0"/>
              </a:cxn>
              <a:cxn ang="0">
                <a:pos x="connsiteX1" y="connsiteY1"/>
              </a:cxn>
              <a:cxn ang="0">
                <a:pos x="connsiteX2" y="connsiteY2"/>
              </a:cxn>
              <a:cxn ang="0">
                <a:pos x="connsiteX3" y="connsiteY3"/>
              </a:cxn>
            </a:cxnLst>
            <a:rect l="l" t="t" r="r" b="b"/>
            <a:pathLst>
              <a:path w="5338758" h="6154905">
                <a:moveTo>
                  <a:pt x="0" y="0"/>
                </a:moveTo>
                <a:lnTo>
                  <a:pt x="5338758" y="0"/>
                </a:lnTo>
                <a:lnTo>
                  <a:pt x="5338758" y="6154905"/>
                </a:lnTo>
                <a:lnTo>
                  <a:pt x="0" y="615490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40371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10" name="图片占位符 9"/>
          <p:cNvSpPr>
            <a:spLocks noGrp="1"/>
          </p:cNvSpPr>
          <p:nvPr>
            <p:ph type="pic" sz="quarter" idx="13"/>
          </p:nvPr>
        </p:nvSpPr>
        <p:spPr>
          <a:xfrm>
            <a:off x="972209" y="1579453"/>
            <a:ext cx="2905552" cy="4275575"/>
          </a:xfrm>
          <a:custGeom>
            <a:avLst/>
            <a:gdLst>
              <a:gd name="connsiteX0" fmla="*/ 632153 w 2905552"/>
              <a:gd name="connsiteY0" fmla="*/ 0 h 4275575"/>
              <a:gd name="connsiteX1" fmla="*/ 2273398 w 2905552"/>
              <a:gd name="connsiteY1" fmla="*/ 0 h 4275575"/>
              <a:gd name="connsiteX2" fmla="*/ 2273398 w 2905552"/>
              <a:gd name="connsiteY2" fmla="*/ 632154 h 4275575"/>
              <a:gd name="connsiteX3" fmla="*/ 2905552 w 2905552"/>
              <a:gd name="connsiteY3" fmla="*/ 632154 h 4275575"/>
              <a:gd name="connsiteX4" fmla="*/ 2905552 w 2905552"/>
              <a:gd name="connsiteY4" fmla="*/ 3643421 h 4275575"/>
              <a:gd name="connsiteX5" fmla="*/ 2273398 w 2905552"/>
              <a:gd name="connsiteY5" fmla="*/ 3643421 h 4275575"/>
              <a:gd name="connsiteX6" fmla="*/ 2273398 w 2905552"/>
              <a:gd name="connsiteY6" fmla="*/ 4275575 h 4275575"/>
              <a:gd name="connsiteX7" fmla="*/ 632154 w 2905552"/>
              <a:gd name="connsiteY7" fmla="*/ 4275575 h 4275575"/>
              <a:gd name="connsiteX8" fmla="*/ 632154 w 2905552"/>
              <a:gd name="connsiteY8" fmla="*/ 3643421 h 4275575"/>
              <a:gd name="connsiteX9" fmla="*/ 0 w 2905552"/>
              <a:gd name="connsiteY9" fmla="*/ 3643421 h 4275575"/>
              <a:gd name="connsiteX10" fmla="*/ 0 w 2905552"/>
              <a:gd name="connsiteY10" fmla="*/ 632155 h 4275575"/>
              <a:gd name="connsiteX11" fmla="*/ 632153 w 2905552"/>
              <a:gd name="connsiteY11" fmla="*/ 632155 h 427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5552" h="4275575">
                <a:moveTo>
                  <a:pt x="632153" y="0"/>
                </a:moveTo>
                <a:lnTo>
                  <a:pt x="2273398" y="0"/>
                </a:lnTo>
                <a:lnTo>
                  <a:pt x="2273398" y="632154"/>
                </a:lnTo>
                <a:lnTo>
                  <a:pt x="2905552" y="632154"/>
                </a:lnTo>
                <a:lnTo>
                  <a:pt x="2905552" y="3643421"/>
                </a:lnTo>
                <a:lnTo>
                  <a:pt x="2273398" y="3643421"/>
                </a:lnTo>
                <a:lnTo>
                  <a:pt x="2273398" y="4275575"/>
                </a:lnTo>
                <a:lnTo>
                  <a:pt x="632154" y="4275575"/>
                </a:lnTo>
                <a:lnTo>
                  <a:pt x="632154" y="3643421"/>
                </a:lnTo>
                <a:lnTo>
                  <a:pt x="0" y="3643421"/>
                </a:lnTo>
                <a:lnTo>
                  <a:pt x="0" y="632155"/>
                </a:lnTo>
                <a:lnTo>
                  <a:pt x="632153" y="63215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325528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9" name="图片占位符 8"/>
          <p:cNvSpPr>
            <a:spLocks noGrp="1"/>
          </p:cNvSpPr>
          <p:nvPr>
            <p:ph type="pic" sz="quarter" idx="13"/>
          </p:nvPr>
        </p:nvSpPr>
        <p:spPr>
          <a:xfrm>
            <a:off x="1182693" y="2383745"/>
            <a:ext cx="2340000" cy="2340000"/>
          </a:xfrm>
          <a:custGeom>
            <a:avLst/>
            <a:gdLst>
              <a:gd name="connsiteX0" fmla="*/ 1170000 w 2340000"/>
              <a:gd name="connsiteY0" fmla="*/ 0 h 2340000"/>
              <a:gd name="connsiteX1" fmla="*/ 2340000 w 2340000"/>
              <a:gd name="connsiteY1" fmla="*/ 1170000 h 2340000"/>
              <a:gd name="connsiteX2" fmla="*/ 1170000 w 2340000"/>
              <a:gd name="connsiteY2" fmla="*/ 2340000 h 2340000"/>
              <a:gd name="connsiteX3" fmla="*/ 0 w 2340000"/>
              <a:gd name="connsiteY3" fmla="*/ 1170000 h 2340000"/>
            </a:gdLst>
            <a:ahLst/>
            <a:cxnLst>
              <a:cxn ang="0">
                <a:pos x="connsiteX0" y="connsiteY0"/>
              </a:cxn>
              <a:cxn ang="0">
                <a:pos x="connsiteX1" y="connsiteY1"/>
              </a:cxn>
              <a:cxn ang="0">
                <a:pos x="connsiteX2" y="connsiteY2"/>
              </a:cxn>
              <a:cxn ang="0">
                <a:pos x="connsiteX3" y="connsiteY3"/>
              </a:cxn>
            </a:cxnLst>
            <a:rect l="l" t="t" r="r" b="b"/>
            <a:pathLst>
              <a:path w="2340000" h="2340000">
                <a:moveTo>
                  <a:pt x="1170000" y="0"/>
                </a:moveTo>
                <a:lnTo>
                  <a:pt x="2340000" y="1170000"/>
                </a:lnTo>
                <a:lnTo>
                  <a:pt x="1170000" y="2340000"/>
                </a:lnTo>
                <a:lnTo>
                  <a:pt x="0" y="1170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11031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9" name="图片占位符 8"/>
          <p:cNvSpPr>
            <a:spLocks noGrp="1"/>
          </p:cNvSpPr>
          <p:nvPr>
            <p:ph type="pic" sz="quarter" idx="13"/>
          </p:nvPr>
        </p:nvSpPr>
        <p:spPr>
          <a:xfrm>
            <a:off x="962723" y="1426504"/>
            <a:ext cx="10266554" cy="4602879"/>
          </a:xfrm>
          <a:custGeom>
            <a:avLst/>
            <a:gdLst>
              <a:gd name="connsiteX0" fmla="*/ 0 w 10266554"/>
              <a:gd name="connsiteY0" fmla="*/ 0 h 4602879"/>
              <a:gd name="connsiteX1" fmla="*/ 10266554 w 10266554"/>
              <a:gd name="connsiteY1" fmla="*/ 0 h 4602879"/>
              <a:gd name="connsiteX2" fmla="*/ 10266554 w 10266554"/>
              <a:gd name="connsiteY2" fmla="*/ 4602879 h 4602879"/>
              <a:gd name="connsiteX3" fmla="*/ 0 w 10266554"/>
              <a:gd name="connsiteY3" fmla="*/ 4602879 h 4602879"/>
            </a:gdLst>
            <a:ahLst/>
            <a:cxnLst>
              <a:cxn ang="0">
                <a:pos x="connsiteX0" y="connsiteY0"/>
              </a:cxn>
              <a:cxn ang="0">
                <a:pos x="connsiteX1" y="connsiteY1"/>
              </a:cxn>
              <a:cxn ang="0">
                <a:pos x="connsiteX2" y="connsiteY2"/>
              </a:cxn>
              <a:cxn ang="0">
                <a:pos x="connsiteX3" y="connsiteY3"/>
              </a:cxn>
            </a:cxnLst>
            <a:rect l="l" t="t" r="r" b="b"/>
            <a:pathLst>
              <a:path w="10266554" h="4602879">
                <a:moveTo>
                  <a:pt x="0" y="0"/>
                </a:moveTo>
                <a:lnTo>
                  <a:pt x="10266554" y="0"/>
                </a:lnTo>
                <a:lnTo>
                  <a:pt x="10266554" y="4602879"/>
                </a:lnTo>
                <a:lnTo>
                  <a:pt x="0" y="460287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059449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11" name="图片占位符 10"/>
          <p:cNvSpPr>
            <a:spLocks noGrp="1"/>
          </p:cNvSpPr>
          <p:nvPr>
            <p:ph type="pic" sz="quarter" idx="13"/>
          </p:nvPr>
        </p:nvSpPr>
        <p:spPr>
          <a:xfrm>
            <a:off x="1333500" y="2026207"/>
            <a:ext cx="4000500" cy="2815856"/>
          </a:xfrm>
          <a:custGeom>
            <a:avLst/>
            <a:gdLst>
              <a:gd name="connsiteX0" fmla="*/ 1430427 w 4000500"/>
              <a:gd name="connsiteY0" fmla="*/ 0 h 2815856"/>
              <a:gd name="connsiteX1" fmla="*/ 4000500 w 4000500"/>
              <a:gd name="connsiteY1" fmla="*/ 0 h 2815856"/>
              <a:gd name="connsiteX2" fmla="*/ 2570073 w 4000500"/>
              <a:gd name="connsiteY2" fmla="*/ 2815856 h 2815856"/>
              <a:gd name="connsiteX3" fmla="*/ 0 w 4000500"/>
              <a:gd name="connsiteY3" fmla="*/ 2815856 h 2815856"/>
            </a:gdLst>
            <a:ahLst/>
            <a:cxnLst>
              <a:cxn ang="0">
                <a:pos x="connsiteX0" y="connsiteY0"/>
              </a:cxn>
              <a:cxn ang="0">
                <a:pos x="connsiteX1" y="connsiteY1"/>
              </a:cxn>
              <a:cxn ang="0">
                <a:pos x="connsiteX2" y="connsiteY2"/>
              </a:cxn>
              <a:cxn ang="0">
                <a:pos x="connsiteX3" y="connsiteY3"/>
              </a:cxn>
            </a:cxnLst>
            <a:rect l="l" t="t" r="r" b="b"/>
            <a:pathLst>
              <a:path w="4000500" h="2815856">
                <a:moveTo>
                  <a:pt x="1430427" y="0"/>
                </a:moveTo>
                <a:lnTo>
                  <a:pt x="4000500" y="0"/>
                </a:lnTo>
                <a:lnTo>
                  <a:pt x="2570073" y="2815856"/>
                </a:lnTo>
                <a:lnTo>
                  <a:pt x="0" y="2815856"/>
                </a:lnTo>
                <a:close/>
              </a:path>
            </a:pathLst>
          </a:custGeom>
        </p:spPr>
        <p:txBody>
          <a:bodyPr wrap="square">
            <a:noAutofit/>
          </a:bodyPr>
          <a:lstStyle/>
          <a:p>
            <a:endParaRPr lang="zh-CN" altLang="en-US"/>
          </a:p>
        </p:txBody>
      </p:sp>
      <p:sp>
        <p:nvSpPr>
          <p:cNvPr id="14" name="图片占位符 13"/>
          <p:cNvSpPr>
            <a:spLocks noGrp="1"/>
          </p:cNvSpPr>
          <p:nvPr>
            <p:ph type="pic" sz="quarter" idx="14"/>
          </p:nvPr>
        </p:nvSpPr>
        <p:spPr>
          <a:xfrm>
            <a:off x="4095750" y="2026207"/>
            <a:ext cx="4000500" cy="2815856"/>
          </a:xfrm>
          <a:custGeom>
            <a:avLst/>
            <a:gdLst>
              <a:gd name="connsiteX0" fmla="*/ 1430427 w 4000500"/>
              <a:gd name="connsiteY0" fmla="*/ 0 h 2815856"/>
              <a:gd name="connsiteX1" fmla="*/ 4000500 w 4000500"/>
              <a:gd name="connsiteY1" fmla="*/ 0 h 2815856"/>
              <a:gd name="connsiteX2" fmla="*/ 2570073 w 4000500"/>
              <a:gd name="connsiteY2" fmla="*/ 2815856 h 2815856"/>
              <a:gd name="connsiteX3" fmla="*/ 0 w 4000500"/>
              <a:gd name="connsiteY3" fmla="*/ 2815856 h 2815856"/>
            </a:gdLst>
            <a:ahLst/>
            <a:cxnLst>
              <a:cxn ang="0">
                <a:pos x="connsiteX0" y="connsiteY0"/>
              </a:cxn>
              <a:cxn ang="0">
                <a:pos x="connsiteX1" y="connsiteY1"/>
              </a:cxn>
              <a:cxn ang="0">
                <a:pos x="connsiteX2" y="connsiteY2"/>
              </a:cxn>
              <a:cxn ang="0">
                <a:pos x="connsiteX3" y="connsiteY3"/>
              </a:cxn>
            </a:cxnLst>
            <a:rect l="l" t="t" r="r" b="b"/>
            <a:pathLst>
              <a:path w="4000500" h="2815856">
                <a:moveTo>
                  <a:pt x="1430427" y="0"/>
                </a:moveTo>
                <a:lnTo>
                  <a:pt x="4000500" y="0"/>
                </a:lnTo>
                <a:lnTo>
                  <a:pt x="2570073" y="2815856"/>
                </a:lnTo>
                <a:lnTo>
                  <a:pt x="0" y="2815856"/>
                </a:lnTo>
                <a:close/>
              </a:path>
            </a:pathLst>
          </a:custGeom>
        </p:spPr>
        <p:txBody>
          <a:bodyPr wrap="square">
            <a:noAutofit/>
          </a:bodyPr>
          <a:lstStyle/>
          <a:p>
            <a:endParaRPr lang="zh-CN" altLang="en-US"/>
          </a:p>
        </p:txBody>
      </p:sp>
      <p:sp>
        <p:nvSpPr>
          <p:cNvPr id="17" name="图片占位符 16"/>
          <p:cNvSpPr>
            <a:spLocks noGrp="1"/>
          </p:cNvSpPr>
          <p:nvPr>
            <p:ph type="pic" sz="quarter" idx="15"/>
          </p:nvPr>
        </p:nvSpPr>
        <p:spPr>
          <a:xfrm>
            <a:off x="6858000" y="2026207"/>
            <a:ext cx="4000500" cy="2815856"/>
          </a:xfrm>
          <a:custGeom>
            <a:avLst/>
            <a:gdLst>
              <a:gd name="connsiteX0" fmla="*/ 1430427 w 4000500"/>
              <a:gd name="connsiteY0" fmla="*/ 0 h 2815856"/>
              <a:gd name="connsiteX1" fmla="*/ 4000500 w 4000500"/>
              <a:gd name="connsiteY1" fmla="*/ 0 h 2815856"/>
              <a:gd name="connsiteX2" fmla="*/ 2570073 w 4000500"/>
              <a:gd name="connsiteY2" fmla="*/ 2815856 h 2815856"/>
              <a:gd name="connsiteX3" fmla="*/ 0 w 4000500"/>
              <a:gd name="connsiteY3" fmla="*/ 2815856 h 2815856"/>
            </a:gdLst>
            <a:ahLst/>
            <a:cxnLst>
              <a:cxn ang="0">
                <a:pos x="connsiteX0" y="connsiteY0"/>
              </a:cxn>
              <a:cxn ang="0">
                <a:pos x="connsiteX1" y="connsiteY1"/>
              </a:cxn>
              <a:cxn ang="0">
                <a:pos x="connsiteX2" y="connsiteY2"/>
              </a:cxn>
              <a:cxn ang="0">
                <a:pos x="connsiteX3" y="connsiteY3"/>
              </a:cxn>
            </a:cxnLst>
            <a:rect l="l" t="t" r="r" b="b"/>
            <a:pathLst>
              <a:path w="4000500" h="2815856">
                <a:moveTo>
                  <a:pt x="1430427" y="0"/>
                </a:moveTo>
                <a:lnTo>
                  <a:pt x="4000500" y="0"/>
                </a:lnTo>
                <a:lnTo>
                  <a:pt x="2570073" y="2815856"/>
                </a:lnTo>
                <a:lnTo>
                  <a:pt x="0" y="281585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297821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9" name="图片占位符 8"/>
          <p:cNvSpPr>
            <a:spLocks noGrp="1"/>
          </p:cNvSpPr>
          <p:nvPr>
            <p:ph type="pic" sz="quarter" idx="13"/>
          </p:nvPr>
        </p:nvSpPr>
        <p:spPr>
          <a:xfrm>
            <a:off x="5796665" y="826477"/>
            <a:ext cx="6395336" cy="4827479"/>
          </a:xfrm>
          <a:custGeom>
            <a:avLst/>
            <a:gdLst>
              <a:gd name="connsiteX0" fmla="*/ 0 w 6395336"/>
              <a:gd name="connsiteY0" fmla="*/ 0 h 4752000"/>
              <a:gd name="connsiteX1" fmla="*/ 6395336 w 6395336"/>
              <a:gd name="connsiteY1" fmla="*/ 0 h 4752000"/>
              <a:gd name="connsiteX2" fmla="*/ 6395336 w 6395336"/>
              <a:gd name="connsiteY2" fmla="*/ 4752000 h 4752000"/>
              <a:gd name="connsiteX3" fmla="*/ 0 w 6395336"/>
              <a:gd name="connsiteY3" fmla="*/ 4752000 h 4752000"/>
            </a:gdLst>
            <a:ahLst/>
            <a:cxnLst>
              <a:cxn ang="0">
                <a:pos x="connsiteX0" y="connsiteY0"/>
              </a:cxn>
              <a:cxn ang="0">
                <a:pos x="connsiteX1" y="connsiteY1"/>
              </a:cxn>
              <a:cxn ang="0">
                <a:pos x="connsiteX2" y="connsiteY2"/>
              </a:cxn>
              <a:cxn ang="0">
                <a:pos x="connsiteX3" y="connsiteY3"/>
              </a:cxn>
            </a:cxnLst>
            <a:rect l="l" t="t" r="r" b="b"/>
            <a:pathLst>
              <a:path w="6395336" h="4752000">
                <a:moveTo>
                  <a:pt x="0" y="0"/>
                </a:moveTo>
                <a:lnTo>
                  <a:pt x="6395336" y="0"/>
                </a:lnTo>
                <a:lnTo>
                  <a:pt x="6395336" y="4752000"/>
                </a:lnTo>
                <a:lnTo>
                  <a:pt x="0" y="4752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21537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10" name="图片占位符 9"/>
          <p:cNvSpPr>
            <a:spLocks noGrp="1"/>
          </p:cNvSpPr>
          <p:nvPr>
            <p:ph type="pic" sz="quarter" idx="13"/>
          </p:nvPr>
        </p:nvSpPr>
        <p:spPr>
          <a:xfrm>
            <a:off x="1528164" y="1733506"/>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 name="connsiteX4" fmla="*/ 1080000 w 2160000"/>
              <a:gd name="connsiteY4" fmla="*/ 0 h 21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60000">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p:spPr>
        <p:txBody>
          <a:bodyPr wrap="square">
            <a:noAutofit/>
          </a:bodyPr>
          <a:lstStyle/>
          <a:p>
            <a:endParaRPr lang="zh-CN" altLang="en-US"/>
          </a:p>
        </p:txBody>
      </p:sp>
      <p:sp>
        <p:nvSpPr>
          <p:cNvPr id="13" name="图片占位符 12"/>
          <p:cNvSpPr>
            <a:spLocks noGrp="1"/>
          </p:cNvSpPr>
          <p:nvPr>
            <p:ph type="pic" sz="quarter" idx="14"/>
          </p:nvPr>
        </p:nvSpPr>
        <p:spPr>
          <a:xfrm>
            <a:off x="8559137" y="3761703"/>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 name="connsiteX4" fmla="*/ 1080000 w 2160000"/>
              <a:gd name="connsiteY4" fmla="*/ 0 h 21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60000">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84098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2171956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34786143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42738969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27010508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2999833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3902147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4026381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1970141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1953867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5" name="图片占位符 24"/>
          <p:cNvSpPr>
            <a:spLocks noGrp="1"/>
          </p:cNvSpPr>
          <p:nvPr>
            <p:ph type="pic" sz="quarter" idx="17"/>
          </p:nvPr>
        </p:nvSpPr>
        <p:spPr>
          <a:xfrm>
            <a:off x="9181723" y="2275671"/>
            <a:ext cx="1800226" cy="1792341"/>
          </a:xfrm>
          <a:custGeom>
            <a:avLst/>
            <a:gdLst>
              <a:gd name="connsiteX0" fmla="*/ 786867 w 1800226"/>
              <a:gd name="connsiteY0" fmla="*/ 0 h 1792341"/>
              <a:gd name="connsiteX1" fmla="*/ 1013360 w 1800226"/>
              <a:gd name="connsiteY1" fmla="*/ 0 h 1792341"/>
              <a:gd name="connsiteX2" fmla="*/ 1081517 w 1800226"/>
              <a:gd name="connsiteY2" fmla="*/ 10402 h 1792341"/>
              <a:gd name="connsiteX3" fmla="*/ 1800226 w 1800226"/>
              <a:gd name="connsiteY3" fmla="*/ 892228 h 1792341"/>
              <a:gd name="connsiteX4" fmla="*/ 900113 w 1800226"/>
              <a:gd name="connsiteY4" fmla="*/ 1792341 h 1792341"/>
              <a:gd name="connsiteX5" fmla="*/ 0 w 1800226"/>
              <a:gd name="connsiteY5" fmla="*/ 892228 h 1792341"/>
              <a:gd name="connsiteX6" fmla="*/ 718709 w 1800226"/>
              <a:gd name="connsiteY6" fmla="*/ 10402 h 179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0226" h="1792341">
                <a:moveTo>
                  <a:pt x="786867" y="0"/>
                </a:moveTo>
                <a:lnTo>
                  <a:pt x="1013360" y="0"/>
                </a:lnTo>
                <a:lnTo>
                  <a:pt x="1081517" y="10402"/>
                </a:lnTo>
                <a:cubicBezTo>
                  <a:pt x="1491684" y="94334"/>
                  <a:pt x="1800226" y="457249"/>
                  <a:pt x="1800226" y="892228"/>
                </a:cubicBezTo>
                <a:cubicBezTo>
                  <a:pt x="1800226" y="1389347"/>
                  <a:pt x="1397232" y="1792341"/>
                  <a:pt x="900113" y="1792341"/>
                </a:cubicBezTo>
                <a:cubicBezTo>
                  <a:pt x="402994" y="1792341"/>
                  <a:pt x="0" y="1389347"/>
                  <a:pt x="0" y="892228"/>
                </a:cubicBezTo>
                <a:cubicBezTo>
                  <a:pt x="0" y="457249"/>
                  <a:pt x="308542" y="94334"/>
                  <a:pt x="718709" y="10402"/>
                </a:cubicBez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1314073" y="2267785"/>
            <a:ext cx="1800226" cy="1800226"/>
          </a:xfrm>
          <a:custGeom>
            <a:avLst/>
            <a:gdLst>
              <a:gd name="connsiteX0" fmla="*/ 900113 w 1800226"/>
              <a:gd name="connsiteY0" fmla="*/ 0 h 1800226"/>
              <a:gd name="connsiteX1" fmla="*/ 1800226 w 1800226"/>
              <a:gd name="connsiteY1" fmla="*/ 900113 h 1800226"/>
              <a:gd name="connsiteX2" fmla="*/ 900113 w 1800226"/>
              <a:gd name="connsiteY2" fmla="*/ 1800226 h 1800226"/>
              <a:gd name="connsiteX3" fmla="*/ 0 w 1800226"/>
              <a:gd name="connsiteY3" fmla="*/ 900113 h 1800226"/>
              <a:gd name="connsiteX4" fmla="*/ 900113 w 1800226"/>
              <a:gd name="connsiteY4" fmla="*/ 0 h 1800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226">
                <a:moveTo>
                  <a:pt x="900113" y="0"/>
                </a:moveTo>
                <a:cubicBezTo>
                  <a:pt x="1397232" y="0"/>
                  <a:pt x="1800226" y="402994"/>
                  <a:pt x="1800226" y="900113"/>
                </a:cubicBezTo>
                <a:cubicBezTo>
                  <a:pt x="1800226" y="1397232"/>
                  <a:pt x="1397232" y="1800226"/>
                  <a:pt x="900113" y="1800226"/>
                </a:cubicBezTo>
                <a:cubicBezTo>
                  <a:pt x="402994" y="1800226"/>
                  <a:pt x="0" y="1397232"/>
                  <a:pt x="0" y="900113"/>
                </a:cubicBezTo>
                <a:cubicBezTo>
                  <a:pt x="0" y="402994"/>
                  <a:pt x="402994" y="0"/>
                  <a:pt x="900113" y="0"/>
                </a:cubicBezTo>
                <a:close/>
              </a:path>
            </a:pathLst>
          </a:custGeom>
        </p:spPr>
        <p:txBody>
          <a:bodyPr wrap="square">
            <a:noAutofit/>
          </a:bodyPr>
          <a:lstStyle/>
          <a:p>
            <a:endParaRPr lang="zh-CN" altLang="en-US" dirty="0"/>
          </a:p>
        </p:txBody>
      </p:sp>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16" name="图片占位符 15"/>
          <p:cNvSpPr>
            <a:spLocks noGrp="1"/>
          </p:cNvSpPr>
          <p:nvPr>
            <p:ph type="pic" sz="quarter" idx="14"/>
          </p:nvPr>
        </p:nvSpPr>
        <p:spPr>
          <a:xfrm>
            <a:off x="2917448" y="1826460"/>
            <a:ext cx="2519364" cy="2520950"/>
          </a:xfrm>
          <a:custGeom>
            <a:avLst/>
            <a:gdLst>
              <a:gd name="connsiteX0" fmla="*/ 1259682 w 2519364"/>
              <a:gd name="connsiteY0" fmla="*/ 0 h 2520950"/>
              <a:gd name="connsiteX1" fmla="*/ 2519364 w 2519364"/>
              <a:gd name="connsiteY1" fmla="*/ 1260475 h 2520950"/>
              <a:gd name="connsiteX2" fmla="*/ 1259682 w 2519364"/>
              <a:gd name="connsiteY2" fmla="*/ 2520950 h 2520950"/>
              <a:gd name="connsiteX3" fmla="*/ 0 w 2519364"/>
              <a:gd name="connsiteY3" fmla="*/ 1260475 h 2520950"/>
              <a:gd name="connsiteX4" fmla="*/ 1259682 w 2519364"/>
              <a:gd name="connsiteY4" fmla="*/ 0 h 252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364" h="2520950">
                <a:moveTo>
                  <a:pt x="1259682" y="0"/>
                </a:moveTo>
                <a:cubicBezTo>
                  <a:pt x="1955385" y="0"/>
                  <a:pt x="2519364" y="564334"/>
                  <a:pt x="2519364" y="1260475"/>
                </a:cubicBezTo>
                <a:cubicBezTo>
                  <a:pt x="2519364" y="1956616"/>
                  <a:pt x="1955385" y="2520950"/>
                  <a:pt x="1259682" y="2520950"/>
                </a:cubicBezTo>
                <a:cubicBezTo>
                  <a:pt x="563979" y="2520950"/>
                  <a:pt x="0" y="1956616"/>
                  <a:pt x="0" y="1260475"/>
                </a:cubicBezTo>
                <a:cubicBezTo>
                  <a:pt x="0" y="564334"/>
                  <a:pt x="563979" y="0"/>
                  <a:pt x="1259682" y="0"/>
                </a:cubicBezTo>
                <a:close/>
              </a:path>
            </a:pathLst>
          </a:custGeom>
        </p:spPr>
        <p:txBody>
          <a:bodyPr wrap="square">
            <a:noAutofit/>
          </a:bodyPr>
          <a:lstStyle/>
          <a:p>
            <a:endParaRPr lang="zh-CN" altLang="en-US"/>
          </a:p>
        </p:txBody>
      </p:sp>
      <p:sp>
        <p:nvSpPr>
          <p:cNvPr id="22" name="图片占位符 21"/>
          <p:cNvSpPr>
            <a:spLocks noGrp="1"/>
          </p:cNvSpPr>
          <p:nvPr>
            <p:ph type="pic" sz="quarter" idx="16"/>
          </p:nvPr>
        </p:nvSpPr>
        <p:spPr>
          <a:xfrm>
            <a:off x="6851273" y="1855035"/>
            <a:ext cx="2519364" cy="2520950"/>
          </a:xfrm>
          <a:custGeom>
            <a:avLst/>
            <a:gdLst>
              <a:gd name="connsiteX0" fmla="*/ 1259682 w 2519364"/>
              <a:gd name="connsiteY0" fmla="*/ 0 h 2520950"/>
              <a:gd name="connsiteX1" fmla="*/ 2519364 w 2519364"/>
              <a:gd name="connsiteY1" fmla="*/ 1260475 h 2520950"/>
              <a:gd name="connsiteX2" fmla="*/ 1259682 w 2519364"/>
              <a:gd name="connsiteY2" fmla="*/ 2520950 h 2520950"/>
              <a:gd name="connsiteX3" fmla="*/ 0 w 2519364"/>
              <a:gd name="connsiteY3" fmla="*/ 1260475 h 2520950"/>
              <a:gd name="connsiteX4" fmla="*/ 1259682 w 2519364"/>
              <a:gd name="connsiteY4" fmla="*/ 0 h 252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364" h="2520950">
                <a:moveTo>
                  <a:pt x="1259682" y="0"/>
                </a:moveTo>
                <a:cubicBezTo>
                  <a:pt x="1955385" y="0"/>
                  <a:pt x="2519364" y="564334"/>
                  <a:pt x="2519364" y="1260475"/>
                </a:cubicBezTo>
                <a:cubicBezTo>
                  <a:pt x="2519364" y="1956616"/>
                  <a:pt x="1955385" y="2520950"/>
                  <a:pt x="1259682" y="2520950"/>
                </a:cubicBezTo>
                <a:cubicBezTo>
                  <a:pt x="563979" y="2520950"/>
                  <a:pt x="0" y="1956616"/>
                  <a:pt x="0" y="1260475"/>
                </a:cubicBezTo>
                <a:cubicBezTo>
                  <a:pt x="0" y="564334"/>
                  <a:pt x="563979" y="0"/>
                  <a:pt x="1259682" y="0"/>
                </a:cubicBezTo>
                <a:close/>
              </a:path>
            </a:pathLst>
          </a:custGeom>
        </p:spPr>
        <p:txBody>
          <a:bodyPr wrap="square">
            <a:noAutofit/>
          </a:bodyPr>
          <a:lstStyle/>
          <a:p>
            <a:endParaRPr lang="zh-CN" altLang="en-US"/>
          </a:p>
        </p:txBody>
      </p:sp>
      <p:sp>
        <p:nvSpPr>
          <p:cNvPr id="19" name="图片占位符 18"/>
          <p:cNvSpPr>
            <a:spLocks noGrp="1"/>
          </p:cNvSpPr>
          <p:nvPr>
            <p:ph type="pic" sz="quarter" idx="15"/>
          </p:nvPr>
        </p:nvSpPr>
        <p:spPr>
          <a:xfrm>
            <a:off x="5247898" y="2267785"/>
            <a:ext cx="1800226" cy="1800226"/>
          </a:xfrm>
          <a:custGeom>
            <a:avLst/>
            <a:gdLst>
              <a:gd name="connsiteX0" fmla="*/ 900113 w 1800226"/>
              <a:gd name="connsiteY0" fmla="*/ 0 h 1800226"/>
              <a:gd name="connsiteX1" fmla="*/ 1800226 w 1800226"/>
              <a:gd name="connsiteY1" fmla="*/ 900113 h 1800226"/>
              <a:gd name="connsiteX2" fmla="*/ 900113 w 1800226"/>
              <a:gd name="connsiteY2" fmla="*/ 1800226 h 1800226"/>
              <a:gd name="connsiteX3" fmla="*/ 0 w 1800226"/>
              <a:gd name="connsiteY3" fmla="*/ 900113 h 1800226"/>
              <a:gd name="connsiteX4" fmla="*/ 900113 w 1800226"/>
              <a:gd name="connsiteY4" fmla="*/ 0 h 1800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6" h="1800226">
                <a:moveTo>
                  <a:pt x="900113" y="0"/>
                </a:moveTo>
                <a:cubicBezTo>
                  <a:pt x="1397232" y="0"/>
                  <a:pt x="1800226" y="402994"/>
                  <a:pt x="1800226" y="900113"/>
                </a:cubicBezTo>
                <a:cubicBezTo>
                  <a:pt x="1800226" y="1397232"/>
                  <a:pt x="1397232" y="1800226"/>
                  <a:pt x="900113" y="1800226"/>
                </a:cubicBezTo>
                <a:cubicBezTo>
                  <a:pt x="402994" y="1800226"/>
                  <a:pt x="0" y="1397232"/>
                  <a:pt x="0" y="900113"/>
                </a:cubicBezTo>
                <a:cubicBezTo>
                  <a:pt x="0" y="402994"/>
                  <a:pt x="402994" y="0"/>
                  <a:pt x="90011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179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nodePh="1">
                                  <p:stCondLst>
                                    <p:cond delay="250"/>
                                  </p:stCondLst>
                                  <p:endCondLst>
                                    <p:cond evt="begin" delay="0">
                                      <p:tn val="11"/>
                                    </p:cond>
                                  </p:end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nodePh="1">
                                  <p:stCondLst>
                                    <p:cond delay="500"/>
                                  </p:stCondLst>
                                  <p:endCondLst>
                                    <p:cond evt="begin" delay="0">
                                      <p:tn val="17"/>
                                    </p:cond>
                                  </p:end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9"/>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nodePh="1">
                                  <p:stCondLst>
                                    <p:cond delay="750"/>
                                  </p:stCondLst>
                                  <p:endCondLst>
                                    <p:cond evt="begin" delay="0">
                                      <p:tn val="23"/>
                                    </p:cond>
                                  </p:end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2"/>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nodePh="1">
                                  <p:stCondLst>
                                    <p:cond delay="1000"/>
                                  </p:stCondLst>
                                  <p:endCondLst>
                                    <p:cond evt="begin" delay="0">
                                      <p:tn val="29"/>
                                    </p:cond>
                                  </p:endCondLst>
                                  <p:childTnLst>
                                    <p:set>
                                      <p:cBhvr>
                                        <p:cTn id="30" dur="1" fill="hold">
                                          <p:stCondLst>
                                            <p:cond delay="0"/>
                                          </p:stCondLst>
                                        </p:cTn>
                                        <p:tgtEl>
                                          <p:spTgt spid="25"/>
                                        </p:tgtEl>
                                        <p:attrNameLst>
                                          <p:attrName>style.visibility</p:attrName>
                                        </p:attrNameLst>
                                      </p:cBhvr>
                                      <p:to>
                                        <p:strVal val="visible"/>
                                      </p:to>
                                    </p:set>
                                    <p:anim calcmode="lin" valueType="num">
                                      <p:cBhvr>
                                        <p:cTn id="31" dur="1000" fill="hold"/>
                                        <p:tgtEl>
                                          <p:spTgt spid="25"/>
                                        </p:tgtEl>
                                        <p:attrNameLst>
                                          <p:attrName>ppt_w</p:attrName>
                                        </p:attrNameLst>
                                      </p:cBhvr>
                                      <p:tavLst>
                                        <p:tav tm="0">
                                          <p:val>
                                            <p:fltVal val="0"/>
                                          </p:val>
                                        </p:tav>
                                        <p:tav tm="100000">
                                          <p:val>
                                            <p:strVal val="#ppt_w"/>
                                          </p:val>
                                        </p:tav>
                                      </p:tavLst>
                                    </p:anim>
                                    <p:anim calcmode="lin" valueType="num">
                                      <p:cBhvr>
                                        <p:cTn id="32" dur="1000" fill="hold"/>
                                        <p:tgtEl>
                                          <p:spTgt spid="25"/>
                                        </p:tgtEl>
                                        <p:attrNameLst>
                                          <p:attrName>ppt_h</p:attrName>
                                        </p:attrNameLst>
                                      </p:cBhvr>
                                      <p:tavLst>
                                        <p:tav tm="0">
                                          <p:val>
                                            <p:fltVal val="0"/>
                                          </p:val>
                                        </p:tav>
                                        <p:tav tm="100000">
                                          <p:val>
                                            <p:strVal val="#ppt_h"/>
                                          </p:val>
                                        </p:tav>
                                      </p:tavLst>
                                    </p:anim>
                                    <p:anim calcmode="lin" valueType="num">
                                      <p:cBhvr>
                                        <p:cTn id="33"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3" grpId="0"/>
      <p:bldP spid="16" grpId="0"/>
      <p:bldP spid="22" grpId="0"/>
      <p:bldP spid="1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10" name="图片占位符 9"/>
          <p:cNvSpPr>
            <a:spLocks noGrp="1"/>
          </p:cNvSpPr>
          <p:nvPr>
            <p:ph type="pic" sz="quarter" idx="13"/>
          </p:nvPr>
        </p:nvSpPr>
        <p:spPr>
          <a:xfrm>
            <a:off x="6570341" y="2287452"/>
            <a:ext cx="6114290" cy="4570548"/>
          </a:xfrm>
          <a:custGeom>
            <a:avLst/>
            <a:gdLst>
              <a:gd name="connsiteX0" fmla="*/ 0 w 6114290"/>
              <a:gd name="connsiteY0" fmla="*/ 0 h 4570548"/>
              <a:gd name="connsiteX1" fmla="*/ 6114290 w 6114290"/>
              <a:gd name="connsiteY1" fmla="*/ 0 h 4570548"/>
              <a:gd name="connsiteX2" fmla="*/ 6114290 w 6114290"/>
              <a:gd name="connsiteY2" fmla="*/ 4570548 h 4570548"/>
              <a:gd name="connsiteX3" fmla="*/ 0 w 6114290"/>
              <a:gd name="connsiteY3" fmla="*/ 4570548 h 4570548"/>
            </a:gdLst>
            <a:ahLst/>
            <a:cxnLst>
              <a:cxn ang="0">
                <a:pos x="connsiteX0" y="connsiteY0"/>
              </a:cxn>
              <a:cxn ang="0">
                <a:pos x="connsiteX1" y="connsiteY1"/>
              </a:cxn>
              <a:cxn ang="0">
                <a:pos x="connsiteX2" y="connsiteY2"/>
              </a:cxn>
              <a:cxn ang="0">
                <a:pos x="connsiteX3" y="connsiteY3"/>
              </a:cxn>
            </a:cxnLst>
            <a:rect l="l" t="t" r="r" b="b"/>
            <a:pathLst>
              <a:path w="6114290" h="4570548">
                <a:moveTo>
                  <a:pt x="0" y="0"/>
                </a:moveTo>
                <a:lnTo>
                  <a:pt x="6114290" y="0"/>
                </a:lnTo>
                <a:lnTo>
                  <a:pt x="6114290" y="4570548"/>
                </a:lnTo>
                <a:lnTo>
                  <a:pt x="0" y="4570548"/>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3242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92CC2E-A473-4D9E-B1A6-1EFE91B5688E}"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B96AC2-8FE3-4E02-8C1E-2169EA02C0D0}" type="slidenum">
              <a:rPr lang="zh-CN" altLang="en-US" smtClean="0"/>
              <a:t>‹#›</a:t>
            </a:fld>
            <a:endParaRPr lang="zh-CN" altLang="en-US"/>
          </a:p>
        </p:txBody>
      </p:sp>
      <p:sp>
        <p:nvSpPr>
          <p:cNvPr id="7" name="图片占位符 6"/>
          <p:cNvSpPr>
            <a:spLocks noGrp="1"/>
          </p:cNvSpPr>
          <p:nvPr>
            <p:ph type="pic" sz="quarter" idx="13"/>
          </p:nvPr>
        </p:nvSpPr>
        <p:spPr>
          <a:xfrm>
            <a:off x="6853982" y="703096"/>
            <a:ext cx="5338018" cy="6154905"/>
          </a:xfrm>
          <a:custGeom>
            <a:avLst/>
            <a:gdLst>
              <a:gd name="connsiteX0" fmla="*/ 0 w 5338018"/>
              <a:gd name="connsiteY0" fmla="*/ 0 h 6154905"/>
              <a:gd name="connsiteX1" fmla="*/ 5338018 w 5338018"/>
              <a:gd name="connsiteY1" fmla="*/ 0 h 6154905"/>
              <a:gd name="connsiteX2" fmla="*/ 5338018 w 5338018"/>
              <a:gd name="connsiteY2" fmla="*/ 6154905 h 6154905"/>
              <a:gd name="connsiteX3" fmla="*/ 0 w 5338018"/>
              <a:gd name="connsiteY3" fmla="*/ 6154905 h 6154905"/>
            </a:gdLst>
            <a:ahLst/>
            <a:cxnLst>
              <a:cxn ang="0">
                <a:pos x="connsiteX0" y="connsiteY0"/>
              </a:cxn>
              <a:cxn ang="0">
                <a:pos x="connsiteX1" y="connsiteY1"/>
              </a:cxn>
              <a:cxn ang="0">
                <a:pos x="connsiteX2" y="connsiteY2"/>
              </a:cxn>
              <a:cxn ang="0">
                <a:pos x="connsiteX3" y="connsiteY3"/>
              </a:cxn>
            </a:cxnLst>
            <a:rect l="l" t="t" r="r" b="b"/>
            <a:pathLst>
              <a:path w="5338018" h="6154905">
                <a:moveTo>
                  <a:pt x="0" y="0"/>
                </a:moveTo>
                <a:lnTo>
                  <a:pt x="5338018" y="0"/>
                </a:lnTo>
                <a:lnTo>
                  <a:pt x="5338018" y="6154905"/>
                </a:lnTo>
                <a:lnTo>
                  <a:pt x="0" y="615490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4320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4">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92CC2E-A473-4D9E-B1A6-1EFE91B5688E}" type="datetimeFigureOut">
              <a:rPr lang="zh-CN" altLang="en-US" smtClean="0"/>
              <a:t>2018/3/9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B96AC2-8FE3-4E02-8C1E-2169EA02C0D0}" type="slidenum">
              <a:rPr lang="zh-CN" altLang="en-US" smtClean="0"/>
              <a:t>‹#›</a:t>
            </a:fld>
            <a:endParaRPr lang="zh-CN" altLang="en-US"/>
          </a:p>
        </p:txBody>
      </p:sp>
    </p:spTree>
    <p:extLst>
      <p:ext uri="{BB962C8B-B14F-4D97-AF65-F5344CB8AC3E}">
        <p14:creationId xmlns:p14="http://schemas.microsoft.com/office/powerpoint/2010/main" val="37459400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63" r:id="rId10"/>
    <p:sldLayoutId id="2147483665" r:id="rId11"/>
    <p:sldLayoutId id="2147483655" r:id="rId12"/>
    <p:sldLayoutId id="2147483670" r:id="rId13"/>
    <p:sldLayoutId id="2147483669" r:id="rId14"/>
    <p:sldLayoutId id="2147483668" r:id="rId15"/>
    <p:sldLayoutId id="2147483667" r:id="rId16"/>
    <p:sldLayoutId id="2147483666" r:id="rId17"/>
    <p:sldLayoutId id="2147483664" r:id="rId18"/>
    <p:sldLayoutId id="2147483656" r:id="rId19"/>
    <p:sldLayoutId id="2147483657" r:id="rId20"/>
    <p:sldLayoutId id="2147483658" r:id="rId21"/>
    <p:sldLayoutId id="2147483659"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32411" y="2612571"/>
            <a:ext cx="9353006" cy="1323439"/>
          </a:xfrm>
          <a:prstGeom prst="rect">
            <a:avLst/>
          </a:prstGeom>
          <a:noFill/>
        </p:spPr>
        <p:txBody>
          <a:bodyPr wrap="square" rtlCol="0">
            <a:spAutoFit/>
          </a:bodyPr>
          <a:lstStyle/>
          <a:p>
            <a:pPr algn="ctr"/>
            <a:r>
              <a:rPr lang="en-US" altLang="zh-CN" sz="4000" b="1" dirty="0">
                <a:solidFill>
                  <a:schemeClr val="bg1"/>
                </a:solidFill>
              </a:rPr>
              <a:t>Motivation for Study on Enhancement for High Layer CU-DU Split</a:t>
            </a:r>
            <a:endParaRPr lang="zh-CN" altLang="en-US" sz="4000" b="1" dirty="0">
              <a:solidFill>
                <a:schemeClr val="bg1"/>
              </a:solidFill>
            </a:endParaRPr>
          </a:p>
        </p:txBody>
      </p:sp>
      <p:sp>
        <p:nvSpPr>
          <p:cNvPr id="5" name="副标题 4"/>
          <p:cNvSpPr>
            <a:spLocks noGrp="1"/>
          </p:cNvSpPr>
          <p:nvPr>
            <p:ph type="subTitle" idx="1"/>
          </p:nvPr>
        </p:nvSpPr>
        <p:spPr>
          <a:xfrm>
            <a:off x="1436914" y="4882199"/>
            <a:ext cx="9144000" cy="1655762"/>
          </a:xfrm>
        </p:spPr>
        <p:txBody>
          <a:bodyPr/>
          <a:lstStyle/>
          <a:p>
            <a:r>
              <a:rPr lang="en-US" altLang="zh-CN" b="1" dirty="0" smtClean="0">
                <a:solidFill>
                  <a:schemeClr val="bg1"/>
                </a:solidFill>
              </a:rPr>
              <a:t>Source: China Telecom, CATT</a:t>
            </a:r>
            <a:endParaRPr lang="zh-CN" altLang="en-US" b="1" dirty="0">
              <a:solidFill>
                <a:schemeClr val="bg1"/>
              </a:solidFill>
            </a:endParaRPr>
          </a:p>
        </p:txBody>
      </p:sp>
      <p:sp>
        <p:nvSpPr>
          <p:cNvPr id="2" name="矩形 1"/>
          <p:cNvSpPr/>
          <p:nvPr/>
        </p:nvSpPr>
        <p:spPr>
          <a:xfrm>
            <a:off x="0" y="73882"/>
            <a:ext cx="8634549" cy="881139"/>
          </a:xfrm>
          <a:prstGeom prst="rect">
            <a:avLst/>
          </a:prstGeom>
        </p:spPr>
        <p:txBody>
          <a:bodyPr wrap="square">
            <a:spAutoFit/>
          </a:bodyPr>
          <a:lstStyle/>
          <a:p>
            <a:pPr>
              <a:lnSpc>
                <a:spcPct val="150000"/>
              </a:lnSpc>
            </a:pPr>
            <a:r>
              <a:rPr lang="en-GB" altLang="zh-CN" b="1" dirty="0">
                <a:solidFill>
                  <a:schemeClr val="bg1"/>
                </a:solidFill>
              </a:rPr>
              <a:t>3GPP TSG RAN Meeting #79			                         RP-180147</a:t>
            </a:r>
            <a:endParaRPr lang="zh-CN" altLang="zh-CN" dirty="0">
              <a:solidFill>
                <a:schemeClr val="bg1"/>
              </a:solidFill>
            </a:endParaRPr>
          </a:p>
          <a:p>
            <a:pPr hangingPunct="0">
              <a:lnSpc>
                <a:spcPct val="150000"/>
              </a:lnSpc>
            </a:pPr>
            <a:r>
              <a:rPr lang="en-GB" altLang="zh-CN" b="1" dirty="0">
                <a:solidFill>
                  <a:schemeClr val="bg1"/>
                </a:solidFill>
              </a:rPr>
              <a:t>Chennai, India, March 19 - 22, 2018</a:t>
            </a:r>
            <a:endParaRPr lang="zh-CN" altLang="zh-CN" dirty="0">
              <a:solidFill>
                <a:schemeClr val="bg1"/>
              </a:solidFill>
            </a:endParaRPr>
          </a:p>
        </p:txBody>
      </p:sp>
      <p:sp>
        <p:nvSpPr>
          <p:cNvPr id="6" name="文本框 5"/>
          <p:cNvSpPr txBox="1"/>
          <p:nvPr/>
        </p:nvSpPr>
        <p:spPr>
          <a:xfrm>
            <a:off x="0" y="1086210"/>
            <a:ext cx="3257550" cy="646331"/>
          </a:xfrm>
          <a:prstGeom prst="rect">
            <a:avLst/>
          </a:prstGeom>
          <a:noFill/>
        </p:spPr>
        <p:txBody>
          <a:bodyPr wrap="square" rtlCol="0">
            <a:spAutoFit/>
          </a:bodyPr>
          <a:lstStyle/>
          <a:p>
            <a:r>
              <a:rPr lang="pt-BR" altLang="zh-CN" b="1" dirty="0">
                <a:solidFill>
                  <a:schemeClr val="bg1"/>
                </a:solidFill>
                <a:latin typeface="Times New Roman" panose="02020603050405020304" pitchFamily="18" charset="0"/>
                <a:cs typeface="Times New Roman" panose="02020603050405020304" pitchFamily="18" charset="0"/>
              </a:rPr>
              <a:t>Agenda Item:	</a:t>
            </a:r>
            <a:r>
              <a:rPr lang="pt-BR" altLang="zh-CN" b="1" dirty="0" smtClean="0">
                <a:solidFill>
                  <a:schemeClr val="bg1"/>
                </a:solidFill>
                <a:latin typeface="Times New Roman" panose="02020603050405020304" pitchFamily="18" charset="0"/>
                <a:cs typeface="Times New Roman" panose="02020603050405020304" pitchFamily="18" charset="0"/>
              </a:rPr>
              <a:t>9.1.4</a:t>
            </a:r>
            <a:endParaRPr lang="pt-BR" altLang="zh-CN" b="1" dirty="0">
              <a:solidFill>
                <a:schemeClr val="bg1"/>
              </a:solidFill>
              <a:latin typeface="Times New Roman" panose="02020603050405020304" pitchFamily="18" charset="0"/>
              <a:cs typeface="Times New Roman" panose="02020603050405020304" pitchFamily="18" charset="0"/>
            </a:endParaRPr>
          </a:p>
          <a:p>
            <a:r>
              <a:rPr lang="pt-BR" altLang="zh-CN" b="1" dirty="0">
                <a:solidFill>
                  <a:schemeClr val="bg1"/>
                </a:solidFill>
                <a:latin typeface="Times New Roman" panose="02020603050405020304" pitchFamily="18" charset="0"/>
                <a:cs typeface="Times New Roman" panose="02020603050405020304" pitchFamily="18" charset="0"/>
              </a:rPr>
              <a:t>Document for:	</a:t>
            </a:r>
            <a:r>
              <a:rPr lang="pt-BR" altLang="zh-CN" b="1" dirty="0" smtClean="0">
                <a:solidFill>
                  <a:schemeClr val="bg1"/>
                </a:solidFill>
                <a:latin typeface="Times New Roman" panose="02020603050405020304" pitchFamily="18" charset="0"/>
                <a:cs typeface="Times New Roman" panose="02020603050405020304" pitchFamily="18" charset="0"/>
              </a:rPr>
              <a:t>Discussion</a:t>
            </a:r>
            <a:endParaRPr lang="zh-CN" alt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44122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1627" y="169181"/>
            <a:ext cx="10515600" cy="797469"/>
          </a:xfrm>
        </p:spPr>
        <p:txBody>
          <a:bodyPr/>
          <a:lstStyle/>
          <a:p>
            <a:pPr algn="ctr"/>
            <a:r>
              <a:rPr lang="en-US" altLang="zh-CN" b="1" dirty="0" smtClean="0">
                <a:solidFill>
                  <a:schemeClr val="bg1"/>
                </a:solidFill>
              </a:rPr>
              <a:t>Background</a:t>
            </a:r>
            <a:endParaRPr lang="zh-CN" altLang="en-US" b="1" dirty="0">
              <a:solidFill>
                <a:schemeClr val="bg1"/>
              </a:solidFill>
            </a:endParaRPr>
          </a:p>
        </p:txBody>
      </p:sp>
      <p:sp>
        <p:nvSpPr>
          <p:cNvPr id="3" name="内容占位符 2"/>
          <p:cNvSpPr>
            <a:spLocks noGrp="1"/>
          </p:cNvSpPr>
          <p:nvPr>
            <p:ph idx="1"/>
          </p:nvPr>
        </p:nvSpPr>
        <p:spPr>
          <a:xfrm>
            <a:off x="174170" y="927416"/>
            <a:ext cx="11939453" cy="1541419"/>
          </a:xfrm>
        </p:spPr>
        <p:txBody>
          <a:bodyPr>
            <a:normAutofit/>
          </a:bodyPr>
          <a:lstStyle/>
          <a:p>
            <a:pPr algn="just">
              <a:buFont typeface="Wingdings" panose="05000000000000000000" pitchFamily="2" charset="2"/>
              <a:buChar char="l"/>
            </a:pPr>
            <a:r>
              <a:rPr lang="en-US" altLang="zh-CN" sz="2400" b="1" dirty="0">
                <a:solidFill>
                  <a:schemeClr val="bg1"/>
                </a:solidFill>
              </a:rPr>
              <a:t>For high layer function split, it was agreed to standardize option 2-1 in </a:t>
            </a:r>
            <a:r>
              <a:rPr lang="en-US" altLang="zh-CN" sz="2400" b="1" dirty="0" smtClean="0">
                <a:solidFill>
                  <a:schemeClr val="bg1"/>
                </a:solidFill>
              </a:rPr>
              <a:t>Release </a:t>
            </a:r>
            <a:r>
              <a:rPr lang="en-US" altLang="zh-CN" sz="2400" b="1" dirty="0">
                <a:solidFill>
                  <a:schemeClr val="bg1"/>
                </a:solidFill>
              </a:rPr>
              <a:t>15.Based on the current standardization progress and new requirements in future NSA/SA network deployment, the enhancement for high layer CU/DU split should be studied in Rel-16,which are</a:t>
            </a:r>
            <a:r>
              <a:rPr lang="en-US" altLang="zh-CN" sz="2400" b="1" dirty="0" smtClean="0">
                <a:solidFill>
                  <a:schemeClr val="bg1"/>
                </a:solidFill>
              </a:rPr>
              <a:t>:</a:t>
            </a:r>
          </a:p>
        </p:txBody>
      </p:sp>
      <p:grpSp>
        <p:nvGrpSpPr>
          <p:cNvPr id="5" name="组合 4"/>
          <p:cNvGrpSpPr/>
          <p:nvPr/>
        </p:nvGrpSpPr>
        <p:grpSpPr>
          <a:xfrm>
            <a:off x="287479" y="2660336"/>
            <a:ext cx="3361677" cy="3672000"/>
            <a:chOff x="1005939" y="1747600"/>
            <a:chExt cx="3361677" cy="3672000"/>
          </a:xfrm>
        </p:grpSpPr>
        <p:cxnSp>
          <p:nvCxnSpPr>
            <p:cNvPr id="6" name="直接连接符 5"/>
            <p:cNvCxnSpPr/>
            <p:nvPr/>
          </p:nvCxnSpPr>
          <p:spPr>
            <a:xfrm>
              <a:off x="1192924" y="1747600"/>
              <a:ext cx="0" cy="3672000"/>
            </a:xfrm>
            <a:prstGeom prst="line">
              <a:avLst/>
            </a:prstGeom>
            <a:ln w="19050">
              <a:solidFill>
                <a:schemeClr val="bg1">
                  <a:lumMod val="65000"/>
                </a:schemeClr>
              </a:solidFill>
            </a:ln>
            <a:effectLst>
              <a:outerShdw blurRad="50800" dist="38100" dir="13200000" algn="br" rotWithShape="0">
                <a:prstClr val="black">
                  <a:alpha val="49000"/>
                </a:prstClr>
              </a:outerShdw>
            </a:effectLst>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278176" y="2773197"/>
              <a:ext cx="3089440" cy="369332"/>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Handover </a:t>
              </a:r>
              <a:r>
                <a:rPr lang="en-US" altLang="zh-CN" b="1" dirty="0" smtClean="0">
                  <a:solidFill>
                    <a:schemeClr val="bg1"/>
                  </a:solidFill>
                  <a:latin typeface="微软雅黑" panose="020B0503020204020204" pitchFamily="34" charset="-122"/>
                  <a:ea typeface="微软雅黑" panose="020B0503020204020204" pitchFamily="34" charset="-122"/>
                </a:rPr>
                <a:t>Enhancement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 name="箭头: 五边形 86"/>
            <p:cNvSpPr/>
            <p:nvPr/>
          </p:nvSpPr>
          <p:spPr>
            <a:xfrm>
              <a:off x="1005940" y="1864788"/>
              <a:ext cx="3043988" cy="72000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箭头: 五边形 87"/>
            <p:cNvSpPr/>
            <p:nvPr/>
          </p:nvSpPr>
          <p:spPr>
            <a:xfrm>
              <a:off x="1005939" y="1918788"/>
              <a:ext cx="3043989" cy="61200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直角三角形 10"/>
            <p:cNvSpPr/>
            <p:nvPr/>
          </p:nvSpPr>
          <p:spPr>
            <a:xfrm flipH="1" flipV="1">
              <a:off x="1005940" y="2577017"/>
              <a:ext cx="186483" cy="19618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09293" y="1858534"/>
              <a:ext cx="840537" cy="732508"/>
            </a:xfrm>
            <a:prstGeom prst="rect">
              <a:avLst/>
            </a:prstGeom>
            <a:noFill/>
          </p:spPr>
          <p:txBody>
            <a:bodyPr wrap="square" rtlCol="0">
              <a:spAutoFit/>
            </a:bodyPr>
            <a:lstStyle/>
            <a:p>
              <a:pPr>
                <a:lnSpc>
                  <a:spcPct val="130000"/>
                </a:lnSpc>
              </a:pPr>
              <a:r>
                <a:rPr lang="en-US" altLang="zh-CN" sz="3200" b="1"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01</a:t>
              </a:r>
              <a:endParaRPr lang="zh-CN" altLang="en-US" sz="32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13" name="组合 12"/>
          <p:cNvGrpSpPr/>
          <p:nvPr/>
        </p:nvGrpSpPr>
        <p:grpSpPr>
          <a:xfrm>
            <a:off x="4223633" y="2621147"/>
            <a:ext cx="3361676" cy="3672000"/>
            <a:chOff x="1005939" y="1747600"/>
            <a:chExt cx="3361676" cy="3672000"/>
          </a:xfrm>
        </p:grpSpPr>
        <p:cxnSp>
          <p:nvCxnSpPr>
            <p:cNvPr id="14" name="直接连接符 13"/>
            <p:cNvCxnSpPr/>
            <p:nvPr/>
          </p:nvCxnSpPr>
          <p:spPr>
            <a:xfrm>
              <a:off x="1192924" y="1747600"/>
              <a:ext cx="0" cy="3672000"/>
            </a:xfrm>
            <a:prstGeom prst="line">
              <a:avLst/>
            </a:prstGeom>
            <a:ln w="19050">
              <a:solidFill>
                <a:schemeClr val="bg1">
                  <a:lumMod val="65000"/>
                </a:schemeClr>
              </a:solidFill>
            </a:ln>
            <a:effectLst>
              <a:outerShdw blurRad="50800" dist="38100" dir="13200000" algn="br" rotWithShape="0">
                <a:prstClr val="black">
                  <a:alpha val="49000"/>
                </a:prstClr>
              </a:outerShd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265946" y="2698473"/>
              <a:ext cx="3101669" cy="646331"/>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Resource Utilization improvement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309293" y="3511189"/>
              <a:ext cx="2844623" cy="1465401"/>
            </a:xfrm>
            <a:prstGeom prst="rect">
              <a:avLst/>
            </a:prstGeom>
            <a:noFill/>
          </p:spPr>
          <p:txBody>
            <a:bodyPr wrap="square" rtlCol="0">
              <a:spAutoFit/>
            </a:bodyPr>
            <a:lstStyle/>
            <a:p>
              <a:pPr marL="285750" indent="-285750">
                <a:lnSpc>
                  <a:spcPct val="130000"/>
                </a:lnSpc>
                <a:buFont typeface="Wingdings" panose="05000000000000000000" pitchFamily="2" charset="2"/>
                <a:buChar char="n"/>
              </a:pPr>
              <a:r>
                <a:rPr lang="en-US" altLang="zh-CN" sz="1400" dirty="0">
                  <a:solidFill>
                    <a:schemeClr val="bg1"/>
                  </a:solidFill>
                  <a:latin typeface="微软雅黑" panose="020B0503020204020204" pitchFamily="34" charset="-122"/>
                  <a:ea typeface="微软雅黑" panose="020B0503020204020204" pitchFamily="34" charset="-122"/>
                </a:rPr>
                <a:t>to avoid the unnecessary resource utilization for </a:t>
              </a:r>
              <a:r>
                <a:rPr lang="en-US" altLang="zh-CN" sz="1400" dirty="0" smtClean="0">
                  <a:solidFill>
                    <a:schemeClr val="bg1"/>
                  </a:solidFill>
                  <a:latin typeface="微软雅黑" panose="020B0503020204020204" pitchFamily="34" charset="-122"/>
                  <a:ea typeface="微软雅黑" panose="020B0503020204020204" pitchFamily="34" charset="-122"/>
                </a:rPr>
                <a:t>inter-</a:t>
              </a:r>
              <a:r>
                <a:rPr lang="en-US" altLang="zh-CN" sz="14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400" b="1" dirty="0">
                  <a:solidFill>
                    <a:schemeClr val="bg1"/>
                  </a:solidFill>
                  <a:latin typeface="微软雅黑" panose="020B0503020204020204" pitchFamily="34" charset="-122"/>
                  <a:ea typeface="微软雅黑" panose="020B0503020204020204" pitchFamily="34" charset="-122"/>
                  <a:cs typeface="Roboto condensed light"/>
                </a:rPr>
                <a:t>-DU</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duplicated </a:t>
              </a:r>
              <a:r>
                <a:rPr lang="en-US" altLang="zh-CN" sz="1400" dirty="0" smtClean="0">
                  <a:solidFill>
                    <a:schemeClr val="bg1"/>
                  </a:solidFill>
                  <a:latin typeface="微软雅黑" panose="020B0503020204020204" pitchFamily="34" charset="-122"/>
                  <a:ea typeface="微软雅黑" panose="020B0503020204020204" pitchFamily="34" charset="-122"/>
                </a:rPr>
                <a:t>transmission/fast </a:t>
              </a:r>
              <a:r>
                <a:rPr lang="en-US" altLang="zh-CN" sz="1400" dirty="0">
                  <a:solidFill>
                    <a:schemeClr val="bg1"/>
                  </a:solidFill>
                  <a:latin typeface="微软雅黑" panose="020B0503020204020204" pitchFamily="34" charset="-122"/>
                  <a:ea typeface="微软雅黑" panose="020B0503020204020204" pitchFamily="34" charset="-122"/>
                </a:rPr>
                <a:t>re-transmission</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箭头: 五边形 124"/>
            <p:cNvSpPr/>
            <p:nvPr/>
          </p:nvSpPr>
          <p:spPr>
            <a:xfrm>
              <a:off x="1005940" y="1864788"/>
              <a:ext cx="3213808" cy="72000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箭头: 五边形 125"/>
            <p:cNvSpPr/>
            <p:nvPr/>
          </p:nvSpPr>
          <p:spPr>
            <a:xfrm>
              <a:off x="1005939" y="1918788"/>
              <a:ext cx="3213809" cy="61200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直角三角形 18"/>
            <p:cNvSpPr/>
            <p:nvPr/>
          </p:nvSpPr>
          <p:spPr>
            <a:xfrm flipH="1" flipV="1">
              <a:off x="1005940" y="2577017"/>
              <a:ext cx="186483" cy="19618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09293" y="1858534"/>
              <a:ext cx="840537" cy="670120"/>
            </a:xfrm>
            <a:prstGeom prst="rect">
              <a:avLst/>
            </a:prstGeom>
            <a:noFill/>
          </p:spPr>
          <p:txBody>
            <a:bodyPr wrap="square" rtlCol="0">
              <a:spAutoFit/>
            </a:bodyPr>
            <a:lstStyle/>
            <a:p>
              <a:pPr>
                <a:lnSpc>
                  <a:spcPct val="130000"/>
                </a:lnSpc>
              </a:pPr>
              <a:r>
                <a:rPr lang="en-US" altLang="zh-CN" sz="32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02</a:t>
              </a:r>
              <a:endParaRPr lang="zh-CN" altLang="en-US" sz="32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21" name="组合 20"/>
          <p:cNvGrpSpPr/>
          <p:nvPr/>
        </p:nvGrpSpPr>
        <p:grpSpPr>
          <a:xfrm>
            <a:off x="8577805" y="2595021"/>
            <a:ext cx="3204892" cy="3672000"/>
            <a:chOff x="1005940" y="1747600"/>
            <a:chExt cx="3204892" cy="3672000"/>
          </a:xfrm>
        </p:grpSpPr>
        <p:cxnSp>
          <p:nvCxnSpPr>
            <p:cNvPr id="22" name="直接连接符 21"/>
            <p:cNvCxnSpPr/>
            <p:nvPr/>
          </p:nvCxnSpPr>
          <p:spPr>
            <a:xfrm>
              <a:off x="1192924" y="1747600"/>
              <a:ext cx="0" cy="3672000"/>
            </a:xfrm>
            <a:prstGeom prst="line">
              <a:avLst/>
            </a:prstGeom>
            <a:ln w="19050">
              <a:solidFill>
                <a:schemeClr val="bg1">
                  <a:lumMod val="65000"/>
                </a:schemeClr>
              </a:solidFill>
            </a:ln>
            <a:effectLst>
              <a:outerShdw blurRad="50800" dist="38100" dir="13200000" algn="br" rotWithShape="0">
                <a:prstClr val="black">
                  <a:alpha val="49000"/>
                </a:prstClr>
              </a:outerShdw>
            </a:effectLst>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340791" y="2701233"/>
              <a:ext cx="2757711" cy="646331"/>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System Capacity Enhancement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40791" y="3395874"/>
              <a:ext cx="2718594" cy="1772793"/>
            </a:xfrm>
            <a:prstGeom prst="rect">
              <a:avLst/>
            </a:prstGeom>
            <a:noFill/>
          </p:spPr>
          <p:txBody>
            <a:bodyPr wrap="square" rtlCol="0">
              <a:spAutoFit/>
            </a:bodyPr>
            <a:lstStyle/>
            <a:p>
              <a:pPr marL="285750" indent="-285750">
                <a:lnSpc>
                  <a:spcPct val="130000"/>
                </a:lnSpc>
                <a:buFont typeface="Wingdings" panose="05000000000000000000" pitchFamily="2" charset="2"/>
                <a:buChar char="n"/>
              </a:pPr>
              <a:r>
                <a:rPr lang="en-US" altLang="zh-CN" sz="1400" dirty="0">
                  <a:solidFill>
                    <a:schemeClr val="bg1"/>
                  </a:solidFill>
                  <a:latin typeface="微软雅黑" panose="020B0503020204020204" pitchFamily="34" charset="-122"/>
                  <a:ea typeface="微软雅黑" panose="020B0503020204020204" pitchFamily="34" charset="-122"/>
                </a:rPr>
                <a:t>Intra-</a:t>
              </a:r>
              <a:r>
                <a:rPr lang="en-US" altLang="zh-CN" sz="1400" dirty="0" err="1">
                  <a:solidFill>
                    <a:schemeClr val="bg1"/>
                  </a:solidFill>
                  <a:latin typeface="微软雅黑" panose="020B0503020204020204" pitchFamily="34" charset="-122"/>
                  <a:ea typeface="微软雅黑" panose="020B0503020204020204" pitchFamily="34" charset="-122"/>
                </a:rPr>
                <a:t>gNB</a:t>
              </a:r>
              <a:r>
                <a:rPr lang="en-US" altLang="zh-CN" sz="1400" dirty="0">
                  <a:solidFill>
                    <a:schemeClr val="bg1"/>
                  </a:solidFill>
                  <a:latin typeface="微软雅黑" panose="020B0503020204020204" pitchFamily="34" charset="-122"/>
                  <a:ea typeface="微软雅黑" panose="020B0503020204020204" pitchFamily="34" charset="-122"/>
                </a:rPr>
                <a:t> CA could not be supported if the two cells are located in different </a:t>
              </a:r>
              <a:r>
                <a:rPr lang="en-US" altLang="zh-CN" sz="1400" dirty="0" smtClean="0">
                  <a:solidFill>
                    <a:schemeClr val="bg1"/>
                  </a:solidFill>
                  <a:latin typeface="微软雅黑" panose="020B0503020204020204" pitchFamily="34" charset="-122"/>
                  <a:ea typeface="微软雅黑" panose="020B0503020204020204" pitchFamily="34" charset="-122"/>
                </a:rPr>
                <a:t>DUs</a:t>
              </a:r>
            </a:p>
            <a:p>
              <a:pPr marL="285750" indent="-285750">
                <a:lnSpc>
                  <a:spcPct val="130000"/>
                </a:lnSpc>
                <a:buFont typeface="Wingdings" panose="05000000000000000000" pitchFamily="2" charset="2"/>
                <a:buChar char="n"/>
              </a:pPr>
              <a:r>
                <a:rPr lang="en-US" altLang="zh-CN" sz="1400" dirty="0" smtClean="0">
                  <a:solidFill>
                    <a:schemeClr val="bg1"/>
                  </a:solidFill>
                  <a:latin typeface="微软雅黑" panose="020B0503020204020204" pitchFamily="34" charset="-122"/>
                  <a:ea typeface="微软雅黑" panose="020B0503020204020204" pitchFamily="34" charset="-122"/>
                </a:rPr>
                <a:t>Support of multiple Connection</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箭头: 五边形 132"/>
            <p:cNvSpPr/>
            <p:nvPr/>
          </p:nvSpPr>
          <p:spPr>
            <a:xfrm>
              <a:off x="1005940" y="1864788"/>
              <a:ext cx="3204892" cy="72000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箭头: 五边形 133"/>
            <p:cNvSpPr/>
            <p:nvPr/>
          </p:nvSpPr>
          <p:spPr>
            <a:xfrm>
              <a:off x="1005940" y="1918788"/>
              <a:ext cx="3204892" cy="61200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直角三角形 26"/>
            <p:cNvSpPr/>
            <p:nvPr/>
          </p:nvSpPr>
          <p:spPr>
            <a:xfrm flipH="1" flipV="1">
              <a:off x="1005940" y="2577017"/>
              <a:ext cx="186483" cy="19618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09293" y="1858534"/>
              <a:ext cx="840537" cy="670120"/>
            </a:xfrm>
            <a:prstGeom prst="rect">
              <a:avLst/>
            </a:prstGeom>
            <a:noFill/>
          </p:spPr>
          <p:txBody>
            <a:bodyPr wrap="square" rtlCol="0">
              <a:spAutoFit/>
            </a:bodyPr>
            <a:lstStyle/>
            <a:p>
              <a:pPr>
                <a:lnSpc>
                  <a:spcPct val="130000"/>
                </a:lnSpc>
              </a:pPr>
              <a:r>
                <a:rPr lang="en-US" altLang="zh-CN" sz="32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03</a:t>
              </a:r>
              <a:endParaRPr lang="zh-CN" altLang="en-US" sz="32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9" name="文本框 28"/>
          <p:cNvSpPr txBox="1"/>
          <p:nvPr/>
        </p:nvSpPr>
        <p:spPr>
          <a:xfrm>
            <a:off x="471191" y="4374386"/>
            <a:ext cx="3146830" cy="1812804"/>
          </a:xfrm>
          <a:prstGeom prst="rect">
            <a:avLst/>
          </a:prstGeom>
          <a:noFill/>
        </p:spPr>
        <p:txBody>
          <a:bodyPr wrap="square" rtlCol="0">
            <a:spAutoFit/>
          </a:bodyPr>
          <a:lstStyle/>
          <a:p>
            <a:pPr marL="342900" indent="-342900">
              <a:lnSpc>
                <a:spcPct val="130000"/>
              </a:lnSpc>
              <a:buFont typeface="Wingdings" panose="05000000000000000000" pitchFamily="2" charset="2"/>
              <a:buChar char="n"/>
            </a:pPr>
            <a:r>
              <a:rPr lang="en-US" altLang="zh-CN" sz="1400" dirty="0">
                <a:solidFill>
                  <a:schemeClr val="bg1"/>
                </a:solidFill>
                <a:latin typeface="微软雅黑" panose="020B0503020204020204" pitchFamily="34" charset="-122"/>
                <a:ea typeface="微软雅黑" panose="020B0503020204020204" pitchFamily="34" charset="-122"/>
              </a:rPr>
              <a:t>to reduce the interruption time during </a:t>
            </a:r>
            <a:r>
              <a:rPr lang="en-US" altLang="zh-CN" sz="1400" dirty="0" smtClean="0">
                <a:solidFill>
                  <a:schemeClr val="bg1"/>
                </a:solidFill>
                <a:latin typeface="微软雅黑" panose="020B0503020204020204" pitchFamily="34" charset="-122"/>
                <a:ea typeface="微软雅黑" panose="020B0503020204020204" pitchFamily="34" charset="-122"/>
              </a:rPr>
              <a:t>Intra-</a:t>
            </a:r>
            <a:r>
              <a:rPr lang="en-US" altLang="zh-CN" sz="1400" dirty="0" err="1" smtClean="0">
                <a:solidFill>
                  <a:schemeClr val="bg1"/>
                </a:solidFill>
                <a:latin typeface="微软雅黑" panose="020B0503020204020204" pitchFamily="34" charset="-122"/>
                <a:ea typeface="微软雅黑" panose="020B0503020204020204" pitchFamily="34" charset="-122"/>
              </a:rPr>
              <a:t>gNB</a:t>
            </a:r>
            <a:r>
              <a:rPr lang="en-US" altLang="zh-CN" sz="1400" dirty="0" smtClean="0">
                <a:solidFill>
                  <a:schemeClr val="bg1"/>
                </a:solidFill>
                <a:latin typeface="微软雅黑" panose="020B0503020204020204" pitchFamily="34" charset="-122"/>
                <a:ea typeface="微软雅黑" panose="020B0503020204020204" pitchFamily="34" charset="-122"/>
              </a:rPr>
              <a:t>/inter-</a:t>
            </a:r>
            <a:r>
              <a:rPr lang="en-US" altLang="zh-CN" sz="14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400" b="1" dirty="0" smtClean="0">
                <a:solidFill>
                  <a:schemeClr val="bg1"/>
                </a:solidFill>
                <a:latin typeface="微软雅黑" panose="020B0503020204020204" pitchFamily="34" charset="-122"/>
                <a:ea typeface="微软雅黑" panose="020B0503020204020204" pitchFamily="34" charset="-122"/>
                <a:cs typeface="Roboto condensed light"/>
              </a:rPr>
              <a:t>-DU</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handover procedure</a:t>
            </a:r>
          </a:p>
          <a:p>
            <a:pPr marL="342900" indent="-342900">
              <a:lnSpc>
                <a:spcPct val="130000"/>
              </a:lnSpc>
              <a:buFont typeface="Wingdings" panose="05000000000000000000" pitchFamily="2" charset="2"/>
              <a:buChar char="n"/>
            </a:pPr>
            <a:r>
              <a:rPr lang="en-US" altLang="zh-CN" sz="1400" dirty="0">
                <a:solidFill>
                  <a:schemeClr val="bg1"/>
                </a:solidFill>
                <a:latin typeface="微软雅黑" panose="020B0503020204020204" pitchFamily="34" charset="-122"/>
                <a:ea typeface="微软雅黑" panose="020B0503020204020204" pitchFamily="34" charset="-122"/>
              </a:rPr>
              <a:t>to introduce HO assistant </a:t>
            </a:r>
            <a:r>
              <a:rPr lang="en-US" altLang="zh-CN" sz="1400" dirty="0" smtClean="0">
                <a:solidFill>
                  <a:schemeClr val="bg1"/>
                </a:solidFill>
                <a:latin typeface="微软雅黑" panose="020B0503020204020204" pitchFamily="34" charset="-122"/>
                <a:ea typeface="微软雅黑" panose="020B0503020204020204" pitchFamily="34" charset="-122"/>
              </a:rPr>
              <a:t>information (e.g., Load </a:t>
            </a:r>
            <a:r>
              <a:rPr lang="en-US" altLang="zh-CN" sz="1400" dirty="0">
                <a:solidFill>
                  <a:schemeClr val="bg1"/>
                </a:solidFill>
                <a:latin typeface="微软雅黑" panose="020B0503020204020204" pitchFamily="34" charset="-122"/>
                <a:ea typeface="微软雅黑" panose="020B0503020204020204" pitchFamily="34" charset="-122"/>
              </a:rPr>
              <a:t>Status report) provided by </a:t>
            </a:r>
            <a:r>
              <a:rPr lang="en-US" altLang="zh-CN" sz="14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400" b="1" dirty="0">
                <a:solidFill>
                  <a:schemeClr val="bg1"/>
                </a:solidFill>
                <a:latin typeface="微软雅黑" panose="020B0503020204020204" pitchFamily="34" charset="-122"/>
                <a:ea typeface="微软雅黑" panose="020B0503020204020204" pitchFamily="34" charset="-122"/>
                <a:cs typeface="Roboto condensed light"/>
              </a:rPr>
              <a:t>-DU</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3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flipV="1">
            <a:off x="3442965" y="3438823"/>
            <a:ext cx="6145172" cy="1"/>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071813" y="951988"/>
            <a:ext cx="6516324" cy="2486835"/>
          </a:xfrm>
          <a:prstGeom prst="rect">
            <a:avLst/>
          </a:prstGeom>
          <a:noFill/>
        </p:spPr>
        <p:txBody>
          <a:bodyPr wrap="square" rtlCol="0">
            <a:spAutoFit/>
          </a:bodyPr>
          <a:lstStyle/>
          <a:p>
            <a:pPr marL="342900" indent="-342900" algn="just">
              <a:lnSpc>
                <a:spcPct val="130000"/>
              </a:lnSpc>
              <a:spcAft>
                <a:spcPts val="1200"/>
              </a:spcAft>
              <a:buClr>
                <a:schemeClr val="bg1"/>
              </a:buClr>
              <a:buFont typeface="Webdings" panose="05030102010509060703" pitchFamily="18" charset="2"/>
              <a:buChar char=""/>
            </a:pP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Since NR cell would be deployed in HF with continuous coverage, the handover between DUs may happen frequently. The interruption time during </a:t>
            </a: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sz="16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handover procedure would impact the system performance seriously.</a:t>
            </a:r>
          </a:p>
          <a:p>
            <a:pPr marL="342900" lvl="1" indent="-342900" algn="just">
              <a:lnSpc>
                <a:spcPct val="130000"/>
              </a:lnSpc>
              <a:spcAft>
                <a:spcPts val="1200"/>
              </a:spcAft>
              <a:buClr>
                <a:schemeClr val="bg1"/>
              </a:buClr>
              <a:buFont typeface="Webdings" panose="05030102010509060703" pitchFamily="18" charset="2"/>
              <a:buChar char=""/>
            </a:pP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H</a:t>
            </a: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ow </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to reduce the handover interruption time for </a:t>
            </a: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sz="16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scenario should be </a:t>
            </a: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studied</a:t>
            </a:r>
            <a:endParaRPr lang="en-US" altLang="zh-CN" sz="1600" b="1" dirty="0">
              <a:solidFill>
                <a:schemeClr val="bg1"/>
              </a:solidFill>
              <a:latin typeface="微软雅黑" panose="020B0503020204020204" pitchFamily="34" charset="-122"/>
              <a:ea typeface="微软雅黑" panose="020B0503020204020204" pitchFamily="34" charset="-122"/>
              <a:cs typeface="Roboto condensed light"/>
            </a:endParaRPr>
          </a:p>
        </p:txBody>
      </p:sp>
      <p:sp>
        <p:nvSpPr>
          <p:cNvPr id="22" name="文本框 21"/>
          <p:cNvSpPr txBox="1"/>
          <p:nvPr/>
        </p:nvSpPr>
        <p:spPr>
          <a:xfrm>
            <a:off x="3099310" y="3624923"/>
            <a:ext cx="6643964" cy="3127010"/>
          </a:xfrm>
          <a:prstGeom prst="rect">
            <a:avLst/>
          </a:prstGeom>
          <a:noFill/>
        </p:spPr>
        <p:txBody>
          <a:bodyPr wrap="square" rtlCol="0">
            <a:spAutoFit/>
          </a:bodyPr>
          <a:lstStyle/>
          <a:p>
            <a:pPr marL="342900" indent="-342900" algn="just">
              <a:lnSpc>
                <a:spcPct val="130000"/>
              </a:lnSpc>
              <a:spcAft>
                <a:spcPts val="1200"/>
              </a:spcAft>
              <a:buClr>
                <a:schemeClr val="bg1"/>
              </a:buClr>
              <a:buFont typeface="Webdings" panose="05030102010509060703" pitchFamily="18" charset="2"/>
              <a:buChar char=""/>
            </a:pP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For intra-CU/inter-cell handover,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-CU decides the target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SpCell</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 Since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-CU doesn’t have the load status of each cell,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-CU may select a cell that is overloaded and the selected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SpCell</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 may be rejected by the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-DU. </a:t>
            </a:r>
          </a:p>
          <a:p>
            <a:pPr marL="342900" indent="-342900" algn="just">
              <a:lnSpc>
                <a:spcPct val="130000"/>
              </a:lnSpc>
              <a:spcAft>
                <a:spcPts val="1200"/>
              </a:spcAft>
              <a:buClr>
                <a:schemeClr val="bg1"/>
              </a:buClr>
              <a:buFont typeface="Webdings" panose="05030102010509060703" pitchFamily="18" charset="2"/>
              <a:buChar char=""/>
            </a:pP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In this case, extra delay for handover preparation would be introduced which would impact the overall performance of the handover procedure. If the handover is urgent, handover failure may happen since the suitable target </a:t>
            </a:r>
            <a:r>
              <a:rPr lang="en-US" altLang="zh-CN" sz="1600" b="1" dirty="0" err="1">
                <a:solidFill>
                  <a:schemeClr val="bg1"/>
                </a:solidFill>
                <a:latin typeface="微软雅黑" panose="020B0503020204020204" pitchFamily="34" charset="-122"/>
                <a:ea typeface="微软雅黑" panose="020B0503020204020204" pitchFamily="34" charset="-122"/>
                <a:cs typeface="Roboto condensed light"/>
              </a:rPr>
              <a:t>SpCell</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 could not be found promptly. </a:t>
            </a:r>
          </a:p>
        </p:txBody>
      </p:sp>
      <p:sp>
        <p:nvSpPr>
          <p:cNvPr id="17" name="标题 1"/>
          <p:cNvSpPr txBox="1">
            <a:spLocks/>
          </p:cNvSpPr>
          <p:nvPr/>
        </p:nvSpPr>
        <p:spPr>
          <a:xfrm>
            <a:off x="347537" y="282114"/>
            <a:ext cx="10515600" cy="82359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rPr>
              <a:t>Handover Enhancement</a:t>
            </a:r>
            <a:endParaRPr lang="zh-CN" altLang="en-US" sz="3600" dirty="0"/>
          </a:p>
        </p:txBody>
      </p:sp>
      <p:sp>
        <p:nvSpPr>
          <p:cNvPr id="12" name="文本框 11"/>
          <p:cNvSpPr txBox="1"/>
          <p:nvPr/>
        </p:nvSpPr>
        <p:spPr>
          <a:xfrm>
            <a:off x="0" y="1501266"/>
            <a:ext cx="3071813" cy="1692771"/>
          </a:xfrm>
          <a:prstGeom prst="rect">
            <a:avLst/>
          </a:prstGeom>
          <a:noFill/>
          <a:ln w="38100">
            <a:solidFill>
              <a:schemeClr val="bg1"/>
            </a:solidFill>
          </a:ln>
        </p:spPr>
        <p:txBody>
          <a:bodyPr wrap="square" rtlCol="0">
            <a:spAutoFit/>
          </a:bodyPr>
          <a:lstStyle/>
          <a:p>
            <a:pPr algn="ctr">
              <a:lnSpc>
                <a:spcPct val="130000"/>
              </a:lnSpc>
              <a:spcAft>
                <a:spcPts val="1200"/>
              </a:spcAft>
            </a:pPr>
            <a:r>
              <a:rPr lang="en-US" altLang="zh-CN" sz="2000" b="1" dirty="0">
                <a:solidFill>
                  <a:schemeClr val="bg1"/>
                </a:solidFill>
              </a:rPr>
              <a:t>to reduce the interruption time during </a:t>
            </a:r>
            <a:r>
              <a:rPr lang="en-US" altLang="zh-CN" sz="2000" b="1" dirty="0" smtClean="0">
                <a:solidFill>
                  <a:schemeClr val="bg1"/>
                </a:solidFill>
              </a:rPr>
              <a:t>Intra-</a:t>
            </a:r>
            <a:r>
              <a:rPr lang="en-US" altLang="zh-CN" sz="2000" b="1" dirty="0" err="1" smtClean="0">
                <a:solidFill>
                  <a:schemeClr val="bg1"/>
                </a:solidFill>
              </a:rPr>
              <a:t>gNB</a:t>
            </a:r>
            <a:r>
              <a:rPr lang="en-US" altLang="zh-CN" sz="2000" b="1" dirty="0" smtClean="0">
                <a:solidFill>
                  <a:schemeClr val="bg1"/>
                </a:solidFill>
              </a:rPr>
              <a:t> /inter-</a:t>
            </a:r>
            <a:r>
              <a:rPr lang="en-US" altLang="zh-CN" sz="20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2000" b="1" dirty="0">
                <a:solidFill>
                  <a:schemeClr val="bg1"/>
                </a:solidFill>
                <a:latin typeface="微软雅黑" panose="020B0503020204020204" pitchFamily="34" charset="-122"/>
                <a:ea typeface="微软雅黑" panose="020B0503020204020204" pitchFamily="34" charset="-122"/>
                <a:cs typeface="Roboto condensed light"/>
              </a:rPr>
              <a:t>-DU</a:t>
            </a:r>
            <a:r>
              <a:rPr lang="en-US" altLang="zh-CN" sz="2000" b="1" dirty="0" smtClean="0">
                <a:solidFill>
                  <a:schemeClr val="bg1"/>
                </a:solidFill>
              </a:rPr>
              <a:t> </a:t>
            </a:r>
            <a:r>
              <a:rPr lang="en-US" altLang="zh-CN" sz="2000" b="1" dirty="0">
                <a:solidFill>
                  <a:schemeClr val="bg1"/>
                </a:solidFill>
              </a:rPr>
              <a:t>handover </a:t>
            </a:r>
            <a:r>
              <a:rPr lang="en-US" altLang="zh-CN" sz="2000" b="1" dirty="0" smtClean="0">
                <a:solidFill>
                  <a:schemeClr val="bg1"/>
                </a:solidFill>
              </a:rPr>
              <a:t>procedure</a:t>
            </a:r>
            <a:endParaRPr lang="en-US" altLang="zh-CN" sz="2000" b="1" dirty="0">
              <a:solidFill>
                <a:schemeClr val="bg1"/>
              </a:solidFill>
            </a:endParaRPr>
          </a:p>
        </p:txBody>
      </p:sp>
      <p:sp>
        <p:nvSpPr>
          <p:cNvPr id="23" name="文本框 22"/>
          <p:cNvSpPr txBox="1"/>
          <p:nvPr/>
        </p:nvSpPr>
        <p:spPr>
          <a:xfrm>
            <a:off x="157034" y="4342043"/>
            <a:ext cx="2914779" cy="2092881"/>
          </a:xfrm>
          <a:prstGeom prst="rect">
            <a:avLst/>
          </a:prstGeom>
          <a:noFill/>
          <a:ln w="38100">
            <a:solidFill>
              <a:schemeClr val="bg1"/>
            </a:solidFill>
          </a:ln>
        </p:spPr>
        <p:txBody>
          <a:bodyPr wrap="square" rtlCol="0">
            <a:spAutoFit/>
          </a:bodyPr>
          <a:lstStyle/>
          <a:p>
            <a:pPr algn="ctr">
              <a:lnSpc>
                <a:spcPct val="130000"/>
              </a:lnSpc>
              <a:spcAft>
                <a:spcPts val="1200"/>
              </a:spcAft>
            </a:pPr>
            <a:r>
              <a:rPr lang="en-US" altLang="zh-CN" sz="2000" b="1" dirty="0">
                <a:solidFill>
                  <a:schemeClr val="bg1"/>
                </a:solidFill>
              </a:rPr>
              <a:t>to introduce HO assistant information (e.g., Load Status report) provided by </a:t>
            </a:r>
            <a:r>
              <a:rPr lang="en-US" altLang="zh-CN" sz="20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2000" b="1" dirty="0">
                <a:solidFill>
                  <a:schemeClr val="bg1"/>
                </a:solidFill>
                <a:latin typeface="微软雅黑" panose="020B0503020204020204" pitchFamily="34" charset="-122"/>
                <a:ea typeface="微软雅黑" panose="020B0503020204020204" pitchFamily="34" charset="-122"/>
                <a:cs typeface="Roboto condensed light"/>
              </a:rPr>
              <a:t>-DU</a:t>
            </a:r>
            <a:endParaRPr lang="en-US" altLang="zh-CN" sz="2000" b="1" dirty="0">
              <a:solidFill>
                <a:schemeClr val="bg1"/>
              </a:solidFill>
            </a:endParaRPr>
          </a:p>
        </p:txBody>
      </p:sp>
      <p:pic>
        <p:nvPicPr>
          <p:cNvPr id="24" name="图片 23"/>
          <p:cNvPicPr>
            <a:picLocks noChangeAspect="1"/>
          </p:cNvPicPr>
          <p:nvPr/>
        </p:nvPicPr>
        <p:blipFill>
          <a:blip r:embed="rId2" cstate="print"/>
          <a:stretch>
            <a:fillRect/>
          </a:stretch>
        </p:blipFill>
        <p:spPr>
          <a:xfrm>
            <a:off x="9796559" y="834423"/>
            <a:ext cx="2133155" cy="2082235"/>
          </a:xfrm>
          <a:prstGeom prst="rect">
            <a:avLst/>
          </a:prstGeom>
        </p:spPr>
      </p:pic>
    </p:spTree>
    <p:extLst>
      <p:ext uri="{BB962C8B-B14F-4D97-AF65-F5344CB8AC3E}">
        <p14:creationId xmlns:p14="http://schemas.microsoft.com/office/powerpoint/2010/main" val="31255766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down)">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3698" y="325937"/>
            <a:ext cx="8945879" cy="941161"/>
          </a:xfrm>
        </p:spPr>
        <p:txBody>
          <a:bodyPr>
            <a:norm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Resource Utilization improvement </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3" name="自由: 形状 19"/>
          <p:cNvSpPr/>
          <p:nvPr/>
        </p:nvSpPr>
        <p:spPr>
          <a:xfrm>
            <a:off x="1730651" y="1267098"/>
            <a:ext cx="10156549" cy="4536207"/>
          </a:xfrm>
          <a:custGeom>
            <a:avLst/>
            <a:gdLst>
              <a:gd name="connsiteX0" fmla="*/ 1 w 8401744"/>
              <a:gd name="connsiteY0" fmla="*/ 0 h 2879064"/>
              <a:gd name="connsiteX1" fmla="*/ 6962212 w 8401744"/>
              <a:gd name="connsiteY1" fmla="*/ 0 h 2879064"/>
              <a:gd name="connsiteX2" fmla="*/ 8401744 w 8401744"/>
              <a:gd name="connsiteY2" fmla="*/ 1439532 h 2879064"/>
              <a:gd name="connsiteX3" fmla="*/ 6962212 w 8401744"/>
              <a:gd name="connsiteY3" fmla="*/ 2879064 h 2879064"/>
              <a:gd name="connsiteX4" fmla="*/ 0 w 8401744"/>
              <a:gd name="connsiteY4" fmla="*/ 2879064 h 2879064"/>
              <a:gd name="connsiteX5" fmla="*/ 1439533 w 8401744"/>
              <a:gd name="connsiteY5" fmla="*/ 1439532 h 287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1744" h="2879064">
                <a:moveTo>
                  <a:pt x="1" y="0"/>
                </a:moveTo>
                <a:lnTo>
                  <a:pt x="6962212" y="0"/>
                </a:lnTo>
                <a:lnTo>
                  <a:pt x="8401744" y="1439532"/>
                </a:lnTo>
                <a:lnTo>
                  <a:pt x="6962212" y="2879064"/>
                </a:lnTo>
                <a:lnTo>
                  <a:pt x="0" y="2879064"/>
                </a:lnTo>
                <a:lnTo>
                  <a:pt x="1439533" y="1439532"/>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p:cNvSpPr txBox="1"/>
          <p:nvPr/>
        </p:nvSpPr>
        <p:spPr>
          <a:xfrm>
            <a:off x="3491588" y="1430201"/>
            <a:ext cx="6697440" cy="4241161"/>
          </a:xfrm>
          <a:prstGeom prst="rect">
            <a:avLst/>
          </a:prstGeom>
          <a:noFill/>
        </p:spPr>
        <p:txBody>
          <a:bodyPr wrap="square" rtlCol="0">
            <a:spAutoFit/>
          </a:bodyPr>
          <a:lstStyle/>
          <a:p>
            <a:pPr marL="342900" indent="-342900">
              <a:lnSpc>
                <a:spcPct val="130000"/>
              </a:lnSpc>
              <a:spcAft>
                <a:spcPts val="1200"/>
              </a:spcAft>
              <a:buClr>
                <a:schemeClr val="bg1"/>
              </a:buClr>
              <a:buFont typeface="Webdings" panose="05030102010509060703" pitchFamily="18" charset="2"/>
              <a:buChar char=""/>
            </a:pPr>
            <a:r>
              <a:rPr lang="en-US" altLang="zh-CN" sz="1600" b="1" dirty="0" smtClean="0">
                <a:solidFill>
                  <a:schemeClr val="bg1"/>
                </a:solidFill>
                <a:latin typeface="微软雅黑" panose="020B0503020204020204" pitchFamily="34" charset="-122"/>
                <a:ea typeface="微软雅黑" panose="020B0503020204020204" pitchFamily="34" charset="-122"/>
                <a:cs typeface="Roboto condensed light"/>
              </a:rPr>
              <a:t>For </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duplicated transmission within two DUs, duplicated resources would be allocated to the UE which maybe unnecessary, especially for DRB with AM mode. </a:t>
            </a:r>
          </a:p>
          <a:p>
            <a:pPr marL="342900" indent="-342900">
              <a:lnSpc>
                <a:spcPct val="130000"/>
              </a:lnSpc>
              <a:spcAft>
                <a:spcPts val="1200"/>
              </a:spcAft>
              <a:buClr>
                <a:schemeClr val="bg1"/>
              </a:buClr>
              <a:buFont typeface="Webdings" panose="05030102010509060703" pitchFamily="18" charset="2"/>
              <a:buChar char=""/>
            </a:pP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For intra-</a:t>
            </a:r>
            <a:r>
              <a:rPr lang="en-GB" altLang="zh-CN" sz="16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inter-</a:t>
            </a:r>
            <a:r>
              <a:rPr lang="en-GB" altLang="zh-CN" sz="1600" b="1" dirty="0" err="1">
                <a:solidFill>
                  <a:schemeClr val="bg1"/>
                </a:solidFill>
                <a:latin typeface="微软雅黑" panose="020B0503020204020204" pitchFamily="34" charset="-122"/>
                <a:ea typeface="微软雅黑" panose="020B0503020204020204" pitchFamily="34" charset="-122"/>
                <a:cs typeface="Roboto condensed light"/>
              </a:rPr>
              <a:t>gNB</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-DU fast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re-transmission scenario, if some RLC PDU segments are lost in one leg, currently, the whole PDCP PDU will be re-transmitted in another leg.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Similarly</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 in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case of duplication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transmission, </a:t>
            </a:r>
            <a:r>
              <a:rPr lang="en-GB" altLang="zh-CN" sz="1600" b="1" dirty="0" smtClean="0">
                <a:solidFill>
                  <a:schemeClr val="bg1"/>
                </a:solidFill>
                <a:latin typeface="微软雅黑" panose="020B0503020204020204" pitchFamily="34" charset="-122"/>
                <a:ea typeface="微软雅黑" panose="020B0503020204020204" pitchFamily="34" charset="-122"/>
                <a:cs typeface="Roboto condensed light"/>
              </a:rPr>
              <a:t>currently, the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discard mechanism only focus on PDCP PDU</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a:t>
            </a:r>
          </a:p>
          <a:p>
            <a:pPr marL="342900" indent="-342900">
              <a:lnSpc>
                <a:spcPct val="130000"/>
              </a:lnSpc>
              <a:spcAft>
                <a:spcPts val="1200"/>
              </a:spcAft>
              <a:buClr>
                <a:schemeClr val="bg1"/>
              </a:buClr>
              <a:buFont typeface="Webdings" panose="05030102010509060703" pitchFamily="18" charset="2"/>
              <a:buChar char=""/>
            </a:pP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However</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 it is possible that other part of the data which share the same PDCP SN has already been transmitted successfully in the first leg. In this case, it is not necessary to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re-transmit </a:t>
            </a:r>
            <a:r>
              <a:rPr lang="en-GB" altLang="zh-CN" sz="1600" b="1" dirty="0">
                <a:solidFill>
                  <a:schemeClr val="bg1"/>
                </a:solidFill>
                <a:latin typeface="微软雅黑" panose="020B0503020204020204" pitchFamily="34" charset="-122"/>
                <a:ea typeface="微软雅黑" panose="020B0503020204020204" pitchFamily="34" charset="-122"/>
                <a:cs typeface="Roboto condensed light"/>
              </a:rPr>
              <a:t>these data to save radio resources.</a:t>
            </a:r>
            <a:r>
              <a:rPr lang="en-US" altLang="zh-CN" sz="1600" b="1" dirty="0">
                <a:solidFill>
                  <a:schemeClr val="bg1"/>
                </a:solidFill>
                <a:latin typeface="微软雅黑" panose="020B0503020204020204" pitchFamily="34" charset="-122"/>
                <a:ea typeface="微软雅黑" panose="020B0503020204020204" pitchFamily="34" charset="-122"/>
                <a:cs typeface="Roboto condensed light"/>
              </a:rPr>
              <a:t>.</a:t>
            </a:r>
            <a:endParaRPr lang="en-US" altLang="zh-CN" sz="1600" b="1" dirty="0">
              <a:solidFill>
                <a:schemeClr val="bg1"/>
              </a:solidFill>
              <a:latin typeface="微软雅黑" panose="020B0503020204020204" pitchFamily="34" charset="-122"/>
              <a:ea typeface="微软雅黑" panose="020B0503020204020204" pitchFamily="34" charset="-122"/>
              <a:cs typeface="Roboto condensed light"/>
            </a:endParaRPr>
          </a:p>
        </p:txBody>
      </p:sp>
      <p:sp>
        <p:nvSpPr>
          <p:cNvPr id="33" name="文本框 32"/>
          <p:cNvSpPr txBox="1"/>
          <p:nvPr/>
        </p:nvSpPr>
        <p:spPr>
          <a:xfrm>
            <a:off x="217557" y="2599022"/>
            <a:ext cx="2268541" cy="1532727"/>
          </a:xfrm>
          <a:prstGeom prst="rect">
            <a:avLst/>
          </a:prstGeom>
          <a:noFill/>
          <a:ln w="38100">
            <a:solidFill>
              <a:schemeClr val="bg1"/>
            </a:solidFill>
          </a:ln>
        </p:spPr>
        <p:txBody>
          <a:bodyPr wrap="square" rtlCol="0">
            <a:spAutoFit/>
          </a:bodyPr>
          <a:lstStyle/>
          <a:p>
            <a:pPr algn="ctr">
              <a:lnSpc>
                <a:spcPct val="130000"/>
              </a:lnSpc>
              <a:spcAft>
                <a:spcPts val="1200"/>
              </a:spcAft>
            </a:pPr>
            <a:r>
              <a:rPr lang="en-US" altLang="zh-CN" sz="2400"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sz="2400"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2400"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2400" dirty="0">
                <a:solidFill>
                  <a:schemeClr val="bg1"/>
                </a:solidFill>
                <a:latin typeface="微软雅黑" panose="020B0503020204020204" pitchFamily="34" charset="-122"/>
                <a:ea typeface="微软雅黑" panose="020B0503020204020204" pitchFamily="34" charset="-122"/>
                <a:cs typeface="Roboto condensed light"/>
              </a:rPr>
              <a:t>D</a:t>
            </a:r>
            <a:r>
              <a:rPr lang="en-US" altLang="zh-CN" sz="2400" dirty="0" smtClean="0">
                <a:solidFill>
                  <a:schemeClr val="bg1"/>
                </a:solidFill>
                <a:latin typeface="微软雅黑" panose="020B0503020204020204" pitchFamily="34" charset="-122"/>
                <a:ea typeface="微软雅黑" panose="020B0503020204020204" pitchFamily="34" charset="-122"/>
                <a:cs typeface="Roboto condensed light"/>
              </a:rPr>
              <a:t>uplicated </a:t>
            </a:r>
            <a:r>
              <a:rPr lang="en-US" altLang="zh-CN" sz="2400" dirty="0">
                <a:solidFill>
                  <a:schemeClr val="bg1"/>
                </a:solidFill>
                <a:latin typeface="微软雅黑" panose="020B0503020204020204" pitchFamily="34" charset="-122"/>
                <a:ea typeface="微软雅黑" panose="020B0503020204020204" pitchFamily="34" charset="-122"/>
                <a:cs typeface="Roboto condensed light"/>
              </a:rPr>
              <a:t>T</a:t>
            </a:r>
            <a:r>
              <a:rPr lang="en-US" altLang="zh-CN" sz="2400" dirty="0" smtClean="0">
                <a:solidFill>
                  <a:schemeClr val="bg1"/>
                </a:solidFill>
                <a:latin typeface="微软雅黑" panose="020B0503020204020204" pitchFamily="34" charset="-122"/>
                <a:ea typeface="微软雅黑" panose="020B0503020204020204" pitchFamily="34" charset="-122"/>
                <a:cs typeface="Roboto condensed light"/>
              </a:rPr>
              <a:t>ransmission</a:t>
            </a:r>
            <a:endParaRPr lang="en-US" altLang="zh-CN" sz="2400" dirty="0">
              <a:solidFill>
                <a:schemeClr val="bg1"/>
              </a:solidFill>
              <a:latin typeface="微软雅黑" panose="020B0503020204020204" pitchFamily="34" charset="-122"/>
              <a:ea typeface="微软雅黑" panose="020B0503020204020204" pitchFamily="34" charset="-122"/>
              <a:cs typeface="Roboto condensed light"/>
            </a:endParaRPr>
          </a:p>
        </p:txBody>
      </p:sp>
      <p:sp>
        <p:nvSpPr>
          <p:cNvPr id="34" name="文本框 33"/>
          <p:cNvSpPr txBox="1"/>
          <p:nvPr/>
        </p:nvSpPr>
        <p:spPr>
          <a:xfrm>
            <a:off x="953589" y="5917474"/>
            <a:ext cx="9235439" cy="777457"/>
          </a:xfrm>
          <a:prstGeom prst="rect">
            <a:avLst/>
          </a:prstGeom>
          <a:noFill/>
        </p:spPr>
        <p:txBody>
          <a:bodyPr wrap="square" rtlCol="0">
            <a:spAutoFit/>
          </a:bodyPr>
          <a:lstStyle/>
          <a:p>
            <a:pPr algn="ctr">
              <a:lnSpc>
                <a:spcPct val="130000"/>
              </a:lnSpc>
              <a:spcAft>
                <a:spcPts val="1200"/>
              </a:spcAft>
            </a:pPr>
            <a:r>
              <a:rPr lang="en-US" altLang="zh-CN" b="1" dirty="0">
                <a:solidFill>
                  <a:schemeClr val="bg1"/>
                </a:solidFill>
                <a:latin typeface="微软雅黑" panose="020B0503020204020204" pitchFamily="34" charset="-122"/>
                <a:ea typeface="微软雅黑" panose="020B0503020204020204" pitchFamily="34" charset="-122"/>
                <a:cs typeface="Roboto condensed light"/>
              </a:rPr>
              <a:t>to further optimize radio resource utilization for duplicated transmission  and fast re-transmission should  be considered</a:t>
            </a:r>
          </a:p>
        </p:txBody>
      </p:sp>
    </p:spTree>
    <p:extLst>
      <p:ext uri="{BB962C8B-B14F-4D97-AF65-F5344CB8AC3E}">
        <p14:creationId xmlns:p14="http://schemas.microsoft.com/office/powerpoint/2010/main" val="490937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63587"/>
          </a:xfrm>
        </p:spPr>
        <p:txBody>
          <a:bodyPr>
            <a:norm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System Capacity Enhancement </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5381" y="1825394"/>
            <a:ext cx="6649744" cy="2973122"/>
          </a:xfrm>
          <a:prstGeom prst="rect">
            <a:avLst/>
          </a:prstGeom>
          <a:noFill/>
          <a:ln w="38100">
            <a:solidFill>
              <a:schemeClr val="bg1"/>
            </a:solidFill>
          </a:ln>
        </p:spPr>
        <p:txBody>
          <a:bodyPr wrap="square" rtlCol="0">
            <a:spAutoFit/>
          </a:bodyPr>
          <a:lstStyle/>
          <a:p>
            <a:pPr marL="342900" indent="-342900">
              <a:lnSpc>
                <a:spcPct val="130000"/>
              </a:lnSpc>
              <a:buFont typeface="Wingdings" panose="05000000000000000000" pitchFamily="2" charset="2"/>
              <a:buChar char="l"/>
            </a:pPr>
            <a:r>
              <a:rPr lang="en-US" altLang="zh-CN" sz="1600" dirty="0">
                <a:solidFill>
                  <a:schemeClr val="bg1"/>
                </a:solidFill>
                <a:latin typeface="微软雅黑" panose="020B0503020204020204" pitchFamily="34" charset="-122"/>
                <a:ea typeface="微软雅黑" panose="020B0503020204020204" pitchFamily="34" charset="-122"/>
              </a:rPr>
              <a:t>For SA scenario, CA is an attractive technology to improve user's experience</a:t>
            </a:r>
          </a:p>
          <a:p>
            <a:pPr marL="342900" indent="-342900">
              <a:lnSpc>
                <a:spcPct val="130000"/>
              </a:lnSpc>
              <a:buFont typeface="Wingdings" panose="05000000000000000000" pitchFamily="2" charset="2"/>
              <a:buChar char="l"/>
            </a:pPr>
            <a:r>
              <a:rPr lang="en-US" altLang="zh-CN" sz="1600" dirty="0">
                <a:solidFill>
                  <a:schemeClr val="bg1"/>
                </a:solidFill>
                <a:latin typeface="微软雅黑" panose="020B0503020204020204" pitchFamily="34" charset="-122"/>
                <a:ea typeface="微软雅黑" panose="020B0503020204020204" pitchFamily="34" charset="-122"/>
              </a:rPr>
              <a:t>With the introduction of CU/DU split, there may be cases that two adjacent </a:t>
            </a:r>
            <a:r>
              <a:rPr lang="en-US" altLang="zh-CN" sz="1600" dirty="0" err="1" smtClean="0">
                <a:solidFill>
                  <a:schemeClr val="bg1"/>
                </a:solidFill>
                <a:latin typeface="微软雅黑" panose="020B0503020204020204" pitchFamily="34" charset="-122"/>
                <a:ea typeface="微软雅黑" panose="020B0503020204020204" pitchFamily="34" charset="-122"/>
              </a:rPr>
              <a:t>gNB</a:t>
            </a:r>
            <a:r>
              <a:rPr lang="en-US" altLang="zh-CN" sz="1600" dirty="0" smtClean="0">
                <a:solidFill>
                  <a:schemeClr val="bg1"/>
                </a:solidFill>
                <a:latin typeface="微软雅黑" panose="020B0503020204020204" pitchFamily="34" charset="-122"/>
                <a:ea typeface="微软雅黑" panose="020B0503020204020204" pitchFamily="34" charset="-122"/>
              </a:rPr>
              <a:t>-DUs </a:t>
            </a:r>
            <a:r>
              <a:rPr lang="en-US" altLang="zh-CN" sz="1600" dirty="0">
                <a:solidFill>
                  <a:schemeClr val="bg1"/>
                </a:solidFill>
                <a:latin typeface="微软雅黑" panose="020B0503020204020204" pitchFamily="34" charset="-122"/>
                <a:ea typeface="微软雅黑" panose="020B0503020204020204" pitchFamily="34" charset="-122"/>
              </a:rPr>
              <a:t>have overlapping coverage and so they may have the chance to aggregate for better performance.</a:t>
            </a:r>
          </a:p>
          <a:p>
            <a:pPr marL="342900" indent="-342900">
              <a:lnSpc>
                <a:spcPct val="130000"/>
              </a:lnSpc>
              <a:buFont typeface="Wingdings" panose="05000000000000000000" pitchFamily="2" charset="2"/>
              <a:buChar char="l"/>
            </a:pPr>
            <a:r>
              <a:rPr lang="en-US" altLang="zh-CN" sz="1600" dirty="0">
                <a:solidFill>
                  <a:schemeClr val="bg1"/>
                </a:solidFill>
                <a:latin typeface="微软雅黑" panose="020B0503020204020204" pitchFamily="34" charset="-122"/>
                <a:ea typeface="微软雅黑" panose="020B0503020204020204" pitchFamily="34" charset="-122"/>
              </a:rPr>
              <a:t> Considering the coverage performance of sub-6 GHz is much more than that of above 6GHz, therefore the </a:t>
            </a:r>
            <a:r>
              <a:rPr lang="en-US" altLang="zh-CN" sz="1600" dirty="0" smtClean="0">
                <a:solidFill>
                  <a:schemeClr val="bg1"/>
                </a:solidFill>
                <a:latin typeface="微软雅黑" panose="020B0503020204020204" pitchFamily="34" charset="-122"/>
                <a:ea typeface="微软雅黑" panose="020B0503020204020204" pitchFamily="34" charset="-122"/>
              </a:rPr>
              <a:t>inter-</a:t>
            </a:r>
            <a:r>
              <a:rPr lang="en-US" altLang="zh-CN" sz="1600" dirty="0" err="1" smtClean="0">
                <a:solidFill>
                  <a:schemeClr val="bg1"/>
                </a:solidFill>
                <a:latin typeface="微软雅黑" panose="020B0503020204020204" pitchFamily="34" charset="-122"/>
                <a:ea typeface="微软雅黑" panose="020B0503020204020204" pitchFamily="34" charset="-122"/>
              </a:rPr>
              <a:t>gNB</a:t>
            </a:r>
            <a:r>
              <a:rPr lang="en-US" altLang="zh-CN" sz="1600" dirty="0" smtClean="0">
                <a:solidFill>
                  <a:schemeClr val="bg1"/>
                </a:solidFill>
                <a:latin typeface="微软雅黑" panose="020B0503020204020204" pitchFamily="34" charset="-122"/>
                <a:ea typeface="微软雅黑" panose="020B0503020204020204" pitchFamily="34" charset="-122"/>
              </a:rPr>
              <a:t>-DU </a:t>
            </a:r>
            <a:r>
              <a:rPr lang="en-US" altLang="zh-CN" sz="1600" dirty="0">
                <a:solidFill>
                  <a:schemeClr val="bg1"/>
                </a:solidFill>
                <a:latin typeface="微软雅黑" panose="020B0503020204020204" pitchFamily="34" charset="-122"/>
                <a:ea typeface="微软雅黑" panose="020B0503020204020204" pitchFamily="34" charset="-122"/>
              </a:rPr>
              <a:t>CA scenario will be also existed in 5G era</a:t>
            </a:r>
            <a:r>
              <a:rPr lang="en-US" altLang="zh-CN" sz="1600" dirty="0" smtClean="0">
                <a:solidFill>
                  <a:schemeClr val="bg1"/>
                </a:solidFill>
                <a:latin typeface="微软雅黑" panose="020B0503020204020204" pitchFamily="34" charset="-122"/>
                <a:ea typeface="微软雅黑" panose="020B0503020204020204" pitchFamily="34" charset="-122"/>
              </a:rPr>
              <a:t>.</a:t>
            </a:r>
          </a:p>
          <a:p>
            <a:pPr marL="342900" indent="-342900">
              <a:lnSpc>
                <a:spcPct val="130000"/>
              </a:lnSpc>
              <a:buFont typeface="Wingdings" panose="05000000000000000000" pitchFamily="2" charset="2"/>
              <a:buChar char="l"/>
            </a:pPr>
            <a:r>
              <a:rPr lang="en-US" altLang="zh-CN" sz="1600" dirty="0" smtClean="0">
                <a:solidFill>
                  <a:schemeClr val="bg1"/>
                </a:solidFill>
                <a:latin typeface="微软雅黑" panose="020B0503020204020204" pitchFamily="34" charset="-122"/>
                <a:ea typeface="微软雅黑" panose="020B0503020204020204" pitchFamily="34" charset="-122"/>
              </a:rPr>
              <a:t>The potential solution should </a:t>
            </a:r>
            <a:r>
              <a:rPr lang="en-US" altLang="zh-CN" sz="1600" dirty="0">
                <a:solidFill>
                  <a:schemeClr val="bg1"/>
                </a:solidFill>
                <a:latin typeface="微软雅黑" panose="020B0503020204020204" pitchFamily="34" charset="-122"/>
                <a:ea typeface="微软雅黑" panose="020B0503020204020204" pitchFamily="34" charset="-122"/>
              </a:rPr>
              <a:t>be transparent </a:t>
            </a:r>
            <a:r>
              <a:rPr lang="en-US" altLang="zh-CN" sz="1600" dirty="0" smtClean="0">
                <a:solidFill>
                  <a:schemeClr val="bg1"/>
                </a:solidFill>
                <a:latin typeface="微软雅黑" panose="020B0503020204020204" pitchFamily="34" charset="-122"/>
                <a:ea typeface="微软雅黑" panose="020B0503020204020204" pitchFamily="34" charset="-122"/>
              </a:rPr>
              <a:t>to UE</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6930470" y="1805204"/>
            <a:ext cx="4913868" cy="3293209"/>
          </a:xfrm>
          <a:prstGeom prst="rect">
            <a:avLst/>
          </a:prstGeom>
          <a:noFill/>
          <a:ln w="38100">
            <a:solidFill>
              <a:schemeClr val="bg1"/>
            </a:solidFill>
          </a:ln>
        </p:spPr>
        <p:txBody>
          <a:bodyPr wrap="square" rtlCol="0">
            <a:spAutoFit/>
          </a:bodyPr>
          <a:lstStyle/>
          <a:p>
            <a:pPr marL="285750" indent="-285750">
              <a:lnSpc>
                <a:spcPct val="130000"/>
              </a:lnSpc>
              <a:buFont typeface="Wingdings" panose="05000000000000000000" pitchFamily="2" charset="2"/>
              <a:buChar char="l"/>
            </a:pPr>
            <a:r>
              <a:rPr lang="en-US" altLang="zh-CN" sz="1600" dirty="0">
                <a:solidFill>
                  <a:schemeClr val="bg1"/>
                </a:solidFill>
                <a:latin typeface="微软雅黑" panose="020B0503020204020204" pitchFamily="34" charset="-122"/>
                <a:ea typeface="微软雅黑" panose="020B0503020204020204" pitchFamily="34" charset="-122"/>
              </a:rPr>
              <a:t>Currently, one </a:t>
            </a:r>
            <a:r>
              <a:rPr lang="en-US" altLang="zh-CN" sz="1600" dirty="0" err="1">
                <a:solidFill>
                  <a:schemeClr val="bg1"/>
                </a:solidFill>
                <a:latin typeface="微软雅黑" panose="020B0503020204020204" pitchFamily="34" charset="-122"/>
                <a:ea typeface="微软雅黑" panose="020B0503020204020204" pitchFamily="34" charset="-122"/>
              </a:rPr>
              <a:t>gNB</a:t>
            </a:r>
            <a:r>
              <a:rPr lang="en-US" altLang="zh-CN" sz="1600" dirty="0">
                <a:solidFill>
                  <a:schemeClr val="bg1"/>
                </a:solidFill>
                <a:latin typeface="微软雅黑" panose="020B0503020204020204" pitchFamily="34" charset="-122"/>
                <a:ea typeface="微软雅黑" panose="020B0503020204020204" pitchFamily="34" charset="-122"/>
              </a:rPr>
              <a:t> may include multiple </a:t>
            </a:r>
            <a:r>
              <a:rPr lang="en-US" altLang="zh-CN" sz="1600" dirty="0" err="1" smtClean="0">
                <a:solidFill>
                  <a:schemeClr val="bg1"/>
                </a:solidFill>
                <a:latin typeface="微软雅黑" panose="020B0503020204020204" pitchFamily="34" charset="-122"/>
                <a:ea typeface="微软雅黑" panose="020B0503020204020204" pitchFamily="34" charset="-122"/>
              </a:rPr>
              <a:t>gNB</a:t>
            </a:r>
            <a:r>
              <a:rPr lang="en-US" altLang="zh-CN" sz="1600" dirty="0" smtClean="0">
                <a:solidFill>
                  <a:schemeClr val="bg1"/>
                </a:solidFill>
                <a:latin typeface="微软雅黑" panose="020B0503020204020204" pitchFamily="34" charset="-122"/>
                <a:ea typeface="微软雅黑" panose="020B0503020204020204" pitchFamily="34" charset="-122"/>
              </a:rPr>
              <a:t>-DUs</a:t>
            </a:r>
            <a:r>
              <a:rPr lang="en-US" altLang="zh-CN" sz="1600" dirty="0">
                <a:solidFill>
                  <a:schemeClr val="bg1"/>
                </a:solidFill>
                <a:latin typeface="微软雅黑" panose="020B0503020204020204" pitchFamily="34" charset="-122"/>
                <a:ea typeface="微软雅黑" panose="020B0503020204020204" pitchFamily="34" charset="-122"/>
              </a:rPr>
              <a:t>, it is not supported for one UE to connect to two or more </a:t>
            </a:r>
            <a:r>
              <a:rPr lang="en-US" altLang="zh-CN" sz="1600" dirty="0" err="1">
                <a:solidFill>
                  <a:schemeClr val="bg1"/>
                </a:solidFill>
                <a:latin typeface="微软雅黑" panose="020B0503020204020204" pitchFamily="34" charset="-122"/>
                <a:ea typeface="微软雅黑" panose="020B0503020204020204" pitchFamily="34" charset="-122"/>
              </a:rPr>
              <a:t>gNB</a:t>
            </a:r>
            <a:r>
              <a:rPr lang="en-US" altLang="zh-CN" sz="1600" dirty="0">
                <a:solidFill>
                  <a:schemeClr val="bg1"/>
                </a:solidFill>
                <a:latin typeface="微软雅黑" panose="020B0503020204020204" pitchFamily="34" charset="-122"/>
                <a:ea typeface="微软雅黑" panose="020B0503020204020204" pitchFamily="34" charset="-122"/>
              </a:rPr>
              <a:t>-DUs at the same </a:t>
            </a:r>
            <a:r>
              <a:rPr lang="en-US" altLang="zh-CN" sz="1600" dirty="0" smtClean="0">
                <a:solidFill>
                  <a:schemeClr val="bg1"/>
                </a:solidFill>
                <a:latin typeface="微软雅黑" panose="020B0503020204020204" pitchFamily="34" charset="-122"/>
                <a:ea typeface="微软雅黑" panose="020B0503020204020204" pitchFamily="34" charset="-122"/>
              </a:rPr>
              <a:t>time in EN-DC/NGEN-DC scenario. </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l"/>
            </a:pPr>
            <a:r>
              <a:rPr lang="en-US" altLang="zh-CN" sz="1600" dirty="0">
                <a:solidFill>
                  <a:schemeClr val="bg1"/>
                </a:solidFill>
                <a:latin typeface="微软雅黑" panose="020B0503020204020204" pitchFamily="34" charset="-122"/>
                <a:ea typeface="微软雅黑" panose="020B0503020204020204" pitchFamily="34" charset="-122"/>
              </a:rPr>
              <a:t>However, considering the requirement of 5G,i.e.the target for peak data rate should be 20Gbps for downlink and 10Gbps for uplink, it is beneficial that UE could utilize the resources in two </a:t>
            </a:r>
            <a:r>
              <a:rPr lang="en-US" altLang="zh-CN" sz="1600" dirty="0" err="1" smtClean="0">
                <a:solidFill>
                  <a:schemeClr val="bg1"/>
                </a:solidFill>
                <a:latin typeface="微软雅黑" panose="020B0503020204020204" pitchFamily="34" charset="-122"/>
                <a:ea typeface="微软雅黑" panose="020B0503020204020204" pitchFamily="34" charset="-122"/>
              </a:rPr>
              <a:t>gNB</a:t>
            </a:r>
            <a:r>
              <a:rPr lang="en-US" altLang="zh-CN" sz="1600" dirty="0" smtClean="0">
                <a:solidFill>
                  <a:schemeClr val="bg1"/>
                </a:solidFill>
                <a:latin typeface="微软雅黑" panose="020B0503020204020204" pitchFamily="34" charset="-122"/>
                <a:ea typeface="微软雅黑" panose="020B0503020204020204" pitchFamily="34" charset="-122"/>
              </a:rPr>
              <a:t>-DUs </a:t>
            </a:r>
            <a:r>
              <a:rPr lang="en-US" altLang="zh-CN" sz="1600" dirty="0">
                <a:solidFill>
                  <a:schemeClr val="bg1"/>
                </a:solidFill>
                <a:latin typeface="微软雅黑" panose="020B0503020204020204" pitchFamily="34" charset="-122"/>
                <a:ea typeface="微软雅黑" panose="020B0503020204020204" pitchFamily="34" charset="-122"/>
              </a:rPr>
              <a:t>to enable the high rate data transmission. </a:t>
            </a:r>
          </a:p>
        </p:txBody>
      </p:sp>
      <p:sp>
        <p:nvSpPr>
          <p:cNvPr id="88" name="Rectangle 2"/>
          <p:cNvSpPr>
            <a:spLocks noChangeArrowheads="1"/>
          </p:cNvSpPr>
          <p:nvPr/>
        </p:nvSpPr>
        <p:spPr bwMode="auto">
          <a:xfrm>
            <a:off x="3837282" y="2556458"/>
            <a:ext cx="835471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90" name="矩形 89"/>
          <p:cNvSpPr/>
          <p:nvPr/>
        </p:nvSpPr>
        <p:spPr>
          <a:xfrm>
            <a:off x="737925" y="1282929"/>
            <a:ext cx="4736599" cy="62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cs typeface="Roboto condensed light"/>
              </a:rPr>
              <a:t>Support of inter-</a:t>
            </a:r>
            <a:r>
              <a:rPr lang="en-US" altLang="zh-CN" sz="24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2400"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2400" b="1" dirty="0">
                <a:solidFill>
                  <a:schemeClr val="bg1"/>
                </a:solidFill>
                <a:latin typeface="微软雅黑" panose="020B0503020204020204" pitchFamily="34" charset="-122"/>
                <a:ea typeface="微软雅黑" panose="020B0503020204020204" pitchFamily="34" charset="-122"/>
                <a:cs typeface="Roboto condensed light"/>
              </a:rPr>
              <a:t>CA</a:t>
            </a:r>
            <a:endParaRPr lang="zh-CN" altLang="en-US" sz="2400" dirty="0">
              <a:solidFill>
                <a:schemeClr val="bg1"/>
              </a:solidFill>
            </a:endParaRPr>
          </a:p>
        </p:txBody>
      </p:sp>
      <p:sp>
        <p:nvSpPr>
          <p:cNvPr id="91" name="矩形 90"/>
          <p:cNvSpPr/>
          <p:nvPr/>
        </p:nvSpPr>
        <p:spPr>
          <a:xfrm>
            <a:off x="5659455" y="953628"/>
            <a:ext cx="6666411" cy="892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Roboto condensed light"/>
              </a:rPr>
              <a:t>Support of multiple </a:t>
            </a:r>
            <a:endParaRPr lang="en-US" altLang="zh-CN" sz="2000" b="1" dirty="0" smtClean="0">
              <a:solidFill>
                <a:schemeClr val="bg1"/>
              </a:solidFill>
              <a:latin typeface="微软雅黑" panose="020B0503020204020204" pitchFamily="34" charset="-122"/>
              <a:ea typeface="微软雅黑" panose="020B0503020204020204" pitchFamily="34" charset="-122"/>
              <a:cs typeface="Roboto condensed light"/>
            </a:endParaRPr>
          </a:p>
          <a:p>
            <a:pPr algn="ctr"/>
            <a:r>
              <a:rPr lang="en-US" altLang="zh-CN" sz="20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2000" b="1" dirty="0" smtClean="0">
                <a:solidFill>
                  <a:schemeClr val="bg1"/>
                </a:solidFill>
                <a:latin typeface="微软雅黑" panose="020B0503020204020204" pitchFamily="34" charset="-122"/>
                <a:ea typeface="微软雅黑" panose="020B0503020204020204" pitchFamily="34" charset="-122"/>
                <a:cs typeface="Roboto condensed light"/>
              </a:rPr>
              <a:t>-DUs </a:t>
            </a:r>
            <a:r>
              <a:rPr lang="en-US" altLang="zh-CN" sz="2000" b="1" dirty="0">
                <a:solidFill>
                  <a:schemeClr val="bg1"/>
                </a:solidFill>
                <a:latin typeface="微软雅黑" panose="020B0503020204020204" pitchFamily="34" charset="-122"/>
                <a:ea typeface="微软雅黑" panose="020B0503020204020204" pitchFamily="34" charset="-122"/>
                <a:cs typeface="Roboto condensed light"/>
              </a:rPr>
              <a:t>connectivity</a:t>
            </a:r>
            <a:endParaRPr lang="zh-CN" altLang="en-US" sz="2000" b="1" dirty="0">
              <a:solidFill>
                <a:schemeClr val="bg1"/>
              </a:solidFill>
              <a:latin typeface="微软雅黑" panose="020B0503020204020204" pitchFamily="34" charset="-122"/>
              <a:ea typeface="微软雅黑" panose="020B0503020204020204" pitchFamily="34" charset="-122"/>
              <a:cs typeface="Roboto condensed light"/>
            </a:endParaRPr>
          </a:p>
        </p:txBody>
      </p:sp>
      <p:sp>
        <p:nvSpPr>
          <p:cNvPr id="92" name="矩形 91"/>
          <p:cNvSpPr/>
          <p:nvPr/>
        </p:nvSpPr>
        <p:spPr>
          <a:xfrm>
            <a:off x="-22079" y="5300276"/>
            <a:ext cx="6096000" cy="1172629"/>
          </a:xfrm>
          <a:prstGeom prst="rect">
            <a:avLst/>
          </a:prstGeom>
        </p:spPr>
        <p:txBody>
          <a:bodyPr>
            <a:spAutoFit/>
          </a:bodyPr>
          <a:lstStyle/>
          <a:p>
            <a:pPr algn="ctr">
              <a:lnSpc>
                <a:spcPct val="130000"/>
              </a:lnSpc>
              <a:spcAft>
                <a:spcPts val="1200"/>
              </a:spcAft>
            </a:pPr>
            <a:r>
              <a:rPr lang="en-US" altLang="zh-CN" b="1" dirty="0">
                <a:solidFill>
                  <a:schemeClr val="bg1"/>
                </a:solidFill>
                <a:latin typeface="微软雅黑" panose="020B0503020204020204" pitchFamily="34" charset="-122"/>
                <a:ea typeface="微软雅黑" panose="020B0503020204020204" pitchFamily="34" charset="-122"/>
                <a:cs typeface="Roboto condensed light"/>
              </a:rPr>
              <a:t>Based on the existing CU/DU architecture, further enhancement on how to support </a:t>
            </a:r>
            <a:r>
              <a:rPr lang="en-US" altLang="zh-CN" b="1"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b="1" dirty="0">
                <a:solidFill>
                  <a:schemeClr val="bg1"/>
                </a:solidFill>
                <a:latin typeface="微软雅黑" panose="020B0503020204020204" pitchFamily="34" charset="-122"/>
                <a:ea typeface="微软雅黑" panose="020B0503020204020204" pitchFamily="34" charset="-122"/>
                <a:cs typeface="Roboto condensed light"/>
              </a:rPr>
              <a:t>CA is needed</a:t>
            </a:r>
          </a:p>
        </p:txBody>
      </p:sp>
      <p:sp>
        <p:nvSpPr>
          <p:cNvPr id="93" name="文本框 92"/>
          <p:cNvSpPr txBox="1"/>
          <p:nvPr/>
        </p:nvSpPr>
        <p:spPr>
          <a:xfrm>
            <a:off x="6448941" y="5340981"/>
            <a:ext cx="5876925" cy="1407565"/>
          </a:xfrm>
          <a:prstGeom prst="rect">
            <a:avLst/>
          </a:prstGeom>
          <a:noFill/>
        </p:spPr>
        <p:txBody>
          <a:bodyPr wrap="square" rtlCol="0">
            <a:spAutoFit/>
          </a:bodyPr>
          <a:lstStyle/>
          <a:p>
            <a:pPr algn="ctr">
              <a:lnSpc>
                <a:spcPct val="130000"/>
              </a:lnSpc>
              <a:spcAft>
                <a:spcPts val="1200"/>
              </a:spcAft>
            </a:pPr>
            <a:r>
              <a:rPr lang="en-US" altLang="zh-CN" b="1" dirty="0">
                <a:solidFill>
                  <a:schemeClr val="bg1"/>
                </a:solidFill>
                <a:latin typeface="微软雅黑" panose="020B0503020204020204" pitchFamily="34" charset="-122"/>
                <a:ea typeface="微软雅黑" panose="020B0503020204020204" pitchFamily="34" charset="-122"/>
                <a:cs typeface="Roboto condensed light"/>
              </a:rPr>
              <a:t>Support of multiple </a:t>
            </a:r>
            <a:r>
              <a:rPr lang="en-US" altLang="zh-CN"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b="1" dirty="0" smtClean="0">
                <a:solidFill>
                  <a:schemeClr val="bg1"/>
                </a:solidFill>
                <a:latin typeface="微软雅黑" panose="020B0503020204020204" pitchFamily="34" charset="-122"/>
                <a:ea typeface="微软雅黑" panose="020B0503020204020204" pitchFamily="34" charset="-122"/>
                <a:cs typeface="Roboto condensed light"/>
              </a:rPr>
              <a:t>-DUs </a:t>
            </a:r>
            <a:r>
              <a:rPr lang="en-US" altLang="zh-CN" b="1" dirty="0">
                <a:solidFill>
                  <a:schemeClr val="bg1"/>
                </a:solidFill>
                <a:latin typeface="微软雅黑" panose="020B0503020204020204" pitchFamily="34" charset="-122"/>
                <a:ea typeface="微软雅黑" panose="020B0503020204020204" pitchFamily="34" charset="-122"/>
                <a:cs typeface="Roboto condensed light"/>
              </a:rPr>
              <a:t>connectivity should be considered</a:t>
            </a:r>
            <a:r>
              <a:rPr lang="en-US" altLang="zh-CN" sz="2000" dirty="0">
                <a:solidFill>
                  <a:schemeClr val="bg1"/>
                </a:solidFill>
                <a:latin typeface="微软雅黑" panose="020B0503020204020204" pitchFamily="34" charset="-122"/>
                <a:ea typeface="微软雅黑" panose="020B0503020204020204" pitchFamily="34" charset="-122"/>
                <a:cs typeface="Roboto condensed light"/>
              </a:rPr>
              <a:t>.</a:t>
            </a:r>
          </a:p>
          <a:p>
            <a:pPr>
              <a:lnSpc>
                <a:spcPct val="130000"/>
              </a:lnSpc>
              <a:spcAft>
                <a:spcPts val="1200"/>
              </a:spcAft>
            </a:pPr>
            <a:endParaRPr lang="zh-CN" altLang="en-US" sz="2000" dirty="0" smtClean="0">
              <a:solidFill>
                <a:schemeClr val="bg1"/>
              </a:solidFill>
              <a:latin typeface="微软雅黑" panose="020B0503020204020204" pitchFamily="34" charset="-122"/>
              <a:ea typeface="微软雅黑" panose="020B0503020204020204" pitchFamily="34" charset="-122"/>
              <a:cs typeface="Roboto condensed light"/>
            </a:endParaRPr>
          </a:p>
        </p:txBody>
      </p:sp>
    </p:spTree>
    <p:extLst>
      <p:ext uri="{BB962C8B-B14F-4D97-AF65-F5344CB8AC3E}">
        <p14:creationId xmlns:p14="http://schemas.microsoft.com/office/powerpoint/2010/main" val="15937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5313" y="122239"/>
            <a:ext cx="10515600" cy="820738"/>
          </a:xfrm>
        </p:spPr>
        <p:txBody>
          <a:bodyPr>
            <a:norm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Objective of this </a:t>
            </a:r>
            <a:r>
              <a:rPr lang="en-US" altLang="zh-CN" sz="3200" b="1" dirty="0" smtClean="0">
                <a:solidFill>
                  <a:schemeClr val="bg1"/>
                </a:solidFill>
                <a:latin typeface="微软雅黑" panose="020B0503020204020204" pitchFamily="34" charset="-122"/>
                <a:ea typeface="微软雅黑" panose="020B0503020204020204" pitchFamily="34" charset="-122"/>
              </a:rPr>
              <a:t>Study Item</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0" y="814390"/>
            <a:ext cx="12058649" cy="5214936"/>
          </a:xfrm>
        </p:spPr>
        <p:txBody>
          <a:bodyPr>
            <a:noAutofit/>
          </a:bodyPr>
          <a:lstStyle/>
          <a:p>
            <a:pPr>
              <a:lnSpc>
                <a:spcPct val="130000"/>
              </a:lnSpc>
              <a:buFont typeface="Wingdings" panose="05000000000000000000" pitchFamily="2" charset="2"/>
              <a:buChar char="l"/>
            </a:pPr>
            <a:r>
              <a:rPr lang="en-US" altLang="zh-CN" b="1" dirty="0">
                <a:solidFill>
                  <a:schemeClr val="bg1"/>
                </a:solidFill>
                <a:latin typeface="微软雅黑" panose="020B0503020204020204" pitchFamily="34" charset="-122"/>
                <a:ea typeface="微软雅黑" panose="020B0503020204020204" pitchFamily="34" charset="-122"/>
                <a:cs typeface="Roboto condensed light"/>
              </a:rPr>
              <a:t>The objectives of this SI are to:</a:t>
            </a:r>
          </a:p>
          <a:p>
            <a:pPr lvl="1">
              <a:lnSpc>
                <a:spcPct val="130000"/>
              </a:lnSpc>
              <a:buFont typeface="Wingdings" panose="05000000000000000000" pitchFamily="2" charset="2"/>
              <a:buChar char="n"/>
            </a:pP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Identifying detailed solutions to reduce the interruption time during </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Intra-</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handover procedure</a:t>
            </a:r>
          </a:p>
          <a:p>
            <a:pPr lvl="1">
              <a:lnSpc>
                <a:spcPct val="130000"/>
              </a:lnSpc>
              <a:buFont typeface="Wingdings" panose="05000000000000000000" pitchFamily="2" charset="2"/>
              <a:buChar char="n"/>
            </a:pP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Identifying detailed solutions to introduce HO assistant information (e.g., Load Status report) provided by </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-DU </a:t>
            </a:r>
            <a:endParaRPr lang="en-US" altLang="zh-CN" sz="1800" b="1" dirty="0">
              <a:solidFill>
                <a:schemeClr val="bg1"/>
              </a:solidFill>
              <a:latin typeface="微软雅黑" panose="020B0503020204020204" pitchFamily="34" charset="-122"/>
              <a:ea typeface="微软雅黑" panose="020B0503020204020204" pitchFamily="34" charset="-122"/>
              <a:cs typeface="Roboto condensed light"/>
            </a:endParaRPr>
          </a:p>
          <a:p>
            <a:pPr lvl="1">
              <a:lnSpc>
                <a:spcPct val="130000"/>
              </a:lnSpc>
              <a:buFont typeface="Wingdings" panose="05000000000000000000" pitchFamily="2" charset="2"/>
              <a:buChar char="n"/>
            </a:pP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Identifying detailed solutions to minimize the utilization of radio resource for </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duplicated transmission /fast re-transmission.</a:t>
            </a:r>
          </a:p>
          <a:p>
            <a:pPr lvl="1">
              <a:lnSpc>
                <a:spcPct val="130000"/>
              </a:lnSpc>
              <a:buFont typeface="Wingdings" panose="05000000000000000000" pitchFamily="2" charset="2"/>
              <a:buChar char="n"/>
            </a:pP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Identifying detailed solutions to support </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intra-</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/inter-</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-DU </a:t>
            </a: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CA to aggregate radio resources from two </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-DUs </a:t>
            </a: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for better performance.</a:t>
            </a:r>
          </a:p>
          <a:p>
            <a:pPr lvl="1">
              <a:lnSpc>
                <a:spcPct val="130000"/>
              </a:lnSpc>
              <a:buFont typeface="Wingdings" panose="05000000000000000000" pitchFamily="2" charset="2"/>
              <a:buChar char="n"/>
            </a:pP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 Identifying detailed solutions to support multiple </a:t>
            </a:r>
            <a:r>
              <a:rPr lang="en-US" altLang="zh-CN" sz="1800" b="1" dirty="0" err="1" smtClean="0">
                <a:solidFill>
                  <a:schemeClr val="bg1"/>
                </a:solidFill>
                <a:latin typeface="微软雅黑" panose="020B0503020204020204" pitchFamily="34" charset="-122"/>
                <a:ea typeface="微软雅黑" panose="020B0503020204020204" pitchFamily="34" charset="-122"/>
                <a:cs typeface="Roboto condensed light"/>
              </a:rPr>
              <a:t>gNB</a:t>
            </a:r>
            <a:r>
              <a:rPr lang="en-US" altLang="zh-CN" sz="1800" b="1" dirty="0" smtClean="0">
                <a:solidFill>
                  <a:schemeClr val="bg1"/>
                </a:solidFill>
                <a:latin typeface="微软雅黑" panose="020B0503020204020204" pitchFamily="34" charset="-122"/>
                <a:ea typeface="微软雅黑" panose="020B0503020204020204" pitchFamily="34" charset="-122"/>
                <a:cs typeface="Roboto condensed light"/>
              </a:rPr>
              <a:t>-DUs </a:t>
            </a: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connectivity for EN-DC/NGEN-DC scenario.</a:t>
            </a:r>
          </a:p>
          <a:p>
            <a:pPr lvl="1">
              <a:lnSpc>
                <a:spcPct val="130000"/>
              </a:lnSpc>
              <a:buFont typeface="Wingdings" panose="05000000000000000000" pitchFamily="2" charset="2"/>
              <a:buChar char="n"/>
            </a:pPr>
            <a:r>
              <a:rPr lang="en-US" altLang="zh-CN" sz="1800" b="1" dirty="0">
                <a:solidFill>
                  <a:schemeClr val="bg1"/>
                </a:solidFill>
                <a:latin typeface="微软雅黑" panose="020B0503020204020204" pitchFamily="34" charset="-122"/>
                <a:ea typeface="微软雅黑" panose="020B0503020204020204" pitchFamily="34" charset="-122"/>
                <a:cs typeface="Roboto condensed light"/>
              </a:rPr>
              <a:t>Study the necessary protocol functions and/or messages related to the possible identified solutions.</a:t>
            </a:r>
            <a:endParaRPr lang="zh-CN" altLang="en-US" sz="1800" b="1" dirty="0">
              <a:solidFill>
                <a:schemeClr val="bg1"/>
              </a:solidFill>
              <a:latin typeface="微软雅黑" panose="020B0503020204020204" pitchFamily="34" charset="-122"/>
              <a:ea typeface="微软雅黑" panose="020B0503020204020204" pitchFamily="34" charset="-122"/>
              <a:cs typeface="Roboto condensed light"/>
            </a:endParaRPr>
          </a:p>
        </p:txBody>
      </p:sp>
      <p:sp>
        <p:nvSpPr>
          <p:cNvPr id="4" name="文本框 3"/>
          <p:cNvSpPr txBox="1"/>
          <p:nvPr/>
        </p:nvSpPr>
        <p:spPr>
          <a:xfrm>
            <a:off x="2900363" y="6205514"/>
            <a:ext cx="6786562" cy="572464"/>
          </a:xfrm>
          <a:prstGeom prst="rect">
            <a:avLst/>
          </a:prstGeom>
          <a:noFill/>
        </p:spPr>
        <p:txBody>
          <a:bodyPr wrap="square" rtlCol="0">
            <a:spAutoFit/>
          </a:bodyPr>
          <a:lstStyle/>
          <a:p>
            <a:pPr>
              <a:lnSpc>
                <a:spcPct val="130000"/>
              </a:lnSpc>
              <a:spcAft>
                <a:spcPts val="1200"/>
              </a:spcAft>
            </a:pPr>
            <a:r>
              <a:rPr lang="en-US" altLang="zh-CN" sz="2400" b="1" dirty="0">
                <a:solidFill>
                  <a:schemeClr val="bg1"/>
                </a:solidFill>
                <a:latin typeface="微软雅黑" panose="020B0503020204020204" pitchFamily="34" charset="-122"/>
                <a:ea typeface="微软雅黑" panose="020B0503020204020204" pitchFamily="34" charset="-122"/>
                <a:cs typeface="Roboto condensed light"/>
              </a:rPr>
              <a:t>Time Budget: </a:t>
            </a:r>
            <a:r>
              <a:rPr lang="en-US" altLang="zh-CN" sz="2400" b="1" dirty="0" smtClean="0">
                <a:solidFill>
                  <a:schemeClr val="bg1"/>
                </a:solidFill>
                <a:latin typeface="微软雅黑" panose="020B0503020204020204" pitchFamily="34" charset="-122"/>
                <a:ea typeface="微软雅黑" panose="020B0503020204020204" pitchFamily="34" charset="-122"/>
                <a:cs typeface="Roboto condensed light"/>
              </a:rPr>
              <a:t>Jun,2018~Dec,2018</a:t>
            </a:r>
            <a:endParaRPr lang="en-US" altLang="zh-CN" sz="2400" b="1" dirty="0">
              <a:solidFill>
                <a:schemeClr val="bg1"/>
              </a:solidFill>
              <a:latin typeface="微软雅黑" panose="020B0503020204020204" pitchFamily="34" charset="-122"/>
              <a:ea typeface="微软雅黑" panose="020B0503020204020204" pitchFamily="34" charset="-122"/>
              <a:cs typeface="Roboto condensed light"/>
            </a:endParaRPr>
          </a:p>
        </p:txBody>
      </p:sp>
    </p:spTree>
    <p:extLst>
      <p:ext uri="{BB962C8B-B14F-4D97-AF65-F5344CB8AC3E}">
        <p14:creationId xmlns:p14="http://schemas.microsoft.com/office/powerpoint/2010/main" val="1802666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876993" y="152836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17213" y="359835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833169" y="359835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13566" y="178324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833169" y="101175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3386" y="79839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03953" y="66123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Oval 7"/>
          <p:cNvSpPr/>
          <p:nvPr/>
        </p:nvSpPr>
        <p:spPr>
          <a:xfrm>
            <a:off x="521264" y="1679575"/>
            <a:ext cx="4514850" cy="451485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endParaRPr>
          </a:p>
        </p:txBody>
      </p:sp>
      <p:sp>
        <p:nvSpPr>
          <p:cNvPr id="4" name="Oval 8"/>
          <p:cNvSpPr/>
          <p:nvPr/>
        </p:nvSpPr>
        <p:spPr>
          <a:xfrm>
            <a:off x="6712514" y="3941763"/>
            <a:ext cx="452437" cy="45402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endParaRPr>
          </a:p>
        </p:txBody>
      </p:sp>
      <p:sp>
        <p:nvSpPr>
          <p:cNvPr id="5" name="Oval 9"/>
          <p:cNvSpPr/>
          <p:nvPr/>
        </p:nvSpPr>
        <p:spPr>
          <a:xfrm>
            <a:off x="5785414" y="4295775"/>
            <a:ext cx="830262" cy="828675"/>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endParaRPr>
          </a:p>
        </p:txBody>
      </p:sp>
      <p:sp>
        <p:nvSpPr>
          <p:cNvPr id="6" name="Oval 10"/>
          <p:cNvSpPr>
            <a:spLocks noChangeAspect="1"/>
          </p:cNvSpPr>
          <p:nvPr/>
        </p:nvSpPr>
        <p:spPr>
          <a:xfrm>
            <a:off x="527614" y="2082800"/>
            <a:ext cx="3708400" cy="37084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endParaRPr>
          </a:p>
        </p:txBody>
      </p:sp>
      <p:sp>
        <p:nvSpPr>
          <p:cNvPr id="7" name="Oval 11"/>
          <p:cNvSpPr/>
          <p:nvPr/>
        </p:nvSpPr>
        <p:spPr>
          <a:xfrm>
            <a:off x="7406251" y="4395788"/>
            <a:ext cx="239713" cy="23971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endParaRPr>
          </a:p>
        </p:txBody>
      </p:sp>
      <p:sp>
        <p:nvSpPr>
          <p:cNvPr id="12" name="Oval 11"/>
          <p:cNvSpPr/>
          <p:nvPr/>
        </p:nvSpPr>
        <p:spPr>
          <a:xfrm>
            <a:off x="8054598" y="4269219"/>
            <a:ext cx="108000" cy="108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6457" y="2586038"/>
            <a:ext cx="2104941" cy="2803524"/>
          </a:xfrm>
          <a:prstGeom prst="rect">
            <a:avLst/>
          </a:prstGeom>
        </p:spPr>
      </p:pic>
      <p:sp>
        <p:nvSpPr>
          <p:cNvPr id="8" name="文本框 7"/>
          <p:cNvSpPr txBox="1"/>
          <p:nvPr/>
        </p:nvSpPr>
        <p:spPr>
          <a:xfrm>
            <a:off x="6328189" y="798390"/>
            <a:ext cx="5700713" cy="2073196"/>
          </a:xfrm>
          <a:prstGeom prst="rect">
            <a:avLst/>
          </a:prstGeom>
          <a:noFill/>
        </p:spPr>
        <p:txBody>
          <a:bodyPr wrap="square" rtlCol="0">
            <a:spAutoFit/>
          </a:bodyPr>
          <a:lstStyle/>
          <a:p>
            <a:pPr algn="ctr">
              <a:lnSpc>
                <a:spcPct val="130000"/>
              </a:lnSpc>
              <a:spcAft>
                <a:spcPts val="1200"/>
              </a:spcAft>
            </a:pPr>
            <a:r>
              <a:rPr lang="en-US" altLang="zh-CN" sz="4800" dirty="0" smtClean="0">
                <a:solidFill>
                  <a:schemeClr val="bg1"/>
                </a:solidFill>
                <a:latin typeface="微软雅黑" panose="020B0503020204020204" pitchFamily="34" charset="-122"/>
                <a:ea typeface="微软雅黑" panose="020B0503020204020204" pitchFamily="34" charset="-122"/>
                <a:cs typeface="Roboto condensed light"/>
              </a:rPr>
              <a:t>Thanks For </a:t>
            </a:r>
          </a:p>
          <a:p>
            <a:pPr algn="ctr">
              <a:lnSpc>
                <a:spcPct val="130000"/>
              </a:lnSpc>
              <a:spcAft>
                <a:spcPts val="1200"/>
              </a:spcAft>
            </a:pPr>
            <a:r>
              <a:rPr lang="en-US" altLang="zh-CN" sz="4800" dirty="0" smtClean="0">
                <a:solidFill>
                  <a:schemeClr val="bg1"/>
                </a:solidFill>
                <a:latin typeface="微软雅黑" panose="020B0503020204020204" pitchFamily="34" charset="-122"/>
                <a:ea typeface="微软雅黑" panose="020B0503020204020204" pitchFamily="34" charset="-122"/>
                <a:cs typeface="Roboto condensed light"/>
              </a:rPr>
              <a:t>Your Attention</a:t>
            </a:r>
            <a:endParaRPr lang="zh-CN" altLang="en-US" sz="4800" dirty="0" smtClean="0">
              <a:solidFill>
                <a:schemeClr val="bg1"/>
              </a:solidFill>
              <a:latin typeface="微软雅黑" panose="020B0503020204020204" pitchFamily="34" charset="-122"/>
              <a:ea typeface="微软雅黑" panose="020B0503020204020204" pitchFamily="34" charset="-122"/>
              <a:cs typeface="Roboto condensed light"/>
            </a:endParaRPr>
          </a:p>
        </p:txBody>
      </p:sp>
    </p:spTree>
    <p:extLst>
      <p:ext uri="{BB962C8B-B14F-4D97-AF65-F5344CB8AC3E}">
        <p14:creationId xmlns:p14="http://schemas.microsoft.com/office/powerpoint/2010/main" val="308061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grpId="0" nodeType="withEffect">
                                  <p:stCondLst>
                                    <p:cond delay="250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par>
                                <p:cTn id="41" presetID="53" presetClass="entr" presetSubtype="16" fill="hold" grpId="0" nodeType="withEffect">
                                  <p:stCondLst>
                                    <p:cond delay="30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350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par>
                                <p:cTn id="51" presetID="53" presetClass="entr" presetSubtype="16" fill="hold" grpId="0" nodeType="withEffect">
                                  <p:stCondLst>
                                    <p:cond delay="350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3" grpId="0" animBg="1"/>
      <p:bldP spid="4" grpId="0" animBg="1"/>
      <p:bldP spid="5" grpId="0" animBg="1"/>
      <p:bldP spid="6" grpId="0" animBg="1"/>
      <p:bldP spid="7" grpId="0" animBg="1"/>
      <p:bldP spid="1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Aft>
            <a:spcPts val="1200"/>
          </a:spcAft>
          <a:defRPr sz="2000" dirty="0" smtClean="0">
            <a:solidFill>
              <a:schemeClr val="bg1"/>
            </a:solidFill>
            <a:latin typeface="微软雅黑" panose="020B0503020204020204" pitchFamily="34" charset="-122"/>
            <a:ea typeface="微软雅黑" panose="020B0503020204020204" pitchFamily="34" charset="-122"/>
            <a:cs typeface="Roboto condensed ligh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TotalTime>
  <Words>744</Words>
  <Application>Microsoft Office PowerPoint</Application>
  <PresentationFormat>宽屏</PresentationFormat>
  <Paragraphs>55</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等线 Light</vt:lpstr>
      <vt:lpstr>Roboto condensed light</vt:lpstr>
      <vt:lpstr>微软雅黑</vt:lpstr>
      <vt:lpstr>Arial</vt:lpstr>
      <vt:lpstr>Wingdings</vt:lpstr>
      <vt:lpstr>Segoe UI</vt:lpstr>
      <vt:lpstr>等线</vt:lpstr>
      <vt:lpstr>Times New Roman</vt:lpstr>
      <vt:lpstr>Webdings</vt:lpstr>
      <vt:lpstr>Office 主题​​</vt:lpstr>
      <vt:lpstr>PowerPoint 演示文稿</vt:lpstr>
      <vt:lpstr>Background</vt:lpstr>
      <vt:lpstr>PowerPoint 演示文稿</vt:lpstr>
      <vt:lpstr>Resource Utilization improvement </vt:lpstr>
      <vt:lpstr>System Capacity Enhancement </vt:lpstr>
      <vt:lpstr>Objective of this Study Item</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阮海永</dc:creator>
  <cp:lastModifiedBy>xusen</cp:lastModifiedBy>
  <cp:revision>135</cp:revision>
  <dcterms:created xsi:type="dcterms:W3CDTF">2016-08-21T10:46:58Z</dcterms:created>
  <dcterms:modified xsi:type="dcterms:W3CDTF">2018-03-09T06:25:31Z</dcterms:modified>
</cp:coreProperties>
</file>