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4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7" r:id="rId11"/>
    <p:sldId id="743" r:id="rId12"/>
    <p:sldId id="744" r:id="rId13"/>
    <p:sldId id="748" r:id="rId14"/>
    <p:sldId id="73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8"/>
    <p:restoredTop sz="91922"/>
  </p:normalViewPr>
  <p:slideViewPr>
    <p:cSldViewPr snapToGrid="0">
      <p:cViewPr>
        <p:scale>
          <a:sx n="90" d="100"/>
          <a:sy n="90" d="100"/>
        </p:scale>
        <p:origin x="-139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3/19/2018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3/19/2018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5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6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11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RP-180016 – </a:t>
            </a:r>
            <a:r>
              <a:rPr lang="en-GB" altLang="en-US" dirty="0" smtClean="0">
                <a:solidFill>
                  <a:schemeClr val="bg1"/>
                </a:solidFill>
              </a:rPr>
              <a:t>SP-170193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#79, 19-23 March, 2018, Chennai,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IN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/>
              <a:t>TSG SA Report to TSG </a:t>
            </a:r>
            <a:r>
              <a:rPr lang="de-DE" sz="2200" dirty="0" smtClean="0"/>
              <a:t>RAN #79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2" y="772761"/>
            <a:ext cx="8181975" cy="41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WG5 </a:t>
            </a:r>
            <a:r>
              <a:rPr lang="de-DE" altLang="en-US" dirty="0" smtClean="0">
                <a:ea typeface="ＭＳ Ｐゴシック" charset="-128"/>
              </a:rPr>
              <a:t>Summary (Ongoing)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496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2400"/>
            <a:ext cx="89408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9313"/>
            <a:ext cx="87725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Coordination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Questions triggered by </a:t>
            </a:r>
            <a:r>
              <a:rPr lang="de-DE" altLang="en-US" sz="2400" dirty="0" smtClean="0">
                <a:ea typeface="ＭＳ Ｐゴシック" charset="-128"/>
              </a:rPr>
              <a:t>SA &amp; SA1 </a:t>
            </a:r>
            <a:r>
              <a:rPr lang="de-DE" altLang="en-US" sz="2400" dirty="0" smtClean="0">
                <a:ea typeface="ＭＳ Ｐゴシック" charset="-128"/>
              </a:rPr>
              <a:t>LSs</a:t>
            </a:r>
          </a:p>
          <a:p>
            <a:pPr marL="0" indent="0">
              <a:buNone/>
            </a:pPr>
            <a:endParaRPr lang="de-DE" altLang="en-US" sz="2400" dirty="0" smtClean="0">
              <a:ea typeface="ＭＳ Ｐゴシック" charset="-12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5403"/>
              </p:ext>
            </p:extLst>
          </p:nvPr>
        </p:nvGraphicFramePr>
        <p:xfrm>
          <a:off x="677331" y="1528657"/>
          <a:ext cx="8068735" cy="201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60"/>
                <a:gridCol w="1613747"/>
                <a:gridCol w="482202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From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Title</a:t>
                      </a:r>
                      <a:endParaRPr lang="en-GB" dirty="0"/>
                    </a:p>
                  </a:txBody>
                  <a:tcPr/>
                </a:tc>
              </a:tr>
              <a:tr h="3340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S1-180014 / RP-180020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GB" sz="1400" dirty="0" smtClean="0"/>
                        <a:t>LS on support of Voice Service Continuity from 5G System to UTRAN CS</a:t>
                      </a:r>
                      <a:endParaRPr lang="en-GB" sz="1400" dirty="0"/>
                    </a:p>
                  </a:txBody>
                  <a:tcPr/>
                </a:tc>
              </a:tr>
              <a:tr h="23918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S1-180015</a:t>
                      </a:r>
                      <a:r>
                        <a:rPr lang="en-US" sz="1050" baseline="0" dirty="0" smtClean="0"/>
                        <a:t> / RP-180021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Reply LS on URLLC </a:t>
                      </a:r>
                      <a:endParaRPr lang="en-GB" sz="1400" dirty="0"/>
                    </a:p>
                  </a:txBody>
                  <a:tcPr/>
                </a:tc>
              </a:tr>
              <a:tr h="25611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SP-171079</a:t>
                      </a:r>
                      <a:r>
                        <a:rPr lang="en-US" sz="1050" baseline="0" dirty="0" smtClean="0"/>
                        <a:t> / RP-180023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effectLst/>
                        </a:rPr>
                        <a:t>Reply LS to S2-179646 = RP-172173 on URLLC </a:t>
                      </a:r>
                      <a:endParaRPr lang="en-GB" sz="1400" b="1" dirty="0"/>
                    </a:p>
                  </a:txBody>
                  <a:tcPr/>
                </a:tc>
              </a:tr>
              <a:tr h="17991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SP-171078 / RP-180022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effectLst/>
                        </a:rPr>
                        <a:t>Response LS to S1-174610 on voice service continuity from 5G to 2/3G 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FYI</a:t>
            </a:r>
          </a:p>
          <a:p>
            <a:pPr lvl="1"/>
            <a:r>
              <a:rPr lang="en-US" dirty="0" smtClean="0"/>
              <a:t>SA#79 will discuss initiating prioritization of system-wide features, to prepare for TSG#80 Rel-16 prioritization.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smtClean="0"/>
              <a:t>SP-180040)</a:t>
            </a:r>
          </a:p>
          <a:p>
            <a:pPr lvl="1"/>
            <a:r>
              <a:rPr lang="en-US" dirty="0" smtClean="0"/>
              <a:t>SA#79 will discuss approaches to taking up new work more efficiently and how to prepare for Rel-17 (and beyond) cross-TSG prioritization. (SP-180042)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77920740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</a:t>
            </a:r>
            <a:r>
              <a:rPr lang="en-US" altLang="en-US" sz="2400" dirty="0" smtClean="0">
                <a:ea typeface="ＭＳ Ｐゴシック" charset="-128"/>
              </a:rPr>
              <a:t>SA#79. Only </a:t>
            </a:r>
            <a:r>
              <a:rPr lang="en-US" altLang="en-US" sz="2400" dirty="0">
                <a:ea typeface="ＭＳ Ｐゴシック" charset="-128"/>
              </a:rPr>
              <a:t>work or study items sent to plenary </a:t>
            </a:r>
            <a:r>
              <a:rPr lang="en-US" altLang="en-US" sz="2400" dirty="0" smtClean="0">
                <a:ea typeface="ＭＳ Ｐゴシック" charset="-128"/>
              </a:rPr>
              <a:t>for approval, </a:t>
            </a:r>
            <a:r>
              <a:rPr lang="en-US" altLang="en-US" sz="2400" i="1" dirty="0" smtClean="0">
                <a:ea typeface="ＭＳ Ｐゴシック" charset="-128"/>
              </a:rPr>
              <a:t>or those sent for approval that have already made progress </a:t>
            </a:r>
            <a:r>
              <a:rPr lang="en-US" altLang="en-US" sz="2400" dirty="0" smtClean="0">
                <a:ea typeface="ＭＳ Ｐゴシック" charset="-128"/>
              </a:rPr>
              <a:t>are </a:t>
            </a:r>
            <a:r>
              <a:rPr lang="en-US" altLang="en-US" sz="2400" dirty="0">
                <a:ea typeface="ＭＳ Ｐゴシック" charset="-128"/>
              </a:rPr>
              <a:t>shown in the </a:t>
            </a:r>
            <a:r>
              <a:rPr lang="en-US" altLang="en-US" sz="2400" dirty="0" smtClean="0">
                <a:ea typeface="ＭＳ Ｐゴシック" charset="-128"/>
              </a:rPr>
              <a:t>figures. (These are shown in gray italics.)</a:t>
            </a: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SA Chairman's Summarized SA Working Group </a:t>
            </a:r>
            <a:r>
              <a:rPr lang="en-US" altLang="en-US" sz="2400" dirty="0" smtClean="0">
                <a:ea typeface="ＭＳ Ｐゴシック" charset="-128"/>
              </a:rPr>
              <a:t>Report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level.</a:t>
            </a:r>
            <a:b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</a:b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</a:t>
            </a:r>
            <a:r>
              <a:rPr lang="en-US" altLang="en-US" sz="2400" dirty="0" smtClean="0">
                <a:ea typeface="ＭＳ Ｐゴシック" charset="-128"/>
              </a:rPr>
              <a:t>Coordination</a:t>
            </a:r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679511"/>
            <a:ext cx="8488363" cy="2041713"/>
          </a:xfrm>
        </p:spPr>
        <p:txBody>
          <a:bodyPr/>
          <a:lstStyle/>
          <a:p>
            <a:pPr marL="341313" indent="-341313"/>
            <a:r>
              <a:rPr lang="de-DE" altLang="en-US" sz="2000" dirty="0" smtClean="0">
                <a:ea typeface="ＭＳ Ｐゴシック" charset="-128"/>
              </a:rPr>
              <a:t>Rel-15 ongoing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Normative </a:t>
            </a:r>
            <a:r>
              <a:rPr lang="de-DE" altLang="en-US" sz="1800" dirty="0">
                <a:ea typeface="ＭＳ Ｐゴシック" charset="-128"/>
              </a:rPr>
              <a:t>stage 2 </a:t>
            </a:r>
            <a:r>
              <a:rPr lang="de-DE" altLang="en-US" sz="1800" dirty="0" smtClean="0">
                <a:ea typeface="ＭＳ Ｐゴシック" charset="-128"/>
              </a:rPr>
              <a:t>frozen. A few exceptions granted at SA78 completed (in SA2: EPS_URLLC, in SA6: MCCI, MCSMI). Maintenance in full swing.</a:t>
            </a:r>
          </a:p>
          <a:p>
            <a:pPr marL="341273" indent="-341313"/>
            <a:r>
              <a:rPr lang="de-DE" altLang="en-US" sz="2000" dirty="0" smtClean="0">
                <a:ea typeface="ＭＳ Ｐゴシック" charset="-128"/>
              </a:rPr>
              <a:t>Rel-16 studies started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SA1 stage 1 studies and work items for Rel-16 proceed, some studies concluding. SA2, SA4, SA5, SA6 studies made progress.</a:t>
            </a:r>
            <a:endParaRPr lang="de-DE" altLang="en-US" sz="1800" dirty="0">
              <a:ea typeface="ＭＳ Ｐゴシック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313"/>
            <a:ext cx="9144000" cy="171500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26" y="847324"/>
            <a:ext cx="6188286" cy="1201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26" y="2108200"/>
            <a:ext cx="8429774" cy="2618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7" y="787399"/>
            <a:ext cx="8821730" cy="395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 bwMode="auto">
          <a:xfrm>
            <a:off x="84667" y="3589338"/>
            <a:ext cx="7450665" cy="1152524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eaLnBrk="0" hangingPunct="0">
              <a:defRPr/>
            </a:pPr>
            <a:endParaRPr lang="en-GB"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33" y="2404533"/>
            <a:ext cx="897255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53" y="834813"/>
            <a:ext cx="7033260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WG3LI Summary</a:t>
            </a:r>
          </a:p>
        </p:txBody>
      </p:sp>
      <p:pic>
        <p:nvPicPr>
          <p:cNvPr id="1026" name="Picture 2" descr="C:\Users\erik.guttman\Documents\work\2018\03\19-23.03 TSG 79 - Chennai, IN\contributions\SA report to RAN 79\SA3li-progress-7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925" y="1493838"/>
            <a:ext cx="6840538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WG4 Summary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3" y="1593850"/>
            <a:ext cx="8953500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832754"/>
            <a:ext cx="5461000" cy="77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WG5 </a:t>
            </a:r>
            <a:r>
              <a:rPr lang="de-DE" altLang="en-US" dirty="0" smtClean="0">
                <a:ea typeface="ＭＳ Ｐゴシック" charset="-128"/>
              </a:rPr>
              <a:t>Summary (Completed)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4462463"/>
            <a:ext cx="6273800" cy="681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84" y="1084792"/>
            <a:ext cx="8292084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12928</TotalTime>
  <Words>265</Words>
  <Application>Microsoft Office PowerPoint</Application>
  <PresentationFormat>On-screen Show (16:9)</PresentationFormat>
  <Paragraphs>51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TSG SA Report to TSG RAN #79</vt:lpstr>
      <vt:lpstr>Contents</vt:lpstr>
      <vt:lpstr>SA Status Overview</vt:lpstr>
      <vt:lpstr>SA WG1 Summary</vt:lpstr>
      <vt:lpstr>SA WG2 Summary</vt:lpstr>
      <vt:lpstr>SA WG3 Summary</vt:lpstr>
      <vt:lpstr>SA WG3LI Summary</vt:lpstr>
      <vt:lpstr>SA WG4 Summary</vt:lpstr>
      <vt:lpstr>SA WG5 Summary (Completed)</vt:lpstr>
      <vt:lpstr>SA WG5 Summary (Ongoing)</vt:lpstr>
      <vt:lpstr>SA WG6 Summary</vt:lpstr>
      <vt:lpstr>Topics for RAN-SA Coordination</vt:lpstr>
      <vt:lpstr>Topics for RAN-SA Coordination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Samsung</cp:lastModifiedBy>
  <cp:revision>1211</cp:revision>
  <cp:lastPrinted>2017-02-24T12:37:51Z</cp:lastPrinted>
  <dcterms:created xsi:type="dcterms:W3CDTF">2008-08-30T09:32:10Z</dcterms:created>
  <dcterms:modified xsi:type="dcterms:W3CDTF">2018-03-19T08:57:49Z</dcterms:modified>
</cp:coreProperties>
</file>