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526" r:id="rId5"/>
    <p:sldId id="521" r:id="rId6"/>
    <p:sldId id="527" r:id="rId7"/>
    <p:sldId id="529" r:id="rId8"/>
    <p:sldId id="530" r:id="rId9"/>
    <p:sldId id="531" r:id="rId1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73" autoAdjust="0"/>
    <p:restoredTop sz="95474" autoAdjust="0"/>
  </p:normalViewPr>
  <p:slideViewPr>
    <p:cSldViewPr snapToGrid="0">
      <p:cViewPr varScale="1">
        <p:scale>
          <a:sx n="114" d="100"/>
          <a:sy n="114" d="100"/>
        </p:scale>
        <p:origin x="918"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12/21/2017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12/21/2017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a:latin typeface="Arial" charset="0"/>
                <a:ea typeface="Arial" charset="0"/>
                <a:cs typeface="Arial" charset="0"/>
              </a:rPr>
              <a:t>Way Forward </a:t>
            </a:r>
            <a:r>
              <a:rPr lang="en-US" sz="4400" dirty="0">
                <a:latin typeface="Arial" charset="0"/>
                <a:ea typeface="Arial" charset="0"/>
                <a:cs typeface="Arial" charset="0"/>
              </a:rPr>
              <a:t>on NR EN-DC power sharing capability</a:t>
            </a:r>
          </a:p>
        </p:txBody>
      </p:sp>
      <p:sp>
        <p:nvSpPr>
          <p:cNvPr id="4" name="Title 1"/>
          <p:cNvSpPr txBox="1">
            <a:spLocks/>
          </p:cNvSpPr>
          <p:nvPr/>
        </p:nvSpPr>
        <p:spPr bwMode="black">
          <a:xfrm>
            <a:off x="6800300" y="376533"/>
            <a:ext cx="3207766"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RP-172833</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#78</a:t>
            </a:r>
          </a:p>
          <a:p>
            <a:r>
              <a:rPr lang="en-US" sz="2000" dirty="0">
                <a:latin typeface="Arial" charset="0"/>
                <a:ea typeface="Arial" charset="0"/>
                <a:cs typeface="Arial" charset="0"/>
              </a:rPr>
              <a:t>December 18 - 21,  2017</a:t>
            </a:r>
          </a:p>
          <a:p>
            <a:r>
              <a:rPr lang="en-US" sz="2000" dirty="0">
                <a:latin typeface="Arial" charset="0"/>
                <a:ea typeface="Arial" charset="0"/>
                <a:cs typeface="Arial" charset="0"/>
              </a:rPr>
              <a:t>Lisbon, Portugal</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
        <p:nvSpPr>
          <p:cNvPr id="7" name="Title 1">
            <a:extLst>
              <a:ext uri="{FF2B5EF4-FFF2-40B4-BE49-F238E27FC236}">
                <a16:creationId xmlns:a16="http://schemas.microsoft.com/office/drawing/2014/main" id="{05AFBBBD-44F7-40C0-A6B0-D5F676228D05}"/>
              </a:ext>
            </a:extLst>
          </p:cNvPr>
          <p:cNvSpPr txBox="1">
            <a:spLocks/>
          </p:cNvSpPr>
          <p:nvPr/>
        </p:nvSpPr>
        <p:spPr bwMode="black">
          <a:xfrm>
            <a:off x="5996355" y="904023"/>
            <a:ext cx="3207766" cy="341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1800" i="1" dirty="0">
                <a:latin typeface="Arial" charset="0"/>
                <a:ea typeface="Arial" charset="0"/>
                <a:cs typeface="Arial" charset="0"/>
              </a:rPr>
              <a:t>Revision of RP-172829</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448790"/>
            <a:ext cx="11960936" cy="4037609"/>
          </a:xfrm>
        </p:spPr>
        <p:txBody>
          <a:bodyPr/>
          <a:lstStyle/>
          <a:p>
            <a:r>
              <a:rPr lang="en-US" sz="2800" dirty="0"/>
              <a:t>The discussion in this document assumes that there are two types of NSA UEs supported by the specification: </a:t>
            </a:r>
          </a:p>
          <a:p>
            <a:pPr lvl="1"/>
            <a:r>
              <a:rPr lang="en-US" sz="2400" dirty="0"/>
              <a:t>UE Type 1 capable of dynamic LTE-NR power sharing</a:t>
            </a:r>
          </a:p>
          <a:p>
            <a:pPr lvl="2"/>
            <a:r>
              <a:rPr lang="en-US" altLang="en-US" sz="2200" dirty="0"/>
              <a:t>Converged NR and LTE modem with high speed interface capability</a:t>
            </a:r>
          </a:p>
          <a:p>
            <a:pPr lvl="2"/>
            <a:r>
              <a:rPr lang="en-US" altLang="en-US" sz="2200" dirty="0"/>
              <a:t>These UEs can operate with P_LTE + P_NR &gt; </a:t>
            </a:r>
            <a:r>
              <a:rPr lang="en-US" altLang="en-US" sz="2200" dirty="0" err="1"/>
              <a:t>P_powerclass</a:t>
            </a:r>
            <a:r>
              <a:rPr lang="en-US" altLang="en-US" sz="2200" dirty="0"/>
              <a:t> configuration or with no P_LTE or P_NR configuration</a:t>
            </a:r>
            <a:endParaRPr lang="en-US" altLang="en-US" dirty="0"/>
          </a:p>
          <a:p>
            <a:pPr lvl="1"/>
            <a:r>
              <a:rPr lang="en-US" sz="2400" dirty="0"/>
              <a:t>UE Type 2 not capable of dynamic LTE-NR power sharing</a:t>
            </a:r>
          </a:p>
          <a:p>
            <a:pPr lvl="2"/>
            <a:r>
              <a:rPr lang="en-US" altLang="en-US" sz="2200" dirty="0"/>
              <a:t>Separate NR and LTE modem with limited interface capability</a:t>
            </a:r>
          </a:p>
          <a:p>
            <a:pPr lvl="2"/>
            <a:r>
              <a:rPr lang="en-US" altLang="en-US" sz="2200" dirty="0"/>
              <a:t>These UEs can only operate in EN-DC when a configuration is received with P_LTE + P_NR &lt;= </a:t>
            </a:r>
            <a:r>
              <a:rPr lang="en-US" altLang="en-US" sz="2200" dirty="0" err="1"/>
              <a:t>P_powerclass</a:t>
            </a:r>
            <a:endParaRPr lang="en-US" altLang="en-US" sz="2200" dirty="0"/>
          </a:p>
          <a:p>
            <a:pPr lvl="1"/>
            <a:endParaRPr lang="en-US" altLang="en-US" sz="2400" dirty="0"/>
          </a:p>
          <a:p>
            <a:r>
              <a:rPr lang="en-US" altLang="en-US" i="1" dirty="0"/>
              <a:t>Note that neither type of UEs are allowed to transmit with power above </a:t>
            </a:r>
            <a:r>
              <a:rPr lang="en-US" altLang="en-US" i="1" dirty="0" err="1"/>
              <a:t>P_powerclass</a:t>
            </a:r>
            <a:r>
              <a:rPr lang="en-US" altLang="en-US" i="1" dirty="0"/>
              <a:t> in FR1</a:t>
            </a:r>
          </a:p>
        </p:txBody>
      </p:sp>
      <p:sp>
        <p:nvSpPr>
          <p:cNvPr id="3" name="Title 2"/>
          <p:cNvSpPr>
            <a:spLocks noGrp="1"/>
          </p:cNvSpPr>
          <p:nvPr>
            <p:ph type="title"/>
          </p:nvPr>
        </p:nvSpPr>
        <p:spPr>
          <a:xfrm>
            <a:off x="283538" y="695067"/>
            <a:ext cx="11432977" cy="590931"/>
          </a:xfrm>
        </p:spPr>
        <p:txBody>
          <a:bodyPr/>
          <a:lstStyle/>
          <a:p>
            <a:r>
              <a:rPr lang="en-US" dirty="0"/>
              <a:t>Background</a:t>
            </a:r>
          </a:p>
        </p:txBody>
      </p:sp>
    </p:spTree>
    <p:extLst>
      <p:ext uri="{BB962C8B-B14F-4D97-AF65-F5344CB8AC3E}">
        <p14:creationId xmlns:p14="http://schemas.microsoft.com/office/powerpoint/2010/main" val="2851246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155175"/>
            <a:ext cx="11960936" cy="5614741"/>
          </a:xfrm>
        </p:spPr>
        <p:txBody>
          <a:bodyPr/>
          <a:lstStyle/>
          <a:p>
            <a:r>
              <a:rPr lang="en-US" altLang="en-US" sz="2800" dirty="0"/>
              <a:t>Proposal 1</a:t>
            </a:r>
          </a:p>
          <a:p>
            <a:pPr lvl="1"/>
            <a:r>
              <a:rPr lang="en-US" altLang="en-US" sz="2400" dirty="0"/>
              <a:t>Agree to introduce Rel-15 capability signaling to indicate whether the UE supports dynamic EN-DC power sharing</a:t>
            </a:r>
          </a:p>
          <a:p>
            <a:pPr lvl="2"/>
            <a:r>
              <a:rPr lang="en-US" altLang="en-US" sz="2400" dirty="0"/>
              <a:t>Dynamic power sharing means that the UE can operate with P_LTE + P_NR &gt; </a:t>
            </a:r>
            <a:r>
              <a:rPr lang="en-US" altLang="en-US" sz="2400" dirty="0" err="1"/>
              <a:t>P_powerclass</a:t>
            </a:r>
            <a:r>
              <a:rPr lang="en-US" altLang="en-US" sz="2400" dirty="0"/>
              <a:t> configuration </a:t>
            </a:r>
          </a:p>
          <a:p>
            <a:pPr lvl="1"/>
            <a:r>
              <a:rPr lang="en-US" altLang="en-US" sz="2400" dirty="0"/>
              <a:t>Agree that the intent is to make dynamic EN-DC power sharing mandatory at a future time</a:t>
            </a:r>
          </a:p>
          <a:p>
            <a:pPr lvl="1"/>
            <a:r>
              <a:rPr lang="en-US" altLang="en-US" sz="2400" dirty="0"/>
              <a:t>Check any possible updates on status above in March</a:t>
            </a:r>
          </a:p>
          <a:p>
            <a:r>
              <a:rPr lang="en-US" altLang="en-US" sz="2800" dirty="0"/>
              <a:t>Proposal 2</a:t>
            </a:r>
          </a:p>
          <a:p>
            <a:pPr lvl="1"/>
            <a:r>
              <a:rPr lang="en-US" altLang="en-US" sz="2400" dirty="0"/>
              <a:t>For UEs without dynamic LTE-NR power sharing capability, the support of single UL operation (Operation A with Case 1 in Slide 5) is mandatory with capability </a:t>
            </a:r>
            <a:r>
              <a:rPr lang="en-US" altLang="en-US" sz="2400" dirty="0" err="1"/>
              <a:t>signalling</a:t>
            </a:r>
            <a:endParaRPr lang="en-US" altLang="en-US" sz="2400" strike="sngStrike" dirty="0">
              <a:solidFill>
                <a:srgbClr val="FF0000"/>
              </a:solidFill>
            </a:endParaRPr>
          </a:p>
          <a:p>
            <a:pPr lvl="5"/>
            <a:endParaRPr lang="en-US" altLang="en-US" sz="2000" dirty="0"/>
          </a:p>
          <a:p>
            <a:r>
              <a:rPr lang="en-US" altLang="en-US" sz="2800" dirty="0"/>
              <a:t>Single UL operation is optional for dynamic power sharing capable UEs</a:t>
            </a:r>
            <a:endParaRPr lang="en-US" altLang="en-US" sz="2800" u="sng" dirty="0">
              <a:solidFill>
                <a:srgbClr val="FF0000"/>
              </a:solidFill>
            </a:endParaRPr>
          </a:p>
        </p:txBody>
      </p:sp>
      <p:sp>
        <p:nvSpPr>
          <p:cNvPr id="3" name="Title 2"/>
          <p:cNvSpPr>
            <a:spLocks noGrp="1"/>
          </p:cNvSpPr>
          <p:nvPr>
            <p:ph type="title"/>
          </p:nvPr>
        </p:nvSpPr>
        <p:spPr>
          <a:xfrm>
            <a:off x="283538" y="443397"/>
            <a:ext cx="11432977" cy="590931"/>
          </a:xfrm>
        </p:spPr>
        <p:txBody>
          <a:bodyPr/>
          <a:lstStyle/>
          <a:p>
            <a:r>
              <a:rPr lang="en-US"/>
              <a:t>Proposals</a:t>
            </a:r>
            <a:endParaRPr lang="en-US" dirty="0"/>
          </a:p>
        </p:txBody>
      </p:sp>
    </p:spTree>
    <p:extLst>
      <p:ext uri="{BB962C8B-B14F-4D97-AF65-F5344CB8AC3E}">
        <p14:creationId xmlns:p14="http://schemas.microsoft.com/office/powerpoint/2010/main" val="241268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dirty="0">
                <a:latin typeface="Arial" charset="0"/>
                <a:ea typeface="Arial" charset="0"/>
                <a:cs typeface="Arial" charset="0"/>
              </a:rPr>
              <a:t>Annex</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Tree>
    <p:extLst>
      <p:ext uri="{BB962C8B-B14F-4D97-AF65-F5344CB8AC3E}">
        <p14:creationId xmlns:p14="http://schemas.microsoft.com/office/powerpoint/2010/main" val="20916323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4037609"/>
          </a:xfrm>
        </p:spPr>
        <p:txBody>
          <a:bodyPr/>
          <a:lstStyle/>
          <a:p>
            <a:r>
              <a:rPr lang="en-US" b="1" dirty="0"/>
              <a:t>Agreements:</a:t>
            </a:r>
          </a:p>
          <a:p>
            <a:pPr lvl="1" fontAlgn="auto" hangingPunct="1"/>
            <a:r>
              <a:rPr lang="en-US" dirty="0"/>
              <a:t>At least for LTE-NR NSA operation</a:t>
            </a:r>
          </a:p>
          <a:p>
            <a:pPr lvl="2" fontAlgn="auto" hangingPunct="1"/>
            <a:r>
              <a:rPr lang="en-US" altLang="en-US" dirty="0"/>
              <a:t>Maximum allowed power values for LTE (P_LTE) and NR (P_NR) are set separately</a:t>
            </a:r>
          </a:p>
          <a:p>
            <a:pPr lvl="3" fontAlgn="auto" hangingPunct="1"/>
            <a:r>
              <a:rPr lang="en-US" altLang="en-US" dirty="0"/>
              <a:t>i.e., when UE is configured for NR, P_LTE can be configured up to </a:t>
            </a:r>
            <a:r>
              <a:rPr lang="en-US" altLang="en-US" dirty="0" err="1"/>
              <a:t>P_cmax</a:t>
            </a:r>
            <a:r>
              <a:rPr lang="en-US" altLang="en-US" dirty="0"/>
              <a:t> and  P_NR can be configured up to </a:t>
            </a:r>
            <a:r>
              <a:rPr lang="en-US" altLang="en-US" dirty="0" err="1"/>
              <a:t>P_cmax</a:t>
            </a:r>
            <a:r>
              <a:rPr lang="en-US" altLang="en-US" dirty="0"/>
              <a:t>. </a:t>
            </a:r>
          </a:p>
          <a:p>
            <a:pPr lvl="3" fontAlgn="auto" hangingPunct="1"/>
            <a:r>
              <a:rPr lang="en-US" altLang="en-US" dirty="0"/>
              <a:t>e.g. P_LTE + P_NR &gt; </a:t>
            </a:r>
            <a:r>
              <a:rPr lang="en-US" altLang="en-US" dirty="0" err="1"/>
              <a:t>P_cmax</a:t>
            </a:r>
            <a:r>
              <a:rPr lang="en-US" altLang="en-US" dirty="0"/>
              <a:t> or P_LTE + P_NR = </a:t>
            </a:r>
            <a:r>
              <a:rPr lang="en-US" altLang="en-US" dirty="0" err="1"/>
              <a:t>P_cmax</a:t>
            </a:r>
            <a:endParaRPr lang="en-US" altLang="en-US" dirty="0"/>
          </a:p>
          <a:p>
            <a:pPr lvl="2" fontAlgn="auto" hangingPunct="1"/>
            <a:r>
              <a:rPr lang="en-US" altLang="en-US" dirty="0"/>
              <a:t>Signaling details for P_LTE, P_NR are left to RAN2, RAN4.</a:t>
            </a:r>
          </a:p>
          <a:p>
            <a:pPr lvl="2" fontAlgn="auto" hangingPunct="1"/>
            <a:r>
              <a:rPr lang="en-US" altLang="en-US" dirty="0"/>
              <a:t>Note: ‘</a:t>
            </a:r>
            <a:r>
              <a:rPr lang="en-US" altLang="en-US" dirty="0" err="1"/>
              <a:t>P_cmax</a:t>
            </a:r>
            <a:r>
              <a:rPr lang="en-US" altLang="en-US" dirty="0"/>
              <a:t>’ is a limit that is similar to ‘The configured maximum UE output power’ that was specified for LTE.</a:t>
            </a:r>
          </a:p>
          <a:p>
            <a:pPr lvl="2" fontAlgn="auto" hangingPunct="1"/>
            <a:r>
              <a:rPr lang="en-US" altLang="en-US" dirty="0"/>
              <a:t>Note: The network will still have flexibility to prioritize or reserve certain NR transmission power depending on network implementation</a:t>
            </a:r>
          </a:p>
          <a:p>
            <a:pPr lvl="2" fontAlgn="auto" hangingPunct="1"/>
            <a:r>
              <a:rPr lang="en-US" altLang="en-US" dirty="0"/>
              <a:t>All UEs are mandated to handle P_LTE + P_NR = </a:t>
            </a:r>
            <a:r>
              <a:rPr lang="en-US" altLang="en-US" dirty="0" err="1"/>
              <a:t>P_cmax</a:t>
            </a:r>
            <a:r>
              <a:rPr lang="en-US" altLang="en-US" dirty="0"/>
              <a:t> while handling of P_LTE + P_NR &gt; </a:t>
            </a:r>
            <a:r>
              <a:rPr lang="en-US" altLang="en-US" dirty="0" err="1"/>
              <a:t>P_cmax</a:t>
            </a:r>
            <a:r>
              <a:rPr lang="en-US" altLang="en-US" dirty="0"/>
              <a:t> depends on UE capability</a:t>
            </a:r>
          </a:p>
          <a:p>
            <a:pPr lvl="2" fontAlgn="auto" hangingPunct="1"/>
            <a:r>
              <a:rPr lang="en-US" altLang="en-US" dirty="0"/>
              <a:t>At least, when DL/UL LTE </a:t>
            </a:r>
            <a:r>
              <a:rPr lang="en-US" altLang="en-US" dirty="0" err="1"/>
              <a:t>sTTI</a:t>
            </a:r>
            <a:r>
              <a:rPr lang="en-US" altLang="en-US" dirty="0"/>
              <a:t>/reduced UE processing time based operation is not configured for the UE, if total transmit power exceeds </a:t>
            </a:r>
            <a:r>
              <a:rPr lang="en-US" altLang="en-US" dirty="0" err="1"/>
              <a:t>P_cmax</a:t>
            </a:r>
            <a:r>
              <a:rPr lang="en-US" altLang="en-US" dirty="0"/>
              <a:t> when there is simultaneous NR and LTE UL </a:t>
            </a:r>
            <a:r>
              <a:rPr lang="en-US" altLang="en-US" dirty="0" err="1"/>
              <a:t>tx</a:t>
            </a:r>
            <a:r>
              <a:rPr lang="en-US" altLang="en-US" dirty="0"/>
              <a:t>, </a:t>
            </a:r>
          </a:p>
          <a:p>
            <a:pPr lvl="3" fontAlgn="auto" hangingPunct="1"/>
            <a:r>
              <a:rPr lang="en-US" altLang="en-US" dirty="0"/>
              <a:t>For NR, UE scales down/drops NR transmission and NR power scaling details are left to UE implementation (note: it is not intended to have RAN4 test from RAN1 perspective)</a:t>
            </a:r>
          </a:p>
          <a:p>
            <a:pPr lvl="4" fontAlgn="auto" hangingPunct="1"/>
            <a:r>
              <a:rPr lang="en-US" altLang="en-US" sz="1600" dirty="0"/>
              <a:t>If there are two or more UL carriers, the power scaling or tx dropping can be performed for each of the UL carriers separately or jointly up to UE implementation</a:t>
            </a:r>
          </a:p>
          <a:p>
            <a:pPr lvl="3" fontAlgn="auto" hangingPunct="1"/>
            <a:r>
              <a:rPr lang="en-US" altLang="en-US" dirty="0"/>
              <a:t>For LTE, no change in power control procedure</a:t>
            </a:r>
          </a:p>
          <a:p>
            <a:pPr lvl="2" fontAlgn="auto" hangingPunct="1"/>
            <a:r>
              <a:rPr lang="en-US" altLang="en-US" dirty="0"/>
              <a:t>FFS the case when DL/UL LTE </a:t>
            </a:r>
            <a:r>
              <a:rPr lang="en-US" altLang="en-US" dirty="0" err="1"/>
              <a:t>sTTI</a:t>
            </a:r>
            <a:r>
              <a:rPr lang="en-US" altLang="en-US" dirty="0"/>
              <a:t>/reduced UE processing time based operation is configured for the UE</a:t>
            </a:r>
          </a:p>
          <a:p>
            <a:pPr lvl="2" fontAlgn="auto" hangingPunct="1"/>
            <a:r>
              <a:rPr lang="en-US" altLang="en-US" dirty="0"/>
              <a:t>The following is FFS</a:t>
            </a:r>
          </a:p>
          <a:p>
            <a:pPr lvl="3" fontAlgn="auto" hangingPunct="1"/>
            <a:r>
              <a:rPr lang="en-US" altLang="en-US" dirty="0"/>
              <a:t>The case when P_NR is configured such that P_NR &lt; </a:t>
            </a:r>
            <a:r>
              <a:rPr lang="en-US" altLang="en-US" dirty="0" err="1"/>
              <a:t>P_cmax</a:t>
            </a:r>
            <a:r>
              <a:rPr lang="en-US" altLang="en-US" dirty="0"/>
              <a:t>, and UE can use power up to </a:t>
            </a:r>
            <a:r>
              <a:rPr lang="en-US" altLang="en-US" dirty="0" err="1"/>
              <a:t>P_cmax</a:t>
            </a:r>
            <a:r>
              <a:rPr lang="en-US" altLang="en-US" dirty="0"/>
              <a:t> in NR when it knows that there will be no UL transmission in LTE by semi-static configuration (e.g., measurement gap, DL/UL configuration)</a:t>
            </a:r>
          </a:p>
        </p:txBody>
      </p:sp>
    </p:spTree>
    <p:extLst>
      <p:ext uri="{BB962C8B-B14F-4D97-AF65-F5344CB8AC3E}">
        <p14:creationId xmlns:p14="http://schemas.microsoft.com/office/powerpoint/2010/main" val="193876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6361362"/>
          </a:xfrm>
        </p:spPr>
        <p:txBody>
          <a:bodyPr/>
          <a:lstStyle/>
          <a:p>
            <a:r>
              <a:rPr lang="en-US" b="1" dirty="0"/>
              <a:t>Agreement:</a:t>
            </a:r>
            <a:endParaRPr lang="en-US" sz="3600" dirty="0"/>
          </a:p>
          <a:p>
            <a:pPr lvl="1"/>
            <a:r>
              <a:rPr lang="en-US" sz="2400" dirty="0"/>
              <a:t>For LTE/NR NSA operation,</a:t>
            </a:r>
            <a:endParaRPr lang="en-US" sz="3600" dirty="0"/>
          </a:p>
          <a:p>
            <a:pPr lvl="2"/>
            <a:r>
              <a:rPr lang="en-US" sz="2000" dirty="0"/>
              <a:t>If this UE supports dual UL operation and also supports single UL operation with Case 1 HARQ timing, RRC signaling can configure a UE to operate in one of the following modes:</a:t>
            </a:r>
            <a:endParaRPr lang="en-US" sz="3200" dirty="0"/>
          </a:p>
          <a:p>
            <a:pPr lvl="3">
              <a:spcBef>
                <a:spcPts val="0"/>
              </a:spcBef>
            </a:pPr>
            <a:r>
              <a:rPr lang="en-US" altLang="en-US" sz="2000" dirty="0"/>
              <a:t>Dual UL operation</a:t>
            </a:r>
            <a:endParaRPr lang="en-US" altLang="en-US" sz="3600" dirty="0"/>
          </a:p>
          <a:p>
            <a:pPr lvl="3">
              <a:spcBef>
                <a:spcPts val="0"/>
              </a:spcBef>
            </a:pPr>
            <a:r>
              <a:rPr lang="en-US" altLang="en-US" sz="2000" dirty="0"/>
              <a:t>Single UL operation with Case 1 HARQ timing</a:t>
            </a:r>
            <a:endParaRPr lang="en-US" altLang="en-US" sz="3600" dirty="0"/>
          </a:p>
          <a:p>
            <a:pPr lvl="3">
              <a:spcBef>
                <a:spcPts val="0"/>
              </a:spcBef>
            </a:pPr>
            <a:r>
              <a:rPr lang="en-US" altLang="en-US" sz="2000" dirty="0"/>
              <a:t>Single UL operation with Case 2 HARQ timing</a:t>
            </a:r>
            <a:endParaRPr lang="en-US" altLang="en-US" sz="3600" dirty="0"/>
          </a:p>
          <a:p>
            <a:pPr lvl="2"/>
            <a:r>
              <a:rPr lang="en-US" sz="2000" dirty="0"/>
              <a:t>For UE supporting single UL operation and with Case 1 HARQ timing if UE does not support </a:t>
            </a:r>
            <a:r>
              <a:rPr lang="en-US" sz="2000" i="1" dirty="0"/>
              <a:t>power scaling for LTE-NR DC</a:t>
            </a:r>
            <a:r>
              <a:rPr lang="en-US" sz="2000" dirty="0"/>
              <a:t> with P_LTE+P_NR&gt;</a:t>
            </a:r>
            <a:r>
              <a:rPr lang="en-US" sz="2000" dirty="0" err="1"/>
              <a:t>Pcmax</a:t>
            </a:r>
            <a:r>
              <a:rPr lang="en-US" sz="2000" dirty="0"/>
              <a:t>, UE shall support the following two operations:</a:t>
            </a:r>
            <a:endParaRPr lang="en-US" sz="3200" dirty="0"/>
          </a:p>
          <a:p>
            <a:pPr lvl="3">
              <a:spcBef>
                <a:spcPts val="0"/>
              </a:spcBef>
            </a:pPr>
            <a:r>
              <a:rPr lang="en-US" altLang="en-US" sz="2000" dirty="0"/>
              <a:t>Operation A with Case1: P_LTE + P_NR &gt; </a:t>
            </a:r>
            <a:r>
              <a:rPr lang="en-US" altLang="en-US" sz="2000" dirty="0" err="1"/>
              <a:t>Pcmax</a:t>
            </a:r>
            <a:r>
              <a:rPr lang="en-US" altLang="en-US" sz="2000" dirty="0"/>
              <a:t>, in which case the UE assumes that no NR UL transmission takes place in an UL subframe/slot that is designated as LTE UL in the Case 1 reference TDD configuration</a:t>
            </a:r>
            <a:endParaRPr lang="en-US" altLang="en-US" sz="3600" dirty="0"/>
          </a:p>
          <a:p>
            <a:pPr lvl="3">
              <a:spcBef>
                <a:spcPts val="0"/>
              </a:spcBef>
            </a:pPr>
            <a:r>
              <a:rPr lang="en-US" altLang="en-US" sz="2000" dirty="0"/>
              <a:t>Operation B with Case1: P_LTE + P_NR &lt;= </a:t>
            </a:r>
            <a:r>
              <a:rPr lang="en-US" altLang="en-US" sz="2000" dirty="0" err="1"/>
              <a:t>Pcmax</a:t>
            </a:r>
            <a:r>
              <a:rPr lang="en-US" altLang="en-US" sz="2000" dirty="0"/>
              <a:t>, in which case NR UL can be scheduled in any UL subframe/slot (while </a:t>
            </a:r>
            <a:r>
              <a:rPr lang="en-GB" altLang="en-US" sz="2000" dirty="0"/>
              <a:t>the UE behaviour in case of being simultaneously scheduled on LTE and NR uplinks is not specified) </a:t>
            </a:r>
            <a:endParaRPr lang="en-US" altLang="en-US" sz="3600" dirty="0"/>
          </a:p>
          <a:p>
            <a:pPr lvl="3">
              <a:spcBef>
                <a:spcPts val="0"/>
              </a:spcBef>
            </a:pPr>
            <a:r>
              <a:rPr lang="en-GB" altLang="en-US" sz="2000" dirty="0"/>
              <a:t>The </a:t>
            </a:r>
            <a:r>
              <a:rPr lang="en-US" altLang="en-US" sz="2000" dirty="0"/>
              <a:t>operation</a:t>
            </a:r>
            <a:r>
              <a:rPr lang="en-GB" altLang="en-US" sz="2000" dirty="0"/>
              <a:t> A vs </a:t>
            </a:r>
            <a:r>
              <a:rPr lang="en-US" altLang="en-US" sz="2000" dirty="0"/>
              <a:t>operation</a:t>
            </a:r>
            <a:r>
              <a:rPr lang="en-GB" altLang="en-US" sz="2000" dirty="0"/>
              <a:t> B configuration is implicitly determined based on </a:t>
            </a:r>
            <a:r>
              <a:rPr lang="en-US" altLang="en-US" sz="2000" dirty="0"/>
              <a:t>P_LTE and P_NR</a:t>
            </a:r>
            <a:endParaRPr lang="en-US" altLang="en-US" sz="3600" dirty="0"/>
          </a:p>
          <a:p>
            <a:pPr lvl="3">
              <a:spcBef>
                <a:spcPts val="0"/>
              </a:spcBef>
            </a:pPr>
            <a:r>
              <a:rPr lang="en-GB" altLang="en-US" sz="2000" dirty="0"/>
              <a:t>Note that the above agreement does not affect the current status on the optional/mandatory support of </a:t>
            </a:r>
            <a:r>
              <a:rPr lang="en-US" altLang="en-US" sz="2000" i="1" dirty="0"/>
              <a:t>power scaling for LTE-NR DC</a:t>
            </a:r>
            <a:r>
              <a:rPr lang="en-GB" altLang="en-US" sz="2000" dirty="0"/>
              <a:t> with </a:t>
            </a:r>
            <a:r>
              <a:rPr lang="en-US" altLang="en-US" sz="2000" dirty="0"/>
              <a:t>P_LTE + P_NR &gt; </a:t>
            </a:r>
            <a:r>
              <a:rPr lang="en-US" altLang="en-US" sz="2000" dirty="0" err="1"/>
              <a:t>Pcmax</a:t>
            </a:r>
            <a:endParaRPr lang="en-US" altLang="en-US" sz="3600" dirty="0"/>
          </a:p>
          <a:p>
            <a:pPr lvl="3">
              <a:spcBef>
                <a:spcPts val="0"/>
              </a:spcBef>
            </a:pPr>
            <a:r>
              <a:rPr lang="en-GB" altLang="en-US" sz="2000" dirty="0"/>
              <a:t>Note that the above agreement can become obsolete if </a:t>
            </a:r>
            <a:r>
              <a:rPr lang="en-US" altLang="en-US" sz="2000" i="1" dirty="0"/>
              <a:t>power scaling for LTE-NR DC</a:t>
            </a:r>
            <a:r>
              <a:rPr lang="en-GB" altLang="en-US" sz="2000" dirty="0"/>
              <a:t> is mandated to all UEs</a:t>
            </a:r>
            <a:endParaRPr lang="en-US" altLang="en-US" sz="3600" dirty="0"/>
          </a:p>
        </p:txBody>
      </p:sp>
    </p:spTree>
    <p:extLst>
      <p:ext uri="{BB962C8B-B14F-4D97-AF65-F5344CB8AC3E}">
        <p14:creationId xmlns:p14="http://schemas.microsoft.com/office/powerpoint/2010/main" val="4228947062"/>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9C865D-052F-45FE-8367-56AAD7AEAA2C}">
  <ds:schemaRefs>
    <ds:schemaRef ds:uri="http://purl.org/dc/terms/"/>
    <ds:schemaRef ds:uri="b4b33aa9-2354-4d53-bed7-232b42d25ff3"/>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18817</TotalTime>
  <Words>592</Words>
  <Application>Microsoft Office PowerPoint</Application>
  <PresentationFormat>Widescreen</PresentationFormat>
  <Paragraphs>58</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Background</vt:lpstr>
      <vt:lpstr>Proposals</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634</cp:revision>
  <dcterms:created xsi:type="dcterms:W3CDTF">2014-07-09T00:20:26Z</dcterms:created>
  <dcterms:modified xsi:type="dcterms:W3CDTF">2017-12-21T12:29:01Z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-1000791489</vt:i4>
  </property>
  <property fmtid="{D5CDD505-2E9C-101B-9397-08002B2CF9AE}" pid="7" name="_EmailSubject">
    <vt:lpwstr>RAN #77 contribution planning</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-1730464715</vt:i4>
  </property>
</Properties>
</file>