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6" r:id="rId4"/>
    <p:sldId id="277" r:id="rId5"/>
    <p:sldId id="27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8" d="100"/>
          <a:sy n="88" d="100"/>
        </p:scale>
        <p:origin x="130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2017/12/21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Channel Bandwidth Support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/>
              <a:t>Qualcomm Incorporated, Sprint, Nokia, Nokia Shanghai Bell, Deutsche Telekom, Orange, Telecom Italia, BT, AT&amp;T, </a:t>
            </a:r>
          </a:p>
          <a:p>
            <a:r>
              <a:rPr lang="en-US" altLang="ja-JP" dirty="0"/>
              <a:t>T-Mobile US, Dish Network, Verizon</a:t>
            </a:r>
          </a:p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2821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 #78</a:t>
            </a:r>
          </a:p>
          <a:p>
            <a:r>
              <a:rPr lang="en-GB" b="1" dirty="0"/>
              <a:t>Lisbon, Portugal, December 18</a:t>
            </a:r>
            <a:r>
              <a:rPr lang="en-GB" b="1" baseline="30000" dirty="0"/>
              <a:t>th</a:t>
            </a:r>
            <a:r>
              <a:rPr lang="en-GB" b="1" dirty="0"/>
              <a:t>-21</a:t>
            </a:r>
            <a:r>
              <a:rPr lang="en-GB" b="1" baseline="30000" dirty="0"/>
              <a:t>st</a:t>
            </a:r>
            <a:r>
              <a:rPr lang="en-GB" b="1" dirty="0"/>
              <a:t>, 2017</a:t>
            </a:r>
            <a:endParaRPr lang="en-US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/>
              <a:t>RP-172759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8C933-442C-43A7-B294-1D0F13435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DA5F8-6923-461F-BE84-1232F18DDA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Agreements in RAN4 on UE Channel Bandwidth</a:t>
            </a:r>
          </a:p>
          <a:p>
            <a:pPr lvl="1"/>
            <a:r>
              <a:rPr lang="en-US" dirty="0"/>
              <a:t>UE maximum channel bandwidth is a UE capability. (R4-1708845)</a:t>
            </a:r>
          </a:p>
          <a:p>
            <a:pPr lvl="1"/>
            <a:r>
              <a:rPr lang="en-US" altLang="ja-JP" dirty="0"/>
              <a:t>UE shall support any Rel-15 channel bandwidth that is smaller than its UE supported maximum channel bandwidth. </a:t>
            </a:r>
            <a:r>
              <a:rPr lang="en-US" dirty="0"/>
              <a:t>(R4-1706321)</a:t>
            </a:r>
            <a:endParaRPr lang="en-US" altLang="ja-JP" dirty="0"/>
          </a:p>
          <a:p>
            <a:pPr lvl="1"/>
            <a:r>
              <a:rPr lang="en-US" altLang="ja-JP" dirty="0"/>
              <a:t>The maximum channel bandwidth supported by UE can be different for UL &amp; DL and SCS specific. </a:t>
            </a:r>
            <a:r>
              <a:rPr lang="en-US" dirty="0"/>
              <a:t>(R4-1706321)</a:t>
            </a:r>
            <a:endParaRPr lang="en-US" altLang="ja-JP" dirty="0"/>
          </a:p>
          <a:p>
            <a:pPr lvl="1"/>
            <a:r>
              <a:rPr lang="en-US" dirty="0"/>
              <a:t>Different maximum channel bandwidths can defined for different SCS (R4-1706321)</a:t>
            </a:r>
          </a:p>
          <a:p>
            <a:pPr lvl="2"/>
            <a:r>
              <a:rPr lang="en-US" dirty="0"/>
              <a:t>Maximum channel bandwidths for certain SCS can be smaller than the ones listed above but not larger</a:t>
            </a:r>
          </a:p>
          <a:p>
            <a:pPr lvl="1"/>
            <a:r>
              <a:rPr lang="en-GB" altLang="ja-JP" dirty="0"/>
              <a:t>UE minimum bandwidth in the context of RMSI and COREST containing PDCCH scheduling RMSI should be no less than 20MHz for Frequency Range 1 and 100MHz for Frequency Range 2 (R4-1714392)</a:t>
            </a:r>
            <a:endParaRPr lang="en-US" dirty="0"/>
          </a:p>
          <a:p>
            <a:pPr lvl="1"/>
            <a:endParaRPr lang="en-US" altLang="ja-JP" dirty="0"/>
          </a:p>
          <a:p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865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/>
              <a:t>Signaling Support for Channel Bandwidths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ja-JP" dirty="0"/>
              <a:t>RAN2 should introduce the signaling support for channel bandwidths as following:</a:t>
            </a:r>
          </a:p>
          <a:p>
            <a:pPr lvl="1"/>
            <a:r>
              <a:rPr lang="en-US" altLang="ja-JP" dirty="0"/>
              <a:t>Maximum channel bandwidth supported in each band for DL and UL separately and for each SCS that UE supports</a:t>
            </a:r>
          </a:p>
          <a:p>
            <a:pPr lvl="1"/>
            <a:r>
              <a:rPr lang="en-US" altLang="ja-JP" dirty="0"/>
              <a:t>UE shall support any Rel-15 channel bandwidth as defined in 38.101-1 v15.0.0 that is smaller than its UE supported maximum channel bandwidth</a:t>
            </a:r>
          </a:p>
          <a:p>
            <a:r>
              <a:rPr lang="en-US" altLang="ja-JP" dirty="0"/>
              <a:t>RAN2 shall consider that new maximum channel bandwidths could be added in the future and signaling should be forward compatible</a:t>
            </a:r>
          </a:p>
          <a:p>
            <a:r>
              <a:rPr kumimoji="1" lang="en-US" altLang="ja-JP" dirty="0"/>
              <a:t>RAN2 </a:t>
            </a:r>
            <a:r>
              <a:rPr lang="en-US" altLang="ja-JP" dirty="0"/>
              <a:t>should consider that new channel bandwidths(lower than maximum defined for the band) could be added in the future and signaling should be forward compatible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Mandatory Channel BW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all NR bands below 6 GHz, all bandwidths listed in TS 38.101-1 v15.0.0 Table 5.3.5-1 for each band shall be mandatory with a single CC.</a:t>
            </a:r>
          </a:p>
          <a:p>
            <a:pPr lvl="1"/>
            <a:r>
              <a:rPr lang="en-US" dirty="0"/>
              <a:t>Channel bandwidths added in future versions will be discussed separately</a:t>
            </a:r>
          </a:p>
          <a:p>
            <a:r>
              <a:rPr lang="en-US" dirty="0"/>
              <a:t>In the future UE type(s) supporting different mandatory channel bandwidth(s) could be introduced</a:t>
            </a:r>
          </a:p>
        </p:txBody>
      </p:sp>
    </p:spTree>
    <p:extLst>
      <p:ext uri="{BB962C8B-B14F-4D97-AF65-F5344CB8AC3E}">
        <p14:creationId xmlns:p14="http://schemas.microsoft.com/office/powerpoint/2010/main" val="3214667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0A379-1BE2-45F5-BB5A-1BBE5DFD0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399765"/>
              </p:ext>
            </p:extLst>
          </p:nvPr>
        </p:nvGraphicFramePr>
        <p:xfrm>
          <a:off x="395536" y="116632"/>
          <a:ext cx="8086903" cy="765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2067">
                  <a:extLst>
                    <a:ext uri="{9D8B030D-6E8A-4147-A177-3AD203B41FA5}">
                      <a16:colId xmlns:a16="http://schemas.microsoft.com/office/drawing/2014/main" val="37342943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47180528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333678432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224434843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433887927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1475112832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2030926486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2357378239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344721571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576152477"/>
                    </a:ext>
                  </a:extLst>
                </a:gridCol>
                <a:gridCol w="601665">
                  <a:extLst>
                    <a:ext uri="{9D8B030D-6E8A-4147-A177-3AD203B41FA5}">
                      <a16:colId xmlns:a16="http://schemas.microsoft.com/office/drawing/2014/main" val="3547785713"/>
                    </a:ext>
                  </a:extLst>
                </a:gridCol>
                <a:gridCol w="614606">
                  <a:extLst>
                    <a:ext uri="{9D8B030D-6E8A-4147-A177-3AD203B41FA5}">
                      <a16:colId xmlns:a16="http://schemas.microsoft.com/office/drawing/2014/main" val="3609897562"/>
                    </a:ext>
                  </a:extLst>
                </a:gridCol>
                <a:gridCol w="600048">
                  <a:extLst>
                    <a:ext uri="{9D8B030D-6E8A-4147-A177-3AD203B41FA5}">
                      <a16:colId xmlns:a16="http://schemas.microsoft.com/office/drawing/2014/main" val="3882636776"/>
                    </a:ext>
                  </a:extLst>
                </a:gridCol>
              </a:tblGrid>
              <a:tr h="59554">
                <a:tc gridSpan="1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band / SCS / UE Channel bandwidth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4569933"/>
                  </a:ext>
                </a:extLst>
              </a:tr>
              <a:tr h="114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NR Band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SCS</a:t>
                      </a:r>
                      <a:endParaRPr lang="ja-JP" sz="6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kHz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5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10</a:t>
                      </a:r>
                      <a:r>
                        <a:rPr lang="en-GB" sz="600" baseline="30000">
                          <a:effectLst/>
                        </a:rPr>
                        <a:t>1,2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20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25</a:t>
                      </a:r>
                      <a:r>
                        <a:rPr lang="en-GB" sz="600" baseline="30000">
                          <a:effectLst/>
                        </a:rPr>
                        <a:t>2</a:t>
                      </a:r>
                      <a:r>
                        <a:rPr lang="en-GB" sz="600">
                          <a:effectLst/>
                        </a:rPr>
                        <a:t>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40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50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80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100 MHz</a:t>
                      </a:r>
                      <a:endParaRPr lang="ja-JP" sz="6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11408439"/>
                  </a:ext>
                </a:extLst>
              </a:tr>
              <a:tr h="68328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55217651"/>
                  </a:ext>
                </a:extLst>
              </a:tr>
              <a:tr h="683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30128763"/>
                  </a:ext>
                </a:extLst>
              </a:tr>
              <a:tr h="683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7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087956194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9327108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7627553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835835640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n3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6517055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43758893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6385370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40278987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2571593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0974389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6318302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02621586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04885166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37286149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4910644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8495456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55890040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898016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0852136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n28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2384738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25752786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5431690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n38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61871274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976699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5646178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n41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46497102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08713036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6450333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8714990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3161314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6375909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n51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6563108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0614711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05037290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n66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45504424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0513142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0079966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9187641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9473570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781018002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99836849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263662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54547937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n74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2179657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95650506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65311521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4007045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552120102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272418105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n76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62922027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605850303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147742642"/>
                  </a:ext>
                </a:extLst>
              </a:tr>
              <a:tr h="68328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n77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endParaRPr lang="ja-JP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498140899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5177500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12741305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n78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5267968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1031007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451667534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n79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5466505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864509158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77657848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106523371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3840576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011106506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n81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695692287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28744844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511626852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n82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3800315205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2213866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128500079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n83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4090062116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2744262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44304303"/>
                  </a:ext>
                </a:extLst>
              </a:tr>
              <a:tr h="59554"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n84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15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961998610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30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151710734"/>
                  </a:ext>
                </a:extLst>
              </a:tr>
              <a:tr h="5955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60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Yes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600">
                          <a:effectLst/>
                        </a:rPr>
                        <a:t> </a:t>
                      </a:r>
                      <a:endParaRPr lang="ja-JP" sz="6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 anchor="ctr"/>
                </a:tc>
                <a:extLst>
                  <a:ext uri="{0D108BD9-81ED-4DB2-BD59-A6C34878D82A}">
                    <a16:rowId xmlns:a16="http://schemas.microsoft.com/office/drawing/2014/main" val="795002351"/>
                  </a:ext>
                </a:extLst>
              </a:tr>
              <a:tr h="114344">
                <a:tc gridSpan="13">
                  <a:txBody>
                    <a:bodyPr/>
                    <a:lstStyle/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NOTE 1:	90% spectrum utilization may not be achieved for 30kHz SCS. </a:t>
                      </a:r>
                      <a:endParaRPr lang="ja-JP" sz="600" dirty="0">
                        <a:effectLst/>
                      </a:endParaRPr>
                    </a:p>
                    <a:p>
                      <a:pPr marL="540385" indent="-540385" hangingPunct="0"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</a:rPr>
                        <a:t>NOTE 2:	90% spectrum utilization may not be achieved for 60kHz SCS.</a:t>
                      </a:r>
                      <a:endParaRPr lang="ja-JP" sz="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6141" marR="26141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5283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04465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3988</TotalTime>
  <Words>755</Words>
  <Application>Microsoft Office PowerPoint</Application>
  <PresentationFormat>On-screen Show (4:3)</PresentationFormat>
  <Paragraphs>985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PGothic</vt:lpstr>
      <vt:lpstr>Arial</vt:lpstr>
      <vt:lpstr>Calibri</vt:lpstr>
      <vt:lpstr>Times New Roman</vt:lpstr>
      <vt:lpstr>Office テーマ</vt:lpstr>
      <vt:lpstr>WF on Channel Bandwidth Support for NR</vt:lpstr>
      <vt:lpstr>Background</vt:lpstr>
      <vt:lpstr>Signaling Support for Channel Bandwidths</vt:lpstr>
      <vt:lpstr>Mandatory Channel BW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Bertenyi, Balazs (Nokia - HU/Budapest)</cp:lastModifiedBy>
  <cp:revision>189</cp:revision>
  <dcterms:created xsi:type="dcterms:W3CDTF">2017-01-18T16:32:26Z</dcterms:created>
  <dcterms:modified xsi:type="dcterms:W3CDTF">2017-12-21T12:08:27Z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