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6"/>
  </p:notesMasterIdLst>
  <p:handoutMasterIdLst>
    <p:handoutMasterId r:id="rId7"/>
  </p:handoutMasterIdLst>
  <p:sldIdLst>
    <p:sldId id="434" r:id="rId2"/>
    <p:sldId id="510" r:id="rId3"/>
    <p:sldId id="512" r:id="rId4"/>
    <p:sldId id="491" r:id="rId5"/>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p14:section name="默认节" id="{40BAD13A-CF3B-46F1-9F92-1EEB6DF0B91B}">
          <p14:sldIdLst>
            <p14:sldId id="434"/>
            <p14:sldId id="510"/>
            <p14:sldId id="512"/>
            <p14:sldId id="491"/>
          </p14:sldIdLst>
        </p14:section>
        <p14:section name="无标题节" id="{55232401-34EE-4EBD-BFAF-C9D0F61BAE12}">
          <p14:sldIdLst/>
        </p14:section>
      </p14:sectionLst>
    </p:ext>
    <p:ext uri="{EFAFB233-063F-42B5-8137-9DF3F51BA10A}">
      <p15:sldGuideLst xmlns:p15="http://schemas.microsoft.com/office/powerpoint/2012/main">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0000"/>
    <a:srgbClr val="3E5D82"/>
    <a:srgbClr val="0000FF"/>
    <a:srgbClr val="02AE16"/>
    <a:srgbClr val="9177FD"/>
    <a:srgbClr val="FF6709"/>
    <a:srgbClr val="FF2222"/>
    <a:srgbClr val="E4E4E4"/>
    <a:srgbClr val="383747"/>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29" autoAdjust="0"/>
    <p:restoredTop sz="82738" autoAdjust="0"/>
  </p:normalViewPr>
  <p:slideViewPr>
    <p:cSldViewPr snapToGrid="0" snapToObjects="1" showGuides="1">
      <p:cViewPr varScale="1">
        <p:scale>
          <a:sx n="98" d="100"/>
          <a:sy n="98" d="100"/>
        </p:scale>
        <p:origin x="660" y="84"/>
      </p:cViewPr>
      <p:guideLst>
        <p:guide orient="horz" pos="587"/>
        <p:guide orient="horz" pos="3883"/>
        <p:guide pos="7164"/>
        <p:guide pos="519"/>
        <p:guide orient="horz" pos="440"/>
        <p:guide orient="horz" pos="2912"/>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2017/12/20</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12/20/2017</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4</a:t>
            </a:fld>
            <a:endParaRPr lang="en-US"/>
          </a:p>
        </p:txBody>
      </p:sp>
    </p:spTree>
    <p:extLst>
      <p:ext uri="{BB962C8B-B14F-4D97-AF65-F5344CB8AC3E}">
        <p14:creationId xmlns:p14="http://schemas.microsoft.com/office/powerpoint/2010/main"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20 December 2017</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081" y="800101"/>
            <a:ext cx="8229838" cy="3394472"/>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920909502"/>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7" cstate="print">
              <a:duotone>
                <a:prstClr val="black"/>
                <a:schemeClr val="accent4">
                  <a:tint val="45000"/>
                  <a:satMod val="400000"/>
                </a:schemeClr>
              </a:duotone>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 id="2147483986" r:id="rId5"/>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36170" y="487205"/>
            <a:ext cx="782340" cy="784034"/>
          </a:xfrm>
          <a:prstGeom prst="rect">
            <a:avLst/>
          </a:prstGeom>
          <a:noFill/>
          <a:ln w="9525">
            <a:noFill/>
            <a:miter lim="800000"/>
            <a:headEnd/>
            <a:tailEnd/>
          </a:ln>
        </p:spPr>
      </p:pic>
      <p:sp>
        <p:nvSpPr>
          <p:cNvPr id="12" name="标题 1"/>
          <p:cNvSpPr txBox="1">
            <a:spLocks/>
          </p:cNvSpPr>
          <p:nvPr/>
        </p:nvSpPr>
        <p:spPr>
          <a:xfrm>
            <a:off x="245462" y="879222"/>
            <a:ext cx="6953006" cy="1421928"/>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800" dirty="0">
                <a:latin typeface="Arial" pitchFamily="34" charset="0"/>
                <a:ea typeface="Arial Unicode MS" pitchFamily="34" charset="-122"/>
                <a:cs typeface="Arial" pitchFamily="34" charset="0"/>
              </a:rPr>
              <a:t>Details of specification handling of 3GPP-based access to unlicensed spectrum in Rel-15</a:t>
            </a:r>
            <a:endParaRPr kumimoji="0" lang="en-US" altLang="en-US" sz="2800" b="0" i="0" u="none" strike="noStrike" kern="0" cap="none" spc="-1000" normalizeH="0" noProof="0" dirty="0">
              <a:ln>
                <a:noFill/>
              </a:ln>
              <a:solidFill>
                <a:srgbClr val="C00000"/>
              </a:solidFill>
              <a:effectLst/>
              <a:uLnTx/>
              <a:uFillTx/>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65486"/>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245463" y="46990"/>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#78 </a:t>
            </a:r>
          </a:p>
          <a:p>
            <a:r>
              <a:rPr lang="it-IT" altLang="zh-CN" sz="1400" dirty="0" smtClean="0">
                <a:latin typeface="Arial" pitchFamily="34" charset="0"/>
                <a:cs typeface="Arial" pitchFamily="34" charset="0"/>
              </a:rPr>
              <a:t>Lisbon, Portugal, December 18-21, 2017 </a:t>
            </a:r>
          </a:p>
          <a:p>
            <a:r>
              <a:rPr lang="en-US" altLang="zh-CN" sz="1400" dirty="0" smtClean="0">
                <a:latin typeface="Arial" pitchFamily="34" charset="0"/>
                <a:cs typeface="Arial" pitchFamily="34" charset="0"/>
              </a:rPr>
              <a:t>Agenda Item: 10.6.8</a:t>
            </a:r>
            <a:endParaRPr lang="zh-CN" altLang="en-US" sz="1400" dirty="0">
              <a:latin typeface="Arial" pitchFamily="34" charset="0"/>
              <a:cs typeface="Arial" pitchFamily="34" charset="0"/>
            </a:endParaRPr>
          </a:p>
        </p:txBody>
      </p:sp>
      <p:sp>
        <p:nvSpPr>
          <p:cNvPr id="9" name="矩形 8"/>
          <p:cNvSpPr/>
          <p:nvPr/>
        </p:nvSpPr>
        <p:spPr>
          <a:xfrm>
            <a:off x="176713" y="2728146"/>
            <a:ext cx="3296061" cy="923330"/>
          </a:xfrm>
          <a:prstGeom prst="rect">
            <a:avLst/>
          </a:prstGeom>
        </p:spPr>
        <p:txBody>
          <a:bodyPr wrap="square">
            <a:spAutoFit/>
          </a:bodyPr>
          <a:lstStyle/>
          <a:p>
            <a:r>
              <a:rPr lang="en-US" altLang="zh-CN" dirty="0" smtClean="0">
                <a:solidFill>
                  <a:srgbClr val="A20000"/>
                </a:solidFill>
                <a:latin typeface="Arial" pitchFamily="34" charset="0"/>
                <a:cs typeface="Arial" pitchFamily="34" charset="0"/>
              </a:rPr>
              <a:t>Huawei, Ericsson</a:t>
            </a:r>
            <a:r>
              <a:rPr lang="en-US" altLang="zh-CN" dirty="0" smtClean="0">
                <a:solidFill>
                  <a:srgbClr val="A20000"/>
                </a:solidFill>
                <a:latin typeface="Arial" pitchFamily="34" charset="0"/>
                <a:cs typeface="Arial" pitchFamily="34" charset="0"/>
              </a:rPr>
              <a:t>, HiSilicon, Intel</a:t>
            </a:r>
            <a:r>
              <a:rPr lang="en-US" altLang="zh-CN" dirty="0">
                <a:solidFill>
                  <a:srgbClr val="A20000"/>
                </a:solidFill>
                <a:latin typeface="Arial" pitchFamily="34" charset="0"/>
                <a:cs typeface="Arial" pitchFamily="34" charset="0"/>
              </a:rPr>
              <a:t>, Nokia, Nokia Shanghai Bell</a:t>
            </a:r>
            <a:r>
              <a:rPr lang="en-US" altLang="zh-CN" dirty="0" smtClean="0">
                <a:solidFill>
                  <a:srgbClr val="A20000"/>
                </a:solidFill>
                <a:latin typeface="Arial" pitchFamily="34" charset="0"/>
                <a:cs typeface="Arial" pitchFamily="34" charset="0"/>
              </a:rPr>
              <a:t>, Qualcomm, Samsung</a:t>
            </a:r>
            <a:endParaRPr lang="zh-CN" altLang="en-US" dirty="0" smtClean="0">
              <a:solidFill>
                <a:srgbClr val="A20000"/>
              </a:solidFill>
              <a:latin typeface="Arial" pitchFamily="34" charset="0"/>
              <a:cs typeface="Arial" pitchFamily="34" charset="0"/>
            </a:endParaRPr>
          </a:p>
        </p:txBody>
      </p:sp>
      <p:sp>
        <p:nvSpPr>
          <p:cNvPr id="10" name="矩形 9"/>
          <p:cNvSpPr/>
          <p:nvPr/>
        </p:nvSpPr>
        <p:spPr>
          <a:xfrm>
            <a:off x="8039887" y="41250"/>
            <a:ext cx="1090363" cy="307777"/>
          </a:xfrm>
          <a:prstGeom prst="rect">
            <a:avLst/>
          </a:prstGeom>
        </p:spPr>
        <p:txBody>
          <a:bodyPr wrap="none">
            <a:spAutoFit/>
          </a:bodyPr>
          <a:lstStyle/>
          <a:p>
            <a:r>
              <a:rPr lang="en-US" altLang="zh-CN" sz="1400" dirty="0" smtClean="0">
                <a:latin typeface="Arial" pitchFamily="34" charset="0"/>
                <a:cs typeface="Arial" pitchFamily="34" charset="0"/>
              </a:rPr>
              <a:t>RP-172809</a:t>
            </a:r>
            <a:endParaRPr lang="zh-CN" altLang="en-US" sz="1400" dirty="0" smtClean="0">
              <a:latin typeface="Arial" pitchFamily="34" charset="0"/>
              <a:cs typeface="Arial" pitchFamily="34" charset="0"/>
            </a:endParaRPr>
          </a:p>
        </p:txBody>
      </p:sp>
    </p:spTree>
    <p:extLst>
      <p:ext uri="{BB962C8B-B14F-4D97-AF65-F5344CB8AC3E}">
        <p14:creationId xmlns:p14="http://schemas.microsoft.com/office/powerpoint/2010/main" val="3003612975"/>
      </p:ext>
    </p:extLst>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082" y="246483"/>
            <a:ext cx="8078473" cy="400085"/>
          </a:xfrm>
        </p:spPr>
        <p:txBody>
          <a:bodyPr/>
          <a:lstStyle/>
          <a:p>
            <a:pPr>
              <a:defRPr/>
            </a:pPr>
            <a:r>
              <a:rPr lang="en-US" altLang="zh-CN" sz="2000" dirty="0" smtClean="0"/>
              <a:t>Background</a:t>
            </a:r>
            <a:endParaRPr lang="zh-CN" altLang="en-US" sz="2000" dirty="0"/>
          </a:p>
        </p:txBody>
      </p:sp>
      <p:sp>
        <p:nvSpPr>
          <p:cNvPr id="11" name="Content Placeholder 10"/>
          <p:cNvSpPr>
            <a:spLocks noGrp="1"/>
          </p:cNvSpPr>
          <p:nvPr>
            <p:ph idx="1"/>
          </p:nvPr>
        </p:nvSpPr>
        <p:spPr>
          <a:xfrm>
            <a:off x="457081" y="772659"/>
            <a:ext cx="7992740" cy="3843884"/>
          </a:xfrm>
        </p:spPr>
        <p:txBody>
          <a:bodyPr/>
          <a:lstStyle/>
          <a:p>
            <a:r>
              <a:rPr lang="en-US" sz="1800" dirty="0" smtClean="0">
                <a:latin typeface="Calibri" panose="020F0502020204030204" pitchFamily="34" charset="0"/>
                <a:cs typeface="Calibri" panose="020F0502020204030204" pitchFamily="34" charset="0"/>
              </a:rPr>
              <a:t>RAN#76 endorsed the principles below (based on RP-171128</a:t>
            </a:r>
            <a:r>
              <a:rPr lang="en-US" sz="1800" dirty="0">
                <a:latin typeface="Calibri" panose="020F0502020204030204" pitchFamily="34" charset="0"/>
                <a:cs typeface="Calibri" panose="020F0502020204030204" pitchFamily="34" charset="0"/>
              </a:rPr>
              <a:t>)</a:t>
            </a:r>
            <a:endParaRPr lang="en-US" sz="1800" dirty="0" smtClean="0">
              <a:latin typeface="Calibri" panose="020F0502020204030204" pitchFamily="34" charset="0"/>
              <a:cs typeface="Calibri" panose="020F0502020204030204" pitchFamily="34" charset="0"/>
            </a:endParaRPr>
          </a:p>
          <a:p>
            <a:pPr lvl="1"/>
            <a:r>
              <a:rPr lang="en-US" sz="1600" dirty="0" smtClean="0">
                <a:latin typeface="Calibri" panose="020F0502020204030204" pitchFamily="34" charset="0"/>
                <a:cs typeface="Calibri" panose="020F0502020204030204" pitchFamily="34" charset="0"/>
              </a:rPr>
              <a:t>From Rel-15 onwards, standard impact specific to 3GPP-based access to unlicensed spectrum will be specified in a different set of specifications</a:t>
            </a:r>
          </a:p>
          <a:p>
            <a:pPr lvl="1"/>
            <a:r>
              <a:rPr lang="en-US" sz="1600" dirty="0" smtClean="0">
                <a:latin typeface="Calibri" panose="020F0502020204030204" pitchFamily="34" charset="0"/>
                <a:cs typeface="Calibri" panose="020F0502020204030204" pitchFamily="34" charset="0"/>
              </a:rPr>
              <a:t>No use of unlicensed spectrum will be assumed in the IMT-2020 self-evaluations from 3GPP, and the corresponding specifications will not be submitted to ITU-R as part of the IMT-2020 submission</a:t>
            </a:r>
          </a:p>
          <a:p>
            <a:pPr lvl="1"/>
            <a:endParaRPr lang="en-US" sz="1600" dirty="0" smtClean="0">
              <a:latin typeface="Calibri" panose="020F0502020204030204" pitchFamily="34" charset="0"/>
              <a:cs typeface="Calibri" panose="020F0502020204030204" pitchFamily="34" charset="0"/>
            </a:endParaRPr>
          </a:p>
          <a:p>
            <a:r>
              <a:rPr lang="en-US" sz="1800" dirty="0" smtClean="0">
                <a:latin typeface="Calibri" panose="020F0502020204030204" pitchFamily="34" charset="0"/>
                <a:cs typeface="Calibri" panose="020F0502020204030204" pitchFamily="34" charset="0"/>
              </a:rPr>
              <a:t>RAN#77 endorsed the principle below (based on RP-171776</a:t>
            </a:r>
            <a:r>
              <a:rPr lang="en-US" sz="1800" dirty="0">
                <a:latin typeface="Calibri" panose="020F0502020204030204" pitchFamily="34" charset="0"/>
                <a:cs typeface="Calibri" panose="020F0502020204030204" pitchFamily="34" charset="0"/>
              </a:rPr>
              <a:t>)</a:t>
            </a:r>
            <a:endParaRPr lang="en-US" sz="1800" dirty="0" smtClean="0">
              <a:latin typeface="Calibri" panose="020F0502020204030204" pitchFamily="34" charset="0"/>
              <a:cs typeface="Calibri" panose="020F0502020204030204" pitchFamily="34" charset="0"/>
            </a:endParaRPr>
          </a:p>
          <a:p>
            <a:pPr lvl="1"/>
            <a:r>
              <a:rPr lang="en-US" sz="1600" i="1" dirty="0"/>
              <a:t>proposal is endorsed with the focus on RAN1 and RAN4 specs, detailed to be discussed with MCC/specs </a:t>
            </a:r>
            <a:r>
              <a:rPr lang="en-US" sz="1600" i="1" dirty="0" smtClean="0"/>
              <a:t>manager</a:t>
            </a:r>
          </a:p>
          <a:p>
            <a:pPr lvl="2"/>
            <a:r>
              <a:rPr lang="en-US" sz="1400" dirty="0" smtClean="0">
                <a:latin typeface="Calibri" panose="020F0502020204030204" pitchFamily="34" charset="0"/>
                <a:cs typeface="Calibri" panose="020F0502020204030204" pitchFamily="34" charset="0"/>
              </a:rPr>
              <a:t>Create new TS in 37 series for LTE and NR unlicensed from Rel-15, details TBD</a:t>
            </a:r>
          </a:p>
          <a:p>
            <a:pPr lvl="2"/>
            <a:r>
              <a:rPr lang="en-US" sz="1400" dirty="0" smtClean="0">
                <a:latin typeface="Calibri" panose="020F0502020204030204" pitchFamily="34" charset="0"/>
                <a:cs typeface="Calibri" panose="020F0502020204030204" pitchFamily="34" charset="0"/>
              </a:rPr>
              <a:t>Those specifications will not be included in the IMT-2020 submission</a:t>
            </a:r>
          </a:p>
          <a:p>
            <a:pPr lvl="3"/>
            <a:r>
              <a:rPr lang="en-US" sz="1200" dirty="0" smtClean="0">
                <a:latin typeface="Calibri" panose="020F0502020204030204" pitchFamily="34" charset="0"/>
                <a:cs typeface="Calibri" panose="020F0502020204030204" pitchFamily="34" charset="0"/>
              </a:rPr>
              <a:t>SRIT submission with </a:t>
            </a:r>
            <a:r>
              <a:rPr lang="en-US" altLang="en-US" sz="1200" dirty="0">
                <a:latin typeface="Calibri" panose="020F0502020204030204" pitchFamily="34" charset="0"/>
                <a:cs typeface="Calibri" panose="020F0502020204030204" pitchFamily="34" charset="0"/>
              </a:rPr>
              <a:t>full 38 and 36 series, and subset of 37 series (excluding operation in unlicensed spectrum, details TBD)</a:t>
            </a:r>
          </a:p>
          <a:p>
            <a:pPr lvl="2"/>
            <a:endParaRPr lang="en-U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77670896"/>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4214" y="246482"/>
            <a:ext cx="8078473" cy="400085"/>
          </a:xfrm>
        </p:spPr>
        <p:txBody>
          <a:bodyPr/>
          <a:lstStyle/>
          <a:p>
            <a:pPr>
              <a:defRPr/>
            </a:pPr>
            <a:r>
              <a:rPr lang="en-US" altLang="zh-CN" sz="2000" dirty="0" smtClean="0"/>
              <a:t>Proposal</a:t>
            </a:r>
            <a:endParaRPr lang="zh-CN" altLang="en-US" sz="2000" dirty="0"/>
          </a:p>
        </p:txBody>
      </p:sp>
      <p:sp>
        <p:nvSpPr>
          <p:cNvPr id="11" name="Content Placeholder 10"/>
          <p:cNvSpPr>
            <a:spLocks noGrp="1"/>
          </p:cNvSpPr>
          <p:nvPr>
            <p:ph idx="1"/>
          </p:nvPr>
        </p:nvSpPr>
        <p:spPr>
          <a:xfrm>
            <a:off x="107004" y="894945"/>
            <a:ext cx="8861898" cy="4017523"/>
          </a:xfrm>
        </p:spPr>
        <p:txBody>
          <a:bodyPr/>
          <a:lstStyle/>
          <a:p>
            <a:pPr lvl="1"/>
            <a:r>
              <a:rPr lang="en-US" sz="1600" dirty="0" smtClean="0">
                <a:latin typeface="Calibri" panose="020F0502020204030204" pitchFamily="34" charset="0"/>
                <a:cs typeface="Calibri" panose="020F0502020204030204" pitchFamily="34" charset="0"/>
              </a:rPr>
              <a:t>Create </a:t>
            </a:r>
            <a:r>
              <a:rPr lang="en-US" sz="1600" dirty="0" smtClean="0">
                <a:latin typeface="Calibri" panose="020F0502020204030204" pitchFamily="34" charset="0"/>
                <a:cs typeface="Calibri" panose="020F0502020204030204" pitchFamily="34" charset="0"/>
              </a:rPr>
              <a:t>one</a:t>
            </a:r>
            <a:r>
              <a:rPr lang="en-US" sz="1600" dirty="0" smtClean="0">
                <a:latin typeface="Calibri" panose="020F0502020204030204" pitchFamily="34" charset="0"/>
                <a:cs typeface="Calibri" panose="020F0502020204030204" pitchFamily="34" charset="0"/>
              </a:rPr>
              <a:t> </a:t>
            </a:r>
            <a:r>
              <a:rPr lang="en-US" sz="1600" dirty="0">
                <a:latin typeface="Calibri" panose="020F0502020204030204" pitchFamily="34" charset="0"/>
                <a:cs typeface="Calibri" panose="020F0502020204030204" pitchFamily="34" charset="0"/>
              </a:rPr>
              <a:t>new </a:t>
            </a:r>
            <a:r>
              <a:rPr lang="en-US" sz="1600" dirty="0" smtClean="0">
                <a:latin typeface="Calibri" panose="020F0502020204030204" pitchFamily="34" charset="0"/>
                <a:cs typeface="Calibri" panose="020F0502020204030204" pitchFamily="34" charset="0"/>
              </a:rPr>
              <a:t>RAN1 TS </a:t>
            </a:r>
            <a:r>
              <a:rPr lang="en-US" sz="1600" dirty="0" smtClean="0">
                <a:latin typeface="Calibri" panose="020F0502020204030204" pitchFamily="34" charset="0"/>
                <a:cs typeface="Calibri" panose="020F0502020204030204" pitchFamily="34" charset="0"/>
              </a:rPr>
              <a:t>in 37 series specifying:</a:t>
            </a:r>
          </a:p>
          <a:p>
            <a:pPr lvl="2"/>
            <a:r>
              <a:rPr lang="en-US" sz="1400" dirty="0" smtClean="0">
                <a:latin typeface="Calibri" panose="020F0502020204030204" pitchFamily="34" charset="0"/>
                <a:cs typeface="Calibri" panose="020F0502020204030204" pitchFamily="34" charset="0"/>
              </a:rPr>
              <a:t>Channel </a:t>
            </a:r>
            <a:r>
              <a:rPr lang="en-US" sz="1400" dirty="0">
                <a:latin typeface="Calibri" panose="020F0502020204030204" pitchFamily="34" charset="0"/>
                <a:cs typeface="Calibri" panose="020F0502020204030204" pitchFamily="34" charset="0"/>
              </a:rPr>
              <a:t>access mechanisms </a:t>
            </a:r>
            <a:r>
              <a:rPr lang="en-US" sz="1400" dirty="0" smtClean="0">
                <a:latin typeface="Calibri" panose="020F0502020204030204" pitchFamily="34" charset="0"/>
                <a:cs typeface="Calibri" panose="020F0502020204030204" pitchFamily="34" charset="0"/>
              </a:rPr>
              <a:t>for LTE using </a:t>
            </a:r>
            <a:r>
              <a:rPr lang="en-US" sz="1400" dirty="0" smtClean="0">
                <a:latin typeface="Calibri" panose="020F0502020204030204" pitchFamily="34" charset="0"/>
                <a:cs typeface="Calibri" panose="020F0502020204030204" pitchFamily="34" charset="0"/>
              </a:rPr>
              <a:t>section </a:t>
            </a:r>
            <a:r>
              <a:rPr lang="en-US" sz="1400" dirty="0">
                <a:latin typeface="Calibri" panose="020F0502020204030204" pitchFamily="34" charset="0"/>
                <a:cs typeface="Calibri" panose="020F0502020204030204" pitchFamily="34" charset="0"/>
              </a:rPr>
              <a:t>15 of </a:t>
            </a:r>
            <a:r>
              <a:rPr lang="en-US" sz="1400" dirty="0" smtClean="0">
                <a:latin typeface="Calibri" panose="020F0502020204030204" pitchFamily="34" charset="0"/>
                <a:cs typeface="Calibri" panose="020F0502020204030204" pitchFamily="34" charset="0"/>
              </a:rPr>
              <a:t>36.213</a:t>
            </a:r>
          </a:p>
          <a:p>
            <a:pPr lvl="2"/>
            <a:r>
              <a:rPr lang="en-US" sz="1400" dirty="0" smtClean="0">
                <a:latin typeface="Calibri" panose="020F0502020204030204" pitchFamily="34" charset="0"/>
                <a:cs typeface="Calibri" panose="020F0502020204030204" pitchFamily="34" charset="0"/>
              </a:rPr>
              <a:t>Name </a:t>
            </a:r>
            <a:r>
              <a:rPr lang="en-US" sz="1400" dirty="0">
                <a:latin typeface="Calibri" panose="020F0502020204030204" pitchFamily="34" charset="0"/>
                <a:cs typeface="Calibri" panose="020F0502020204030204" pitchFamily="34" charset="0"/>
              </a:rPr>
              <a:t>of the specification: </a:t>
            </a:r>
            <a:r>
              <a:rPr lang="en-US" sz="1400" dirty="0" smtClean="0">
                <a:latin typeface="Calibri" panose="020F0502020204030204" pitchFamily="34" charset="0"/>
                <a:cs typeface="Calibri" panose="020F0502020204030204" pitchFamily="34" charset="0"/>
              </a:rPr>
              <a:t>Physical </a:t>
            </a:r>
            <a:r>
              <a:rPr lang="en-US" sz="1400" dirty="0">
                <a:latin typeface="Calibri" panose="020F0502020204030204" pitchFamily="34" charset="0"/>
                <a:cs typeface="Calibri" panose="020F0502020204030204" pitchFamily="34" charset="0"/>
              </a:rPr>
              <a:t>layer procedures for </a:t>
            </a:r>
            <a:r>
              <a:rPr lang="en-US" sz="1400" dirty="0" smtClean="0">
                <a:latin typeface="Calibri" panose="020F0502020204030204" pitchFamily="34" charset="0"/>
                <a:cs typeface="Calibri" panose="020F0502020204030204" pitchFamily="34" charset="0"/>
              </a:rPr>
              <a:t>shared spectrum channel access</a:t>
            </a:r>
            <a:endParaRPr lang="en-US" sz="1400" dirty="0">
              <a:latin typeface="Calibri" panose="020F0502020204030204" pitchFamily="34" charset="0"/>
              <a:cs typeface="Calibri" panose="020F0502020204030204" pitchFamily="34" charset="0"/>
            </a:endParaRPr>
          </a:p>
          <a:p>
            <a:pPr lvl="1"/>
            <a:r>
              <a:rPr lang="en-US" sz="1600" dirty="0" smtClean="0">
                <a:latin typeface="Calibri" panose="020F0502020204030204" pitchFamily="34" charset="0"/>
                <a:cs typeface="Calibri" panose="020F0502020204030204" pitchFamily="34" charset="0"/>
              </a:rPr>
              <a:t>Create </a:t>
            </a:r>
            <a:r>
              <a:rPr lang="en-US" sz="1600" dirty="0" smtClean="0">
                <a:latin typeface="Calibri" panose="020F0502020204030204" pitchFamily="34" charset="0"/>
                <a:cs typeface="Calibri" panose="020F0502020204030204" pitchFamily="34" charset="0"/>
              </a:rPr>
              <a:t>one </a:t>
            </a:r>
            <a:r>
              <a:rPr lang="en-US" sz="1600" dirty="0" smtClean="0">
                <a:latin typeface="Calibri" panose="020F0502020204030204" pitchFamily="34" charset="0"/>
                <a:cs typeface="Calibri" panose="020F0502020204030204" pitchFamily="34" charset="0"/>
              </a:rPr>
              <a:t>new </a:t>
            </a:r>
            <a:r>
              <a:rPr lang="en-US" sz="1600" dirty="0">
                <a:latin typeface="Calibri" panose="020F0502020204030204" pitchFamily="34" charset="0"/>
                <a:cs typeface="Calibri" panose="020F0502020204030204" pitchFamily="34" charset="0"/>
              </a:rPr>
              <a:t>RAN4 </a:t>
            </a:r>
            <a:r>
              <a:rPr lang="en-US" sz="1600" dirty="0" smtClean="0">
                <a:latin typeface="Calibri" panose="020F0502020204030204" pitchFamily="34" charset="0"/>
                <a:cs typeface="Calibri" panose="020F0502020204030204" pitchFamily="34" charset="0"/>
              </a:rPr>
              <a:t>TS </a:t>
            </a:r>
            <a:r>
              <a:rPr lang="en-US" sz="1600" dirty="0" smtClean="0">
                <a:latin typeface="Calibri" panose="020F0502020204030204" pitchFamily="34" charset="0"/>
                <a:cs typeface="Calibri" panose="020F0502020204030204" pitchFamily="34" charset="0"/>
              </a:rPr>
              <a:t>in 37 </a:t>
            </a:r>
            <a:r>
              <a:rPr lang="en-US" sz="1600" dirty="0">
                <a:latin typeface="Calibri" panose="020F0502020204030204" pitchFamily="34" charset="0"/>
                <a:cs typeface="Calibri" panose="020F0502020204030204" pitchFamily="34" charset="0"/>
              </a:rPr>
              <a:t>series </a:t>
            </a:r>
            <a:r>
              <a:rPr lang="en-US" sz="1600" dirty="0" smtClean="0">
                <a:latin typeface="Calibri" panose="020F0502020204030204" pitchFamily="34" charset="0"/>
                <a:cs typeface="Calibri" panose="020F0502020204030204" pitchFamily="34" charset="0"/>
              </a:rPr>
              <a:t>specifying:</a:t>
            </a:r>
            <a:endParaRPr lang="en-US" sz="1600" dirty="0" smtClean="0">
              <a:latin typeface="Calibri" panose="020F0502020204030204" pitchFamily="34" charset="0"/>
              <a:cs typeface="Calibri" panose="020F0502020204030204" pitchFamily="34" charset="0"/>
            </a:endParaRPr>
          </a:p>
          <a:p>
            <a:pPr lvl="2"/>
            <a:r>
              <a:rPr lang="en-US" sz="1400" dirty="0" smtClean="0">
                <a:latin typeface="Calibri" panose="020F0502020204030204" pitchFamily="34" charset="0"/>
                <a:cs typeface="Calibri" panose="020F0502020204030204" pitchFamily="34" charset="0"/>
              </a:rPr>
              <a:t>UE </a:t>
            </a:r>
            <a:r>
              <a:rPr lang="en-US" sz="1400" dirty="0" smtClean="0">
                <a:latin typeface="Calibri" panose="020F0502020204030204" pitchFamily="34" charset="0"/>
                <a:cs typeface="Calibri" panose="020F0502020204030204" pitchFamily="34" charset="0"/>
              </a:rPr>
              <a:t>channel access procedures </a:t>
            </a:r>
            <a:r>
              <a:rPr lang="en-US" sz="1400" dirty="0" smtClean="0">
                <a:latin typeface="Calibri" panose="020F0502020204030204" pitchFamily="34" charset="0"/>
                <a:cs typeface="Calibri" panose="020F0502020204030204" pitchFamily="34" charset="0"/>
              </a:rPr>
              <a:t>for LTE </a:t>
            </a:r>
            <a:r>
              <a:rPr lang="en-US" sz="1400" dirty="0" smtClean="0">
                <a:latin typeface="Calibri" panose="020F0502020204030204" pitchFamily="34" charset="0"/>
                <a:cs typeface="Calibri" panose="020F0502020204030204" pitchFamily="34" charset="0"/>
              </a:rPr>
              <a:t>– </a:t>
            </a:r>
            <a:r>
              <a:rPr lang="en-US" sz="1400" dirty="0">
                <a:latin typeface="Calibri" panose="020F0502020204030204" pitchFamily="34" charset="0"/>
                <a:cs typeface="Calibri" panose="020F0502020204030204" pitchFamily="34" charset="0"/>
              </a:rPr>
              <a:t>from </a:t>
            </a:r>
            <a:r>
              <a:rPr lang="en-US" sz="1400" dirty="0" smtClean="0">
                <a:latin typeface="Calibri" panose="020F0502020204030204" pitchFamily="34" charset="0"/>
                <a:cs typeface="Calibri" panose="020F0502020204030204" pitchFamily="34" charset="0"/>
              </a:rPr>
              <a:t>36.101 section </a:t>
            </a:r>
            <a:r>
              <a:rPr lang="en-US" sz="1400" dirty="0" smtClean="0">
                <a:latin typeface="Calibri" panose="020F0502020204030204" pitchFamily="34" charset="0"/>
                <a:cs typeface="Calibri" panose="020F0502020204030204" pitchFamily="34" charset="0"/>
              </a:rPr>
              <a:t>13</a:t>
            </a:r>
          </a:p>
          <a:p>
            <a:pPr lvl="2"/>
            <a:r>
              <a:rPr lang="en-US" sz="1400" dirty="0" smtClean="0">
                <a:latin typeface="Calibri" panose="020F0502020204030204" pitchFamily="34" charset="0"/>
                <a:cs typeface="Calibri" panose="020F0502020204030204" pitchFamily="34" charset="0"/>
              </a:rPr>
              <a:t>Name </a:t>
            </a:r>
            <a:r>
              <a:rPr lang="en-US" sz="1400" dirty="0">
                <a:latin typeface="Calibri" panose="020F0502020204030204" pitchFamily="34" charset="0"/>
                <a:cs typeface="Calibri" panose="020F0502020204030204" pitchFamily="34" charset="0"/>
              </a:rPr>
              <a:t>of the specification: </a:t>
            </a:r>
            <a:r>
              <a:rPr lang="en-US" sz="1400" dirty="0" smtClean="0">
                <a:latin typeface="Calibri" panose="020F0502020204030204" pitchFamily="34" charset="0"/>
                <a:cs typeface="Calibri" panose="020F0502020204030204" pitchFamily="34" charset="0"/>
              </a:rPr>
              <a:t>UE requirements for </a:t>
            </a:r>
            <a:r>
              <a:rPr lang="en-US" sz="1400" dirty="0">
                <a:latin typeface="Calibri" panose="020F0502020204030204" pitchFamily="34" charset="0"/>
                <a:cs typeface="Calibri" panose="020F0502020204030204" pitchFamily="34" charset="0"/>
              </a:rPr>
              <a:t>shared spectrum channel </a:t>
            </a:r>
            <a:r>
              <a:rPr lang="en-US" sz="1400" dirty="0" smtClean="0">
                <a:latin typeface="Calibri" panose="020F0502020204030204" pitchFamily="34" charset="0"/>
                <a:cs typeface="Calibri" panose="020F0502020204030204" pitchFamily="34" charset="0"/>
              </a:rPr>
              <a:t>access</a:t>
            </a:r>
          </a:p>
          <a:p>
            <a:pPr lvl="1"/>
            <a:r>
              <a:rPr lang="en-US" sz="1600" dirty="0">
                <a:latin typeface="Calibri" panose="020F0502020204030204" pitchFamily="34" charset="0"/>
                <a:cs typeface="Calibri" panose="020F0502020204030204" pitchFamily="34" charset="0"/>
              </a:rPr>
              <a:t>Create one new RAN4 TS in 37 series specifying:</a:t>
            </a:r>
          </a:p>
          <a:p>
            <a:pPr lvl="2"/>
            <a:r>
              <a:rPr lang="en-US" sz="1400" dirty="0" smtClean="0">
                <a:latin typeface="Calibri" panose="020F0502020204030204" pitchFamily="34" charset="0"/>
                <a:cs typeface="Calibri" panose="020F0502020204030204" pitchFamily="34" charset="0"/>
              </a:rPr>
              <a:t>BS </a:t>
            </a:r>
            <a:r>
              <a:rPr lang="en-US" sz="1400" dirty="0">
                <a:latin typeface="Calibri" panose="020F0502020204030204" pitchFamily="34" charset="0"/>
                <a:cs typeface="Calibri" panose="020F0502020204030204" pitchFamily="34" charset="0"/>
              </a:rPr>
              <a:t>channel access procedures for LTE – from 36.104 section 9</a:t>
            </a:r>
          </a:p>
          <a:p>
            <a:pPr lvl="2"/>
            <a:r>
              <a:rPr lang="en-US" sz="1400" dirty="0">
                <a:latin typeface="Calibri" panose="020F0502020204030204" pitchFamily="34" charset="0"/>
                <a:cs typeface="Calibri" panose="020F0502020204030204" pitchFamily="34" charset="0"/>
              </a:rPr>
              <a:t>BS conformance tests for downlink channel access procedure for LTE – from 36.141 section 9</a:t>
            </a:r>
          </a:p>
          <a:p>
            <a:pPr lvl="2"/>
            <a:r>
              <a:rPr lang="en-US" sz="1400" dirty="0">
                <a:latin typeface="Calibri" panose="020F0502020204030204" pitchFamily="34" charset="0"/>
                <a:cs typeface="Calibri" panose="020F0502020204030204" pitchFamily="34" charset="0"/>
              </a:rPr>
              <a:t>Name of the specification: BS </a:t>
            </a:r>
            <a:r>
              <a:rPr lang="en-US" sz="1400" dirty="0" smtClean="0">
                <a:latin typeface="Calibri" panose="020F0502020204030204" pitchFamily="34" charset="0"/>
                <a:cs typeface="Calibri" panose="020F0502020204030204" pitchFamily="34" charset="0"/>
              </a:rPr>
              <a:t>requirements and conformance </a:t>
            </a:r>
            <a:r>
              <a:rPr lang="en-US" sz="1400" dirty="0">
                <a:latin typeface="Calibri" panose="020F0502020204030204" pitchFamily="34" charset="0"/>
                <a:cs typeface="Calibri" panose="020F0502020204030204" pitchFamily="34" charset="0"/>
              </a:rPr>
              <a:t>tests for shared spectrum channel access</a:t>
            </a:r>
          </a:p>
          <a:p>
            <a:pPr lvl="1"/>
            <a:r>
              <a:rPr lang="en-US" sz="1600" dirty="0" smtClean="0">
                <a:latin typeface="Calibri" panose="020F0502020204030204" pitchFamily="34" charset="0"/>
                <a:cs typeface="Calibri" panose="020F0502020204030204" pitchFamily="34" charset="0"/>
              </a:rPr>
              <a:t>Provide corresponding Rel-15 CRs to 36.213, 36.101, 36.104, 36.141</a:t>
            </a:r>
          </a:p>
          <a:p>
            <a:pPr lvl="2"/>
            <a:r>
              <a:rPr lang="en-US" sz="1400" dirty="0" smtClean="0">
                <a:latin typeface="Calibri" panose="020F0502020204030204" pitchFamily="34" charset="0"/>
                <a:cs typeface="Calibri" panose="020F0502020204030204" pitchFamily="34" charset="0"/>
              </a:rPr>
              <a:t>The CRs will be produced jointly with the introduction of the </a:t>
            </a:r>
            <a:r>
              <a:rPr lang="en-US" sz="1400" dirty="0">
                <a:latin typeface="Calibri" panose="020F0502020204030204" pitchFamily="34" charset="0"/>
                <a:cs typeface="Calibri" panose="020F0502020204030204" pitchFamily="34" charset="0"/>
              </a:rPr>
              <a:t>Rel-15 </a:t>
            </a:r>
            <a:r>
              <a:rPr lang="en-US" sz="1400" dirty="0" smtClean="0">
                <a:latin typeface="Calibri" panose="020F0502020204030204" pitchFamily="34" charset="0"/>
                <a:cs typeface="Calibri" panose="020F0502020204030204" pitchFamily="34" charset="0"/>
              </a:rPr>
              <a:t>enhancements </a:t>
            </a:r>
            <a:r>
              <a:rPr lang="en-US" sz="1400" dirty="0">
                <a:latin typeface="Calibri" panose="020F0502020204030204" pitchFamily="34" charset="0"/>
                <a:cs typeface="Calibri" panose="020F0502020204030204" pitchFamily="34" charset="0"/>
              </a:rPr>
              <a:t>to LTE operation in unlicensed </a:t>
            </a:r>
            <a:r>
              <a:rPr lang="en-US" sz="1400" dirty="0" smtClean="0">
                <a:latin typeface="Calibri" panose="020F0502020204030204" pitchFamily="34" charset="0"/>
                <a:cs typeface="Calibri" panose="020F0502020204030204" pitchFamily="34" charset="0"/>
              </a:rPr>
              <a:t>spectrum</a:t>
            </a:r>
            <a:endParaRPr lang="en-US" sz="1400" dirty="0" smtClean="0">
              <a:latin typeface="Calibri" panose="020F0502020204030204" pitchFamily="34" charset="0"/>
              <a:cs typeface="Calibri" panose="020F0502020204030204" pitchFamily="34" charset="0"/>
            </a:endParaRPr>
          </a:p>
          <a:p>
            <a:pPr lvl="2"/>
            <a:r>
              <a:rPr lang="en-US" sz="1400" dirty="0" smtClean="0">
                <a:latin typeface="Calibri" panose="020F0502020204030204" pitchFamily="34" charset="0"/>
                <a:cs typeface="Calibri" panose="020F0502020204030204" pitchFamily="34" charset="0"/>
              </a:rPr>
              <a:t>Approve the corresponding WID revision in </a:t>
            </a:r>
            <a:r>
              <a:rPr lang="en-US" altLang="zh-CN" sz="1400" dirty="0" smtClean="0">
                <a:latin typeface="Calibri" panose="020F0502020204030204" pitchFamily="34" charset="0"/>
                <a:cs typeface="Calibri" panose="020F0502020204030204" pitchFamily="34" charset="0"/>
              </a:rPr>
              <a:t>RP-172810</a:t>
            </a:r>
            <a:endParaRPr lang="zh-CN" altLang="en-U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16785524"/>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val="268547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39643</TotalTime>
  <Words>510</Words>
  <Application>Microsoft Office PowerPoint</Application>
  <PresentationFormat>On-screen Show (16:9)</PresentationFormat>
  <Paragraphs>44</Paragraphs>
  <Slides>4</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vt:i4>
      </vt:variant>
    </vt:vector>
  </HeadingPairs>
  <TitlesOfParts>
    <vt:vector size="15" baseType="lpstr">
      <vt:lpstr>Arial Unicode MS</vt:lpstr>
      <vt:lpstr>微软雅黑</vt:lpstr>
      <vt:lpstr>MS PGothic</vt:lpstr>
      <vt:lpstr>黑体</vt:lpstr>
      <vt:lpstr>宋体</vt:lpstr>
      <vt:lpstr>Arial</vt:lpstr>
      <vt:lpstr>Calibri</vt:lpstr>
      <vt:lpstr>Freestyle Script</vt:lpstr>
      <vt:lpstr>FrutigerNext LT Medium</vt:lpstr>
      <vt:lpstr>华文细黑</vt:lpstr>
      <vt:lpstr>2_主题1</vt:lpstr>
      <vt:lpstr>PowerPoint Presentation</vt:lpstr>
      <vt:lpstr>Background</vt:lpstr>
      <vt:lpstr>Proposal</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David mazzarese</cp:lastModifiedBy>
  <cp:revision>2970</cp:revision>
  <dcterms:created xsi:type="dcterms:W3CDTF">2012-12-20T06:01:13Z</dcterms:created>
  <dcterms:modified xsi:type="dcterms:W3CDTF">2017-12-21T10:15:46Z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(3)9LVSRVjWIBv08i5OcxMVYbHYb8hmVD7pCYG6eB9SBJBGYKFtq43A811hlKiedIYLeCVWtdQ8
IhPzPJHS8J+4G/L4rMo+GbNDr44oK3feGLR41eIOcV7K33aUwCIvauaoG59EXf5rMLv+7E+e
/HTv9Fi3tBlETb7zADHrEAQnFZadjFBo7yxSjmw0GILAI6sodoJFqjwHxg1Mwv+VRvgtDjnO
+Wg/ej1Ew1wIEo/mHq</vt:lpwstr>
  </property>
  <property fmtid="{D5CDD505-2E9C-101B-9397-08002B2CF9AE}" pid="11" name="_2015_ms_pID_7253431">
    <vt:lpwstr>jN7yjtaXYXJP5cHfYXsLKQmayzgK5qa3ueXQpPXrr8LN+yyWj9S8/Y
v/Jszh/XZL5PXt4qpvAeN/cpaP4eaZuQVCCTb8JCcxgxj49lZvnOowPlojp0Ais+W0K/KKTW
Yic6Zw0Vmak/uBs7H4Dg4ADjXQMC5IKl3unqxZOjoh2Qk8Sx+IlDbDYggPxIQMhFOE/bkXhH
NPV5Aa7/qVGJydhUy9pn/ZLSDHCGOWxizR6W</vt:lpwstr>
  </property>
  <property fmtid="{D5CDD505-2E9C-101B-9397-08002B2CF9AE}" pid="12" name="_2015_ms_pID_7253432">
    <vt:lpwstr>vFjoNAu98Rr80LQI705T2vhMpIa63ZmXEpT4
PMHy0Ndm</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1513760955</vt:lpwstr>
  </property>
</Properties>
</file>