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5"/>
  </p:notesMasterIdLst>
  <p:handoutMasterIdLst>
    <p:handoutMasterId r:id="rId6"/>
  </p:handoutMasterIdLst>
  <p:sldIdLst>
    <p:sldId id="591" r:id="rId2"/>
    <p:sldId id="634" r:id="rId3"/>
    <p:sldId id="64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47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3" autoAdjust="0"/>
    <p:restoredTop sz="90909" autoAdjust="0"/>
  </p:normalViewPr>
  <p:slideViewPr>
    <p:cSldViewPr snapToGrid="0">
      <p:cViewPr>
        <p:scale>
          <a:sx n="100" d="100"/>
          <a:sy n="100" d="100"/>
        </p:scale>
        <p:origin x="-296" y="1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‹N›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/>
              <a:t>Click to edit Master text styles</a:t>
            </a:r>
          </a:p>
          <a:p>
            <a:pPr lvl="1"/>
            <a:r>
              <a:rPr lang="en-GB" altLang="ja-JP" noProof="0"/>
              <a:t>Second level</a:t>
            </a:r>
          </a:p>
          <a:p>
            <a:pPr lvl="2"/>
            <a:r>
              <a:rPr lang="en-GB" altLang="ja-JP" noProof="0"/>
              <a:t>Third level</a:t>
            </a:r>
          </a:p>
          <a:p>
            <a:pPr lvl="3"/>
            <a:r>
              <a:rPr lang="en-GB" altLang="ja-JP" noProof="0"/>
              <a:t>Fourth level</a:t>
            </a:r>
          </a:p>
          <a:p>
            <a:pPr lvl="4"/>
            <a:r>
              <a:rPr lang="en-GB" altLang="ja-JP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‹N›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</a:rPr>
              <a:t>th</a:t>
            </a:r>
            <a:r>
              <a:rPr lang="en-GB" altLang="ja-JP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‹N›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‹N›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ja-JP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 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ja-JP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‹N›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‹N›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900">
                <a:ea typeface="MS PGothic" panose="020B0600070205080204" pitchFamily="50" charset="-128"/>
              </a:rPr>
              <a:t/>
            </a:r>
            <a:br>
              <a:rPr lang="en-US" altLang="en-US" sz="2900">
                <a:ea typeface="MS PGothic" panose="020B0600070205080204" pitchFamily="50" charset="-128"/>
              </a:rPr>
            </a:br>
            <a:r>
              <a:rPr lang="en-US" altLang="en-US" sz="2900">
                <a:ea typeface="MS PGothic" panose="020B0600070205080204" pitchFamily="50" charset="-128"/>
              </a:rPr>
              <a:t/>
            </a: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 smtClean="0">
                <a:solidFill>
                  <a:srgbClr val="FF0000"/>
                </a:solidFill>
              </a:rPr>
              <a:t>3GPP </a:t>
            </a:r>
            <a:r>
              <a:rPr lang="en-GB" sz="5400" b="1" dirty="0">
                <a:solidFill>
                  <a:srgbClr val="FF0000"/>
                </a:solidFill>
              </a:rPr>
              <a:t>Workshop </a:t>
            </a:r>
            <a:r>
              <a:rPr lang="en-GB" altLang="ja-JP" sz="5400" b="1" dirty="0">
                <a:solidFill>
                  <a:srgbClr val="FF0000"/>
                </a:solidFill>
              </a:rPr>
              <a:t>on “5G” submission towards IMT-2020</a:t>
            </a:r>
            <a:endParaRPr lang="en-GB" altLang="ja-JP" sz="2400" b="1" dirty="0">
              <a:solidFill>
                <a:schemeClr val="accent1"/>
              </a:solidFill>
            </a:endParaRP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 smtClean="0">
                <a:ea typeface="MS PGothic" panose="020B0600070205080204" pitchFamily="50" charset="-128"/>
              </a:rPr>
              <a:t>3GPP TSG RAN</a:t>
            </a:r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37882" y="430306"/>
            <a:ext cx="35060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3GPP TSG RAN Meeting #78</a:t>
            </a:r>
          </a:p>
          <a:p>
            <a:r>
              <a:rPr lang="en-US" sz="1400" dirty="0"/>
              <a:t>Lisbon, Portugal, December 18 - 21, 2017</a:t>
            </a:r>
          </a:p>
          <a:p>
            <a:endParaRPr lang="en-US" sz="1400" b="1" dirty="0"/>
          </a:p>
          <a:p>
            <a:r>
              <a:rPr lang="it-IT" sz="1400" dirty="0" smtClean="0"/>
              <a:t>RP-172772</a:t>
            </a:r>
            <a:endParaRPr lang="it-IT" sz="1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400" dirty="0"/>
              <a:t>3GPP presented its plans for the submission of “5G” for inclusion in IMT-2020 during the ITU-R WP5D meeting in October 2017.</a:t>
            </a:r>
          </a:p>
          <a:p>
            <a:r>
              <a:rPr lang="en-US" sz="2400" dirty="0"/>
              <a:t>At the end of the workshop a request was raised to organize a meeting between 3GPP and Evaluation Groups to provide an insight on the technology and ensure alignment of simulation scenarios. </a:t>
            </a:r>
          </a:p>
          <a:p>
            <a:r>
              <a:rPr lang="en-US" sz="2400" dirty="0"/>
              <a:t>Possible dates are to be evaluated, but likely after the conclusion of Rel-15 Self Evaluation (September 2018).</a:t>
            </a:r>
            <a:endParaRPr lang="it-IT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98168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871757"/>
          </a:xfrm>
        </p:spPr>
        <p:txBody>
          <a:bodyPr/>
          <a:lstStyle/>
          <a:p>
            <a:pPr lvl="0"/>
            <a:r>
              <a:rPr lang="en-US" sz="1600" dirty="0"/>
              <a:t>Organize a 3GPP Workshop on “5G</a:t>
            </a:r>
            <a:r>
              <a:rPr lang="en-US" sz="1600" dirty="0" smtClean="0"/>
              <a:t>” in 2018</a:t>
            </a:r>
            <a:endParaRPr lang="en-US" sz="1600" dirty="0"/>
          </a:p>
          <a:p>
            <a:pPr lvl="1"/>
            <a:r>
              <a:rPr lang="en-US" sz="1600" dirty="0"/>
              <a:t>1 ½ day workshop </a:t>
            </a:r>
            <a:endParaRPr lang="en-US" sz="1600" dirty="0" smtClean="0"/>
          </a:p>
          <a:p>
            <a:pPr lvl="1"/>
            <a:r>
              <a:rPr lang="en-US" sz="1600" dirty="0" smtClean="0"/>
              <a:t>From October 24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, 13:00 to October 25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, 17:00</a:t>
            </a:r>
          </a:p>
          <a:p>
            <a:pPr lvl="1"/>
            <a:r>
              <a:rPr lang="en-US" sz="1600" dirty="0" smtClean="0"/>
              <a:t>Tentative host</a:t>
            </a:r>
            <a:r>
              <a:rPr lang="en-US" sz="1600" dirty="0" smtClean="0"/>
              <a:t>: European Commission in </a:t>
            </a:r>
            <a:r>
              <a:rPr lang="en-US" sz="1600" dirty="0" err="1" smtClean="0"/>
              <a:t>Bruxelles</a:t>
            </a:r>
            <a:r>
              <a:rPr lang="en-US" sz="1600" dirty="0" smtClean="0"/>
              <a:t> </a:t>
            </a:r>
            <a:r>
              <a:rPr lang="en-US" sz="1600" dirty="0" smtClean="0"/>
              <a:t>(pending confirmation)</a:t>
            </a:r>
            <a:endParaRPr lang="en-US" sz="1600" dirty="0"/>
          </a:p>
          <a:p>
            <a:r>
              <a:rPr lang="en-US" sz="1600" dirty="0"/>
              <a:t>Target audience: Independent Evaluation Groups , Regulators, </a:t>
            </a:r>
            <a:r>
              <a:rPr lang="en-US" sz="1600" dirty="0" smtClean="0"/>
              <a:t>Administrations, Verticals</a:t>
            </a:r>
            <a:endParaRPr lang="it-IT" sz="1600" dirty="0"/>
          </a:p>
          <a:p>
            <a:r>
              <a:rPr lang="en-US" sz="1600" dirty="0"/>
              <a:t>Scope:</a:t>
            </a:r>
          </a:p>
          <a:p>
            <a:pPr lvl="1"/>
            <a:r>
              <a:rPr lang="en-US" sz="1600" dirty="0"/>
              <a:t>Present to Independent Evaluation Groups the 3GPP submission to WP5D in October </a:t>
            </a:r>
          </a:p>
          <a:p>
            <a:pPr lvl="1"/>
            <a:r>
              <a:rPr lang="en-US" sz="1600" dirty="0">
                <a:cs typeface="+mn-cs"/>
              </a:rPr>
              <a:t>Provide insights to the “5G” proposal</a:t>
            </a:r>
          </a:p>
          <a:p>
            <a:r>
              <a:rPr lang="en-US" sz="1600" dirty="0"/>
              <a:t>Proposed agenda: (Details TBD in later stage)</a:t>
            </a:r>
          </a:p>
          <a:p>
            <a:pPr lvl="1"/>
            <a:r>
              <a:rPr lang="en-US" sz="1600" dirty="0">
                <a:cs typeface="+mn-cs"/>
              </a:rPr>
              <a:t>Specific technical features of the “5G” proposal </a:t>
            </a:r>
          </a:p>
          <a:p>
            <a:pPr lvl="1"/>
            <a:r>
              <a:rPr lang="en-US" sz="1600" dirty="0">
                <a:cs typeface="+mn-cs"/>
              </a:rPr>
              <a:t>Submission templates </a:t>
            </a:r>
          </a:p>
          <a:p>
            <a:pPr lvl="2"/>
            <a:r>
              <a:rPr lang="en-US" sz="1600" dirty="0">
                <a:cs typeface="+mn-cs"/>
              </a:rPr>
              <a:t>Description characteristics template, link budget template, and compliance templates</a:t>
            </a:r>
          </a:p>
          <a:p>
            <a:pPr lvl="1"/>
            <a:r>
              <a:rPr lang="en-US" sz="1600" dirty="0">
                <a:cs typeface="+mn-cs"/>
              </a:rPr>
              <a:t>Self-Evaluation results (including simulation  assumptions and calibration) </a:t>
            </a:r>
          </a:p>
          <a:p>
            <a:pPr lvl="1"/>
            <a:r>
              <a:rPr lang="en-US" sz="1600" dirty="0">
                <a:cs typeface="+mn-cs"/>
              </a:rPr>
              <a:t>Anticipations on the final submission with </a:t>
            </a:r>
            <a:r>
              <a:rPr lang="en-US" sz="1600" dirty="0" err="1">
                <a:cs typeface="+mn-cs"/>
              </a:rPr>
              <a:t>Rel</a:t>
            </a:r>
            <a:r>
              <a:rPr lang="en-US" sz="1600" dirty="0">
                <a:cs typeface="+mn-cs"/>
              </a:rPr>
              <a:t> 15 and </a:t>
            </a:r>
            <a:r>
              <a:rPr lang="en-US" sz="1600" dirty="0" err="1">
                <a:cs typeface="+mn-cs"/>
              </a:rPr>
              <a:t>Rel</a:t>
            </a:r>
            <a:r>
              <a:rPr lang="en-US" sz="1600" dirty="0">
                <a:cs typeface="+mn-cs"/>
              </a:rPr>
              <a:t> 16 </a:t>
            </a:r>
            <a:r>
              <a:rPr lang="en-US" sz="1600" dirty="0" smtClean="0">
                <a:cs typeface="+mn-cs"/>
              </a:rPr>
              <a:t>contents</a:t>
            </a:r>
          </a:p>
          <a:p>
            <a:pPr lvl="1"/>
            <a:r>
              <a:rPr lang="en-US" sz="1600" dirty="0" smtClean="0">
                <a:cs typeface="+mn-cs"/>
              </a:rPr>
              <a:t>Overview of System Aspects</a:t>
            </a:r>
            <a:endParaRPr lang="it-IT" sz="1600" dirty="0"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655155060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221464</TotalTime>
  <Words>219</Words>
  <Application>Microsoft Office PowerPoint</Application>
  <PresentationFormat>Presentazione su schermo (4:3)</PresentationFormat>
  <Paragraphs>30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4" baseType="lpstr">
      <vt:lpstr>1_3gpp</vt:lpstr>
      <vt:lpstr>  </vt:lpstr>
      <vt:lpstr>Background</vt:lpstr>
      <vt:lpstr>RAN Agreement</vt:lpstr>
    </vt:vector>
  </TitlesOfParts>
  <Company>FUJITSU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Romano Giovanni</cp:lastModifiedBy>
  <cp:revision>3725</cp:revision>
  <dcterms:created xsi:type="dcterms:W3CDTF">2009-06-03T18:05:22Z</dcterms:created>
  <dcterms:modified xsi:type="dcterms:W3CDTF">2017-12-21T12:18:34Z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(3)45i7QjrN/bI25cHecOaKP2UvSQpu0Hcgw6BDoJNZiSU13Mo4Qd4MyfctRSskFQoU9OQE9EoW
LeTKAeS8lZR6ZaivOBEzCI3WgxNTXbLqmROC5YxjZVceMid+t7cjZ7G6XprUBAwvKLv13l4H
jhRIm+5nDi+elPTRvV3iOAMo2cB7edoDkpAxpLNcl0VUq9n9HOp92hoJnImYzEnwt6Yy3G4h
Bu0WS6fOqXylUP4YOE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Opq81oia+RzltaMxqVsJ8HRrNPAD3hskPWu6ODdPaEhFd9ccQK1Eu3
oROQDdb7z/y8ST/W8XYVHrYlWLMTooMhQz6AJzUmX8V69PbI5W4CJfrHpHOdd1Dng0Pz/xuV
9QqePJjwu75bhSKzB3tFy2Jk1D1kIlu/nkwYV+I6c9z1dsLPMK3FFrZDazh/54XBMWF9Kfgb
p/syD0qdl0yP2Ufxt3vQbENBqpuye3rRFnic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1513082001</vt:lpwstr>
  </property>
  <property fmtid="{D5CDD505-2E9C-101B-9397-08002B2CF9AE}" pid="16" name="_2015_ms_pID_7253432">
    <vt:lpwstr>cg==</vt:lpwstr>
  </property>
</Properties>
</file>