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477" r:id="rId2"/>
    <p:sldId id="1035" r:id="rId3"/>
    <p:sldId id="1037" r:id="rId4"/>
    <p:sldId id="1039" r:id="rId5"/>
    <p:sldId id="1036" r:id="rId6"/>
    <p:sldId id="1038" r:id="rId7"/>
  </p:sldIdLst>
  <p:sldSz cx="9144000" cy="6858000" type="screen4x3"/>
  <p:notesSz cx="6797675" cy="987425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E923A2"/>
    <a:srgbClr val="B1D254"/>
    <a:srgbClr val="C0504D"/>
    <a:srgbClr val="72AF2F"/>
    <a:srgbClr val="72732F"/>
    <a:srgbClr val="16D1F6"/>
    <a:srgbClr val="37F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10" autoAdjust="0"/>
  </p:normalViewPr>
  <p:slideViewPr>
    <p:cSldViewPr>
      <p:cViewPr varScale="1">
        <p:scale>
          <a:sx n="65" d="100"/>
          <a:sy n="65" d="100"/>
        </p:scale>
        <p:origin x="864" y="6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3" d="100"/>
          <a:sy n="83" d="100"/>
        </p:scale>
        <p:origin x="3948"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0640B80-B386-4D4E-9F68-1AB12861F8FF}" type="slidenum">
              <a:rPr lang="en-GB" altLang="en-US"/>
              <a:pPr>
                <a:defRPr/>
              </a:pPr>
              <a:t>‹#›</a:t>
            </a:fld>
            <a:endParaRPr lang="en-GB" altLang="en-US"/>
          </a:p>
        </p:txBody>
      </p:sp>
    </p:spTree>
    <p:extLst>
      <p:ext uri="{BB962C8B-B14F-4D97-AF65-F5344CB8AC3E}">
        <p14:creationId xmlns:p14="http://schemas.microsoft.com/office/powerpoint/2010/main" val="3744020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F82CE59-4785-4CD8-8819-B5C73D069CE4}" type="slidenum">
              <a:rPr lang="en-GB" altLang="en-US"/>
              <a:pPr>
                <a:defRPr/>
              </a:pPr>
              <a:t>‹#›</a:t>
            </a:fld>
            <a:endParaRPr lang="en-GB" altLang="en-US"/>
          </a:p>
        </p:txBody>
      </p:sp>
    </p:spTree>
    <p:extLst>
      <p:ext uri="{BB962C8B-B14F-4D97-AF65-F5344CB8AC3E}">
        <p14:creationId xmlns:p14="http://schemas.microsoft.com/office/powerpoint/2010/main" val="24267480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928688" y="738188"/>
            <a:ext cx="4941887" cy="3706812"/>
          </a:xfrm>
          <a:ln/>
        </p:spPr>
      </p:sp>
      <p:sp>
        <p:nvSpPr>
          <p:cNvPr id="5123" name="Rectangle 3"/>
          <p:cNvSpPr>
            <a:spLocks noGrp="1" noChangeArrowheads="1"/>
          </p:cNvSpPr>
          <p:nvPr>
            <p:ph type="body" idx="1"/>
          </p:nvPr>
        </p:nvSpPr>
        <p:spPr>
          <a:xfrm>
            <a:off x="904875" y="4692650"/>
            <a:ext cx="4987925"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542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2</a:t>
            </a:fld>
            <a:endParaRPr lang="en-GB" altLang="en-US"/>
          </a:p>
        </p:txBody>
      </p:sp>
    </p:spTree>
    <p:extLst>
      <p:ext uri="{BB962C8B-B14F-4D97-AF65-F5344CB8AC3E}">
        <p14:creationId xmlns:p14="http://schemas.microsoft.com/office/powerpoint/2010/main" val="652270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3</a:t>
            </a:fld>
            <a:endParaRPr lang="en-GB" altLang="en-US"/>
          </a:p>
        </p:txBody>
      </p:sp>
    </p:spTree>
    <p:extLst>
      <p:ext uri="{BB962C8B-B14F-4D97-AF65-F5344CB8AC3E}">
        <p14:creationId xmlns:p14="http://schemas.microsoft.com/office/powerpoint/2010/main" val="1438108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4</a:t>
            </a:fld>
            <a:endParaRPr lang="en-GB" altLang="en-US"/>
          </a:p>
        </p:txBody>
      </p:sp>
    </p:spTree>
    <p:extLst>
      <p:ext uri="{BB962C8B-B14F-4D97-AF65-F5344CB8AC3E}">
        <p14:creationId xmlns:p14="http://schemas.microsoft.com/office/powerpoint/2010/main" val="1523995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5</a:t>
            </a:fld>
            <a:endParaRPr lang="en-GB" altLang="en-US"/>
          </a:p>
        </p:txBody>
      </p:sp>
    </p:spTree>
    <p:extLst>
      <p:ext uri="{BB962C8B-B14F-4D97-AF65-F5344CB8AC3E}">
        <p14:creationId xmlns:p14="http://schemas.microsoft.com/office/powerpoint/2010/main" val="3827802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6</a:t>
            </a:fld>
            <a:endParaRPr lang="en-GB" altLang="en-US"/>
          </a:p>
        </p:txBody>
      </p:sp>
    </p:spTree>
    <p:extLst>
      <p:ext uri="{BB962C8B-B14F-4D97-AF65-F5344CB8AC3E}">
        <p14:creationId xmlns:p14="http://schemas.microsoft.com/office/powerpoint/2010/main" val="901324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6834188" cy="710952"/>
          </a:xfrm>
        </p:spPr>
        <p:txBody>
          <a:bodyPr/>
          <a:lstStyle>
            <a:lvl1pPr>
              <a:defRPr sz="4000"/>
            </a:lvl1pPr>
          </a:lstStyle>
          <a:p>
            <a:r>
              <a:rPr lang="en-US" dirty="0" smtClean="0"/>
              <a:t>Click to edit Master title style</a:t>
            </a:r>
            <a:endParaRPr lang="en-US" dirty="0"/>
          </a:p>
        </p:txBody>
      </p:sp>
      <p:sp>
        <p:nvSpPr>
          <p:cNvPr id="3" name="Text Placeholder 2"/>
          <p:cNvSpPr>
            <a:spLocks noGrp="1"/>
          </p:cNvSpPr>
          <p:nvPr>
            <p:ph type="subTitle" idx="1"/>
          </p:nvPr>
        </p:nvSpPr>
        <p:spPr>
          <a:xfrm>
            <a:off x="467544" y="3140968"/>
            <a:ext cx="6840760" cy="1752600"/>
          </a:xfrm>
        </p:spPr>
        <p:txBody>
          <a:bodyPr/>
          <a:lstStyle>
            <a:lvl1pPr marL="0" indent="0" algn="l">
              <a:buFontTx/>
              <a:buNone/>
              <a:defRPr sz="1800" smtClean="0"/>
            </a:lvl1pPr>
          </a:lstStyle>
          <a:p>
            <a:r>
              <a:rPr lang="en-US" dirty="0" smtClean="0"/>
              <a:t>Click to edit Master subtitle style</a:t>
            </a:r>
          </a:p>
        </p:txBody>
      </p:sp>
    </p:spTree>
    <p:extLst>
      <p:ext uri="{BB962C8B-B14F-4D97-AF65-F5344CB8AC3E}">
        <p14:creationId xmlns:p14="http://schemas.microsoft.com/office/powerpoint/2010/main" val="31323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er +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79390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er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16982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556792"/>
            <a:ext cx="8291513" cy="475193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770685"/>
            <a:ext cx="6817739" cy="792162"/>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288253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I title (long)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988840"/>
            <a:ext cx="8291513" cy="43198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1268759"/>
            <a:ext cx="6817739" cy="720081"/>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4106029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28"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8" descr="green.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7200" y="6426200"/>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59151"/>
            <a:ext cx="7178675" cy="276999"/>
          </a:xfrm>
          <a:prstGeom prst="rect">
            <a:avLst/>
          </a:prstGeom>
          <a:noFill/>
          <a:ln>
            <a:noFill/>
          </a:ln>
          <a:extLst/>
        </p:spPr>
        <p:txBody>
          <a:bodyPr anchor="ct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smtClean="0">
                <a:solidFill>
                  <a:schemeClr val="bg1"/>
                </a:solidFill>
              </a:rPr>
              <a:t>© 3GPP 2017 RP-172755</a:t>
            </a:r>
            <a:endParaRPr lang="en-US" altLang="en-US" sz="1200" b="1" dirty="0" smtClean="0">
              <a:solidFill>
                <a:schemeClr val="bg1"/>
              </a:solidFill>
            </a:endParaRPr>
          </a:p>
        </p:txBody>
      </p:sp>
      <p:sp>
        <p:nvSpPr>
          <p:cNvPr id="1038" name="Slide Number Placeholder 4"/>
          <p:cNvSpPr txBox="1">
            <a:spLocks noGrp="1"/>
          </p:cNvSpPr>
          <p:nvPr/>
        </p:nvSpPr>
        <p:spPr bwMode="auto">
          <a:xfrm>
            <a:off x="8532813" y="6486525"/>
            <a:ext cx="395287" cy="222250"/>
          </a:xfrm>
          <a:prstGeom prst="rect">
            <a:avLst/>
          </a:prstGeom>
          <a:noFill/>
          <a:ln>
            <a:noFill/>
          </a:ln>
          <a:extLst/>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defRPr/>
            </a:pPr>
            <a:fld id="{AA28F4F4-A8B4-4AAE-BABA-D79D9217C2BA}" type="slidenum">
              <a:rPr lang="en-GB" altLang="en-US" sz="1100" smtClean="0">
                <a:solidFill>
                  <a:schemeClr val="bg1"/>
                </a:solidFill>
              </a:rPr>
              <a:pPr algn="ctr" eaLnBrk="1" hangingPunct="1">
                <a:defRPr/>
              </a:pPr>
              <a:t>‹#›</a:t>
            </a:fld>
            <a:endParaRPr lang="en-GB" altLang="en-US"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3300"/>
          </a:solidFill>
          <a:latin typeface="+mj-lt"/>
          <a:ea typeface="+mj-ea"/>
          <a:cs typeface="+mj-cs"/>
        </a:defRPr>
      </a:lvl1pPr>
      <a:lvl2pPr algn="l" rtl="0" eaLnBrk="0" fontAlgn="base" hangingPunct="0">
        <a:spcBef>
          <a:spcPct val="0"/>
        </a:spcBef>
        <a:spcAft>
          <a:spcPct val="0"/>
        </a:spcAft>
        <a:defRPr sz="3200">
          <a:solidFill>
            <a:srgbClr val="FF3300"/>
          </a:solidFill>
          <a:latin typeface="Calibri" pitchFamily="34" charset="0"/>
        </a:defRPr>
      </a:lvl2pPr>
      <a:lvl3pPr algn="l" rtl="0" eaLnBrk="0" fontAlgn="base" hangingPunct="0">
        <a:spcBef>
          <a:spcPct val="0"/>
        </a:spcBef>
        <a:spcAft>
          <a:spcPct val="0"/>
        </a:spcAft>
        <a:defRPr sz="3200">
          <a:solidFill>
            <a:srgbClr val="FF3300"/>
          </a:solidFill>
          <a:latin typeface="Calibri" pitchFamily="34" charset="0"/>
        </a:defRPr>
      </a:lvl3pPr>
      <a:lvl4pPr algn="l" rtl="0" eaLnBrk="0" fontAlgn="base" hangingPunct="0">
        <a:spcBef>
          <a:spcPct val="0"/>
        </a:spcBef>
        <a:spcAft>
          <a:spcPct val="0"/>
        </a:spcAft>
        <a:defRPr sz="3200">
          <a:solidFill>
            <a:srgbClr val="FF3300"/>
          </a:solidFill>
          <a:latin typeface="Calibri" pitchFamily="34" charset="0"/>
        </a:defRPr>
      </a:lvl4pPr>
      <a:lvl5pPr algn="l" rtl="0" eaLnBrk="0" fontAlgn="base" hangingPunct="0">
        <a:spcBef>
          <a:spcPct val="0"/>
        </a:spcBef>
        <a:spcAft>
          <a:spcPct val="0"/>
        </a:spcAft>
        <a:defRPr sz="3200">
          <a:solidFill>
            <a:srgbClr val="FF33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35000"/>
        </a:spcBef>
        <a:spcAft>
          <a:spcPct val="0"/>
        </a:spcAft>
        <a:buSzPct val="70000"/>
        <a:buBlip>
          <a:blip r:embed="rId10"/>
        </a:buBlip>
        <a:defRPr sz="2000">
          <a:solidFill>
            <a:schemeClr val="tx1"/>
          </a:solidFill>
          <a:latin typeface="+mn-lt"/>
          <a:ea typeface="+mn-ea"/>
          <a:cs typeface="+mn-cs"/>
        </a:defRPr>
      </a:lvl1pPr>
      <a:lvl2pPr marL="742950" indent="-285750" algn="l" rtl="0" eaLnBrk="0" fontAlgn="base" hangingPunct="0">
        <a:spcBef>
          <a:spcPct val="10000"/>
        </a:spcBef>
        <a:spcAft>
          <a:spcPct val="0"/>
        </a:spcAft>
        <a:buClr>
          <a:srgbClr val="C00000"/>
        </a:buClr>
        <a:buSzPct val="70000"/>
        <a:buFont typeface="Arial" panose="020B0604020202020204" pitchFamily="34" charset="0"/>
        <a:buChar char="•"/>
        <a:defRPr>
          <a:solidFill>
            <a:schemeClr val="tx1"/>
          </a:solidFill>
          <a:latin typeface="+mn-lt"/>
        </a:defRPr>
      </a:lvl2pPr>
      <a:lvl3pPr marL="1143000" indent="-228600" algn="l" rtl="0" eaLnBrk="0" fontAlgn="base" hangingPunct="0">
        <a:spcBef>
          <a:spcPct val="10000"/>
        </a:spcBef>
        <a:spcAft>
          <a:spcPct val="0"/>
        </a:spcAft>
        <a:buSzPct val="70000"/>
        <a:buFont typeface="Arial" panose="020B0604020202020204" pitchFamily="34" charset="0"/>
        <a:buChar char="•"/>
        <a:defRPr sz="1600">
          <a:solidFill>
            <a:schemeClr val="tx1"/>
          </a:solidFill>
          <a:latin typeface="+mn-lt"/>
        </a:defRPr>
      </a:lvl3pPr>
      <a:lvl4pPr marL="1600200" indent="-228600" algn="l" rtl="0" eaLnBrk="0" fontAlgn="base" hangingPunct="0">
        <a:spcBef>
          <a:spcPct val="5000"/>
        </a:spcBef>
        <a:spcAft>
          <a:spcPct val="0"/>
        </a:spcAft>
        <a:buSzPct val="70000"/>
        <a:buFont typeface="Arial" panose="020B0604020202020204" pitchFamily="34" charset="0"/>
        <a:buChar char="–"/>
        <a:defRPr sz="1600">
          <a:solidFill>
            <a:schemeClr val="tx1"/>
          </a:solidFill>
          <a:latin typeface="+mn-lt"/>
        </a:defRPr>
      </a:lvl4pPr>
      <a:lvl5pPr marL="2057400" indent="-228600" algn="l" rtl="0" eaLnBrk="0" fontAlgn="base" hangingPunct="0">
        <a:spcBef>
          <a:spcPct val="5000"/>
        </a:spcBef>
        <a:spcAft>
          <a:spcPct val="0"/>
        </a:spcAft>
        <a:buSzPct val="70000"/>
        <a:buFont typeface="Arial" panose="020B0604020202020204" pitchFamily="34" charset="0"/>
        <a:buChar char="»"/>
        <a:defRPr sz="14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55576" y="168592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title"/>
          </p:nvPr>
        </p:nvSpPr>
        <p:spPr/>
        <p:txBody>
          <a:bodyPr/>
          <a:lstStyle/>
          <a:p>
            <a:r>
              <a:rPr lang="en-US" altLang="en-US" sz="4000" dirty="0" smtClean="0"/>
              <a:t/>
            </a:r>
            <a:br>
              <a:rPr lang="en-US" altLang="en-US" sz="4000" dirty="0" smtClean="0"/>
            </a:br>
            <a:r>
              <a:rPr lang="en-US" altLang="en-US" sz="4000" dirty="0" smtClean="0"/>
              <a:t/>
            </a:r>
            <a:br>
              <a:rPr lang="en-US" altLang="en-US" sz="4000" dirty="0" smtClean="0"/>
            </a:br>
            <a:endParaRPr lang="en-GB" altLang="en-US" sz="4000" dirty="0" smtClean="0"/>
          </a:p>
        </p:txBody>
      </p:sp>
      <p:sp>
        <p:nvSpPr>
          <p:cNvPr id="12351" name="Text Box 63"/>
          <p:cNvSpPr txBox="1">
            <a:spLocks noChangeArrowheads="1"/>
          </p:cNvSpPr>
          <p:nvPr/>
        </p:nvSpPr>
        <p:spPr bwMode="auto">
          <a:xfrm>
            <a:off x="539552" y="2459038"/>
            <a:ext cx="7704856" cy="1446550"/>
          </a:xfrm>
          <a:prstGeom prst="rect">
            <a:avLst/>
          </a:prstGeom>
          <a:noFill/>
          <a:ln w="9525">
            <a:noFill/>
            <a:miter lim="800000"/>
            <a:headEnd/>
            <a:tailEnd/>
          </a:ln>
          <a:effectLst/>
        </p:spPr>
        <p:txBody>
          <a:bodyPr wrap="square">
            <a:spAutoFit/>
          </a:bodyPr>
          <a:lstStyle/>
          <a:p>
            <a:pPr algn="ctr">
              <a:defRPr/>
            </a:pPr>
            <a:r>
              <a:rPr lang="en-GB" sz="4400" dirty="0" smtClean="0">
                <a:solidFill>
                  <a:srgbClr val="FF3300"/>
                </a:solidFill>
                <a:effectLst>
                  <a:outerShdw blurRad="38100" dist="38100" dir="2700000" algn="tl">
                    <a:srgbClr val="C0C0C0"/>
                  </a:outerShdw>
                </a:effectLst>
                <a:latin typeface="Arial" charset="0"/>
                <a:cs typeface="Arial" charset="0"/>
              </a:rPr>
              <a:t>Handling CRs from LTE </a:t>
            </a:r>
            <a:r>
              <a:rPr lang="en-GB" sz="4400" dirty="0">
                <a:solidFill>
                  <a:srgbClr val="FF3300"/>
                </a:solidFill>
                <a:effectLst>
                  <a:outerShdw blurRad="38100" dist="38100" dir="2700000" algn="tl">
                    <a:srgbClr val="C0C0C0"/>
                  </a:outerShdw>
                </a:effectLst>
                <a:latin typeface="Arial" charset="0"/>
                <a:cs typeface="Arial" charset="0"/>
              </a:rPr>
              <a:t>Rel-15 </a:t>
            </a:r>
            <a:r>
              <a:rPr lang="en-GB" sz="4400" dirty="0" smtClean="0">
                <a:solidFill>
                  <a:srgbClr val="FF3300"/>
                </a:solidFill>
                <a:effectLst>
                  <a:outerShdw blurRad="38100" dist="38100" dir="2700000" algn="tl">
                    <a:srgbClr val="C0C0C0"/>
                  </a:outerShdw>
                </a:effectLst>
                <a:latin typeface="Arial" charset="0"/>
                <a:cs typeface="Arial" charset="0"/>
              </a:rPr>
              <a:t>WIs prior to June 2018</a:t>
            </a:r>
            <a:endParaRPr lang="en-US" sz="4400" dirty="0">
              <a:solidFill>
                <a:srgbClr val="FF3300"/>
              </a:solidFill>
              <a:effectLst>
                <a:outerShdw blurRad="38100" dist="38100" dir="2700000" algn="tl">
                  <a:srgbClr val="C0C0C0"/>
                </a:outerShdw>
              </a:effectLst>
              <a:latin typeface="Arial" charset="0"/>
              <a:cs typeface="Arial" charset="0"/>
            </a:endParaRPr>
          </a:p>
        </p:txBody>
      </p:sp>
      <p:sp>
        <p:nvSpPr>
          <p:cNvPr id="4101" name="Text Box 65"/>
          <p:cNvSpPr txBox="1">
            <a:spLocks noChangeArrowheads="1"/>
          </p:cNvSpPr>
          <p:nvPr/>
        </p:nvSpPr>
        <p:spPr bwMode="auto">
          <a:xfrm>
            <a:off x="361950" y="288925"/>
            <a:ext cx="58467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spcBef>
                <a:spcPct val="50000"/>
              </a:spcBef>
              <a:buSzTx/>
              <a:buFontTx/>
              <a:buNone/>
            </a:pPr>
            <a:r>
              <a:rPr lang="en-US" altLang="en-US" b="1" i="1" dirty="0">
                <a:latin typeface="Arial" panose="020B0604020202020204" pitchFamily="34" charset="0"/>
                <a:cs typeface="Times New Roman" panose="02020603050405020304" pitchFamily="18" charset="0"/>
              </a:rPr>
              <a:t>3GPP TSG </a:t>
            </a:r>
            <a:r>
              <a:rPr lang="en-US" altLang="en-US" b="1" i="1" dirty="0" smtClean="0">
                <a:latin typeface="Arial" panose="020B0604020202020204" pitchFamily="34" charset="0"/>
                <a:cs typeface="Times New Roman" panose="02020603050405020304" pitchFamily="18" charset="0"/>
              </a:rPr>
              <a:t>RAN#78</a:t>
            </a:r>
            <a:r>
              <a:rPr lang="en-US" altLang="en-US" b="1" i="1" dirty="0">
                <a:latin typeface="Arial" panose="020B0604020202020204" pitchFamily="34" charset="0"/>
                <a:cs typeface="Times New Roman" panose="02020603050405020304" pitchFamily="18" charset="0"/>
              </a:rPr>
              <a:t/>
            </a:r>
            <a:br>
              <a:rPr lang="en-US" altLang="en-US" b="1" i="1" dirty="0">
                <a:latin typeface="Arial" panose="020B0604020202020204" pitchFamily="34" charset="0"/>
                <a:cs typeface="Times New Roman" panose="02020603050405020304" pitchFamily="18" charset="0"/>
              </a:rPr>
            </a:br>
            <a:r>
              <a:rPr lang="en-US" altLang="en-US" b="1" i="1" dirty="0" smtClean="0">
                <a:latin typeface="Arial" panose="020B0604020202020204" pitchFamily="34" charset="0"/>
                <a:cs typeface="Times New Roman" panose="02020603050405020304" pitchFamily="18" charset="0"/>
              </a:rPr>
              <a:t>Lisbon, Portugal</a:t>
            </a:r>
            <a:r>
              <a:rPr lang="sv-SE" altLang="en-US" b="1" i="1" dirty="0" smtClean="0">
                <a:latin typeface="Arial" panose="020B0604020202020204" pitchFamily="34" charset="0"/>
                <a:cs typeface="Times New Roman" panose="02020603050405020304" pitchFamily="18" charset="0"/>
              </a:rPr>
              <a:t>, 18th </a:t>
            </a:r>
            <a:r>
              <a:rPr lang="sv-SE" altLang="en-US" b="1" i="1" dirty="0">
                <a:latin typeface="Arial" panose="020B0604020202020204" pitchFamily="34" charset="0"/>
                <a:cs typeface="Times New Roman" panose="02020603050405020304" pitchFamily="18" charset="0"/>
              </a:rPr>
              <a:t>- </a:t>
            </a:r>
            <a:r>
              <a:rPr lang="sv-SE" altLang="en-US" b="1" i="1" dirty="0" smtClean="0">
                <a:latin typeface="Arial" panose="020B0604020202020204" pitchFamily="34" charset="0"/>
                <a:cs typeface="Times New Roman" panose="02020603050405020304" pitchFamily="18" charset="0"/>
              </a:rPr>
              <a:t>21st December </a:t>
            </a:r>
            <a:r>
              <a:rPr lang="sv-SE" altLang="en-US" b="1" i="1" dirty="0">
                <a:latin typeface="Arial" panose="020B0604020202020204" pitchFamily="34" charset="0"/>
                <a:cs typeface="Times New Roman" panose="02020603050405020304" pitchFamily="18" charset="0"/>
              </a:rPr>
              <a:t>2017</a:t>
            </a:r>
            <a:r>
              <a:rPr lang="en-US" altLang="en-US" b="1" i="1" dirty="0">
                <a:latin typeface="Arial" panose="020B0604020202020204" pitchFamily="34" charset="0"/>
                <a:cs typeface="Times New Roman" panose="02020603050405020304" pitchFamily="18" charset="0"/>
              </a:rPr>
              <a:t> </a:t>
            </a:r>
          </a:p>
        </p:txBody>
      </p:sp>
      <p:sp>
        <p:nvSpPr>
          <p:cNvPr id="4102" name="TextBox 1"/>
          <p:cNvSpPr txBox="1">
            <a:spLocks noChangeArrowheads="1"/>
          </p:cNvSpPr>
          <p:nvPr/>
        </p:nvSpPr>
        <p:spPr bwMode="auto">
          <a:xfrm>
            <a:off x="2467084" y="4173537"/>
            <a:ext cx="41969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lnSpc>
                <a:spcPct val="120000"/>
              </a:lnSpc>
              <a:spcBef>
                <a:spcPct val="0"/>
              </a:spcBef>
              <a:buSzTx/>
              <a:buFontTx/>
              <a:buNone/>
            </a:pPr>
            <a:r>
              <a:rPr lang="en-GB" altLang="en-US" sz="1600" dirty="0">
                <a:latin typeface="Arial" panose="020B0604020202020204" pitchFamily="34" charset="0"/>
              </a:rPr>
              <a:t>RAN2 Chair: 	Richard </a:t>
            </a:r>
            <a:r>
              <a:rPr lang="en-GB" altLang="en-US" sz="1600" dirty="0" smtClean="0">
                <a:latin typeface="Arial" panose="020B0604020202020204" pitchFamily="34" charset="0"/>
              </a:rPr>
              <a:t>Burbidge (Intel)</a:t>
            </a:r>
            <a:endParaRPr lang="en-GB" altLang="en-US" sz="1600" dirty="0">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 for handling </a:t>
            </a:r>
            <a:r>
              <a:rPr lang="en-GB" dirty="0"/>
              <a:t>RAN2 </a:t>
            </a:r>
            <a:r>
              <a:rPr lang="en-GB" dirty="0" smtClean="0"/>
              <a:t>CRs </a:t>
            </a:r>
            <a:r>
              <a:rPr lang="en-GB" dirty="0"/>
              <a:t>from LTE Rel-15 WIs prior to June 2018</a:t>
            </a:r>
          </a:p>
        </p:txBody>
      </p:sp>
      <p:sp>
        <p:nvSpPr>
          <p:cNvPr id="3" name="Content Placeholder 2"/>
          <p:cNvSpPr>
            <a:spLocks noGrp="1"/>
          </p:cNvSpPr>
          <p:nvPr>
            <p:ph idx="1"/>
          </p:nvPr>
        </p:nvSpPr>
        <p:spPr/>
        <p:txBody>
          <a:bodyPr/>
          <a:lstStyle/>
          <a:p>
            <a:r>
              <a:rPr lang="en-GB" sz="1800" dirty="0" smtClean="0"/>
              <a:t>Implementation in the specs of all agreed RAN2 </a:t>
            </a:r>
            <a:r>
              <a:rPr lang="en-GB" sz="1800" dirty="0"/>
              <a:t>CRs </a:t>
            </a:r>
            <a:r>
              <a:rPr lang="en-GB" sz="1800" dirty="0" smtClean="0"/>
              <a:t>(stage 2 and stage 3) from </a:t>
            </a:r>
            <a:r>
              <a:rPr lang="en-GB" sz="1800" dirty="0"/>
              <a:t>LTE </a:t>
            </a:r>
            <a:r>
              <a:rPr lang="en-GB" sz="1800" dirty="0" smtClean="0"/>
              <a:t>Rel-15 WIs </a:t>
            </a:r>
            <a:r>
              <a:rPr lang="en-GB" sz="1800" dirty="0"/>
              <a:t>will be deferred until June </a:t>
            </a:r>
            <a:r>
              <a:rPr lang="en-GB" sz="1800" dirty="0" smtClean="0"/>
              <a:t>2018</a:t>
            </a:r>
          </a:p>
          <a:p>
            <a:pPr lvl="1"/>
            <a:r>
              <a:rPr lang="en-GB" sz="1600" dirty="0" smtClean="0"/>
              <a:t>Applies to RAN2 </a:t>
            </a:r>
            <a:r>
              <a:rPr lang="en-GB" sz="1600" dirty="0"/>
              <a:t>CRs from LTE Rel-15 WIs </a:t>
            </a:r>
            <a:r>
              <a:rPr lang="en-GB" sz="1600" dirty="0" smtClean="0"/>
              <a:t>for all RAN2 specs (not just RRC)</a:t>
            </a:r>
          </a:p>
          <a:p>
            <a:r>
              <a:rPr lang="en-GB" sz="1800" dirty="0" smtClean="0"/>
              <a:t>WI will be declared 99% complete and no TUs allocated to subsequent meetings.  SR will be submitted to subsequent RAN meetings until all CRs are approved.</a:t>
            </a:r>
          </a:p>
          <a:p>
            <a:r>
              <a:rPr lang="en-GB" sz="1800" dirty="0" smtClean="0"/>
              <a:t>During Q1 and Q2 2018, the deferred CRs be may </a:t>
            </a:r>
            <a:r>
              <a:rPr lang="en-GB" sz="1800" dirty="0"/>
              <a:t>be </a:t>
            </a:r>
            <a:r>
              <a:rPr lang="en-GB" sz="1800" dirty="0" smtClean="0"/>
              <a:t>corrected</a:t>
            </a:r>
          </a:p>
          <a:p>
            <a:pPr lvl="1"/>
            <a:r>
              <a:rPr lang="en-GB" sz="1600" dirty="0" smtClean="0"/>
              <a:t>Corrections to be discussed in RAN2 based on pseudo/draft </a:t>
            </a:r>
            <a:r>
              <a:rPr lang="en-GB" sz="1600" dirty="0"/>
              <a:t>CRs </a:t>
            </a:r>
            <a:r>
              <a:rPr lang="en-GB" sz="1600" dirty="0" smtClean="0"/>
              <a:t>(with CR coversheet content required)</a:t>
            </a:r>
          </a:p>
          <a:p>
            <a:pPr lvl="1"/>
            <a:r>
              <a:rPr lang="en-GB" sz="1600" dirty="0" smtClean="0"/>
              <a:t>A running CR containing </a:t>
            </a:r>
            <a:r>
              <a:rPr lang="en-GB" sz="1600" dirty="0"/>
              <a:t>any agreed </a:t>
            </a:r>
            <a:r>
              <a:rPr lang="en-GB" sz="1600" dirty="0" smtClean="0"/>
              <a:t>corrections </a:t>
            </a:r>
            <a:r>
              <a:rPr lang="en-GB" sz="1600" dirty="0"/>
              <a:t>will be </a:t>
            </a:r>
            <a:r>
              <a:rPr lang="en-GB" sz="1600" dirty="0" smtClean="0"/>
              <a:t>maintained. (A rapporteur will implement the agreed pseudo/draft CRs into the running CR)</a:t>
            </a:r>
            <a:endParaRPr lang="en-GB" sz="1600" dirty="0"/>
          </a:p>
          <a:p>
            <a:r>
              <a:rPr lang="en-GB" sz="1800" dirty="0" smtClean="0"/>
              <a:t>Before RAN2#102 </a:t>
            </a:r>
            <a:r>
              <a:rPr lang="en-GB" sz="1800" dirty="0"/>
              <a:t>(May 2018) the </a:t>
            </a:r>
            <a:r>
              <a:rPr lang="en-GB" sz="1800" dirty="0" smtClean="0"/>
              <a:t>CRs mus</a:t>
            </a:r>
            <a:r>
              <a:rPr lang="en-GB" sz="1800" dirty="0"/>
              <a:t>t</a:t>
            </a:r>
            <a:r>
              <a:rPr lang="en-GB" sz="1800" dirty="0" smtClean="0"/>
              <a:t> </a:t>
            </a:r>
            <a:r>
              <a:rPr lang="en-GB" sz="1800" dirty="0"/>
              <a:t>updated to be </a:t>
            </a:r>
            <a:r>
              <a:rPr lang="en-GB" sz="1800" dirty="0" smtClean="0"/>
              <a:t>based on </a:t>
            </a:r>
            <a:r>
              <a:rPr lang="en-GB" sz="1800" dirty="0"/>
              <a:t>the latest </a:t>
            </a:r>
            <a:r>
              <a:rPr lang="en-GB" sz="1800" dirty="0" smtClean="0"/>
              <a:t>version </a:t>
            </a:r>
            <a:r>
              <a:rPr lang="en-GB" sz="1800" dirty="0"/>
              <a:t>of the </a:t>
            </a:r>
            <a:r>
              <a:rPr lang="en-GB" sz="1800" dirty="0" smtClean="0"/>
              <a:t>specs</a:t>
            </a:r>
          </a:p>
          <a:p>
            <a:r>
              <a:rPr lang="en-GB" sz="1800" dirty="0" smtClean="0"/>
              <a:t>CRs will be agreed in RAN2#102 and submitted to RAN#80 for approval</a:t>
            </a:r>
          </a:p>
          <a:p>
            <a:r>
              <a:rPr lang="en-GB" sz="1800" dirty="0" smtClean="0"/>
              <a:t>CRs </a:t>
            </a:r>
            <a:r>
              <a:rPr lang="en-GB" sz="1800" dirty="0"/>
              <a:t>will be implemented </a:t>
            </a:r>
            <a:r>
              <a:rPr lang="en-GB" sz="1800" dirty="0" smtClean="0"/>
              <a:t>in the spec after RAN#80</a:t>
            </a:r>
          </a:p>
          <a:p>
            <a:r>
              <a:rPr lang="en-GB" sz="1800" dirty="0" smtClean="0"/>
              <a:t>Corrections CRs to 36.331 for EN-DC handled in normal way. </a:t>
            </a:r>
          </a:p>
        </p:txBody>
      </p:sp>
    </p:spTree>
    <p:extLst>
      <p:ext uri="{BB962C8B-B14F-4D97-AF65-F5344CB8AC3E}">
        <p14:creationId xmlns:p14="http://schemas.microsoft.com/office/powerpoint/2010/main" val="912206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 </a:t>
            </a:r>
            <a:r>
              <a:rPr lang="en-GB" dirty="0"/>
              <a:t>Rel-15 WIs </a:t>
            </a:r>
            <a:r>
              <a:rPr lang="en-GB" dirty="0" smtClean="0"/>
              <a:t>due to complete at RAN#79 (March 2018)</a:t>
            </a:r>
            <a:endParaRPr lang="en-GB" dirty="0"/>
          </a:p>
        </p:txBody>
      </p:sp>
      <p:sp>
        <p:nvSpPr>
          <p:cNvPr id="3" name="Content Placeholder 2"/>
          <p:cNvSpPr>
            <a:spLocks noGrp="1"/>
          </p:cNvSpPr>
          <p:nvPr>
            <p:ph idx="1"/>
          </p:nvPr>
        </p:nvSpPr>
        <p:spPr/>
        <p:txBody>
          <a:bodyPr/>
          <a:lstStyle/>
          <a:p>
            <a:r>
              <a:rPr lang="en-GB" dirty="0" smtClean="0"/>
              <a:t>3 </a:t>
            </a:r>
            <a:r>
              <a:rPr lang="en-GB" dirty="0"/>
              <a:t>LTE Rel-15 </a:t>
            </a:r>
            <a:r>
              <a:rPr lang="en-GB" dirty="0" smtClean="0"/>
              <a:t>WIs are due to be completed in March 2018 (UDC, 1024QAM, </a:t>
            </a:r>
            <a:r>
              <a:rPr lang="en-GB" dirty="0" err="1" smtClean="0"/>
              <a:t>feCOMP</a:t>
            </a:r>
            <a:r>
              <a:rPr lang="en-GB" dirty="0" smtClean="0"/>
              <a:t>)</a:t>
            </a:r>
          </a:p>
          <a:p>
            <a:pPr lvl="1"/>
            <a:r>
              <a:rPr lang="en-GB" dirty="0" smtClean="0"/>
              <a:t>Final running CRs will be endorsed at RAN2#101 but not submitted to RAN#79 for approval</a:t>
            </a:r>
          </a:p>
          <a:p>
            <a:pPr lvl="1"/>
            <a:r>
              <a:rPr lang="en-GB" dirty="0" smtClean="0"/>
              <a:t>SR to RAN#79 will indicate the that WI will is 99% complete. </a:t>
            </a:r>
          </a:p>
          <a:p>
            <a:pPr lvl="1"/>
            <a:r>
              <a:rPr lang="en-GB" dirty="0" smtClean="0"/>
              <a:t>CRs to be updated to latest spec, corrected, and agreed prior to RAN#80 following same principle as described on previous slide. </a:t>
            </a:r>
          </a:p>
          <a:p>
            <a:pPr lvl="1"/>
            <a:endParaRPr lang="en-GB" dirty="0" smtClean="0"/>
          </a:p>
        </p:txBody>
      </p:sp>
    </p:spTree>
    <p:extLst>
      <p:ext uri="{BB962C8B-B14F-4D97-AF65-F5344CB8AC3E}">
        <p14:creationId xmlns:p14="http://schemas.microsoft.com/office/powerpoint/2010/main" val="1017797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RAN WGs</a:t>
            </a:r>
            <a:endParaRPr lang="en-GB" dirty="0"/>
          </a:p>
        </p:txBody>
      </p:sp>
      <p:sp>
        <p:nvSpPr>
          <p:cNvPr id="3" name="Content Placeholder 2"/>
          <p:cNvSpPr>
            <a:spLocks noGrp="1"/>
          </p:cNvSpPr>
          <p:nvPr>
            <p:ph idx="1"/>
          </p:nvPr>
        </p:nvSpPr>
        <p:spPr/>
        <p:txBody>
          <a:bodyPr/>
          <a:lstStyle/>
          <a:p>
            <a:r>
              <a:rPr lang="en-GB" dirty="0" smtClean="0"/>
              <a:t>RAN1, RAN3, and RAN4 </a:t>
            </a:r>
            <a:r>
              <a:rPr lang="en-GB" baseline="0" dirty="0" smtClean="0"/>
              <a:t>agreed </a:t>
            </a:r>
            <a:r>
              <a:rPr lang="en-GB" dirty="0" smtClean="0"/>
              <a:t>CRs </a:t>
            </a:r>
            <a:r>
              <a:rPr lang="en-GB" dirty="0"/>
              <a:t>from LTE Rel-15 WIs </a:t>
            </a:r>
            <a:r>
              <a:rPr lang="en-GB" dirty="0" smtClean="0"/>
              <a:t>will be approved by RAN and implemented in the specifications, with subsequent corrections based on CRs.</a:t>
            </a:r>
            <a:endParaRPr lang="en-GB" baseline="0" dirty="0" smtClean="0"/>
          </a:p>
          <a:p>
            <a:pPr marL="0" indent="0">
              <a:buNone/>
            </a:pPr>
            <a:endParaRPr lang="en-GB" dirty="0"/>
          </a:p>
        </p:txBody>
      </p:sp>
    </p:spTree>
    <p:extLst>
      <p:ext uri="{BB962C8B-B14F-4D97-AF65-F5344CB8AC3E}">
        <p14:creationId xmlns:p14="http://schemas.microsoft.com/office/powerpoint/2010/main" val="2624333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Observation regarding June 2018 ASN.1</a:t>
            </a:r>
            <a:endParaRPr lang="en-GB" dirty="0"/>
          </a:p>
        </p:txBody>
      </p:sp>
      <p:sp>
        <p:nvSpPr>
          <p:cNvPr id="3" name="Content Placeholder 2"/>
          <p:cNvSpPr>
            <a:spLocks noGrp="1"/>
          </p:cNvSpPr>
          <p:nvPr>
            <p:ph idx="1"/>
          </p:nvPr>
        </p:nvSpPr>
        <p:spPr/>
        <p:txBody>
          <a:bodyPr/>
          <a:lstStyle/>
          <a:p>
            <a:r>
              <a:rPr lang="en-GB" dirty="0" smtClean="0"/>
              <a:t>June 2018 LTE RRC will contain frozen Rel-15 ASN.1 and non-frozen Rel-15 ASN.1</a:t>
            </a:r>
          </a:p>
          <a:p>
            <a:pPr lvl="1"/>
            <a:r>
              <a:rPr lang="en-GB" dirty="0" smtClean="0"/>
              <a:t>This is not significantly different from any version of ASN.1 prior to ASN.1 freeze. For example, ASN.1 from 36.331v15.0.0 (i.e. the Dec 2017 spec after this meeting) will have frozen Rel-14 ASN.1 and non frozen Rel-15 ASN.1. Whether the frozen and non frozen parts are from the same release or from different releases does not have any impact on that actual ASN.1 structure.</a:t>
            </a:r>
          </a:p>
          <a:p>
            <a:r>
              <a:rPr lang="en-GB" dirty="0" smtClean="0"/>
              <a:t>The above observation is also true of June 2018 NR RRC that will contain from Rel-15 ASN.1 (for NSA) and non frozen Rel-15 ASN.1 (for SA).</a:t>
            </a:r>
          </a:p>
        </p:txBody>
      </p:sp>
    </p:spTree>
    <p:extLst>
      <p:ext uri="{BB962C8B-B14F-4D97-AF65-F5344CB8AC3E}">
        <p14:creationId xmlns:p14="http://schemas.microsoft.com/office/powerpoint/2010/main" val="3608994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CRs</a:t>
            </a:r>
            <a:r>
              <a:rPr lang="en-GB" baseline="0" dirty="0" smtClean="0"/>
              <a:t> submitted </a:t>
            </a:r>
            <a:r>
              <a:rPr lang="en-GB" dirty="0"/>
              <a:t>for block </a:t>
            </a:r>
            <a:r>
              <a:rPr lang="en-GB" dirty="0" smtClean="0"/>
              <a:t>approval at </a:t>
            </a:r>
            <a:r>
              <a:rPr lang="en-GB" baseline="0" dirty="0" smtClean="0"/>
              <a:t>RAN#78 for which implementation is deferred until </a:t>
            </a:r>
            <a:r>
              <a:rPr lang="en-GB" dirty="0" smtClean="0"/>
              <a:t>June 2018</a:t>
            </a:r>
            <a:endParaRPr lang="en-GB" dirty="0"/>
          </a:p>
        </p:txBody>
      </p:sp>
      <p:sp>
        <p:nvSpPr>
          <p:cNvPr id="3" name="Content Placeholder 2"/>
          <p:cNvSpPr>
            <a:spLocks noGrp="1"/>
          </p:cNvSpPr>
          <p:nvPr>
            <p:ph idx="1"/>
          </p:nvPr>
        </p:nvSpPr>
        <p:spPr>
          <a:xfrm>
            <a:off x="453794" y="1988840"/>
            <a:ext cx="8229600" cy="4525963"/>
          </a:xfrm>
        </p:spPr>
        <p:txBody>
          <a:bodyPr/>
          <a:lstStyle/>
          <a:p>
            <a:r>
              <a:rPr lang="en-GB" smtClean="0"/>
              <a:t>RP-172618	RAN2 CRs to Shortened TTI and processing time for LTE</a:t>
            </a:r>
          </a:p>
          <a:p>
            <a:r>
              <a:rPr lang="en-GB" smtClean="0"/>
              <a:t>RP-172619</a:t>
            </a:r>
            <a:r>
              <a:rPr lang="en-GB" dirty="0"/>
              <a:t>	RAN2 CRs to Further video enhancements for LTE</a:t>
            </a:r>
          </a:p>
          <a:p>
            <a:r>
              <a:rPr lang="en-GB" dirty="0"/>
              <a:t>RP-172620	RAN2 CRs to Quality of Experience (QoE) Measurement Collection for streaming services in </a:t>
            </a:r>
            <a:r>
              <a:rPr lang="en-GB" dirty="0" smtClean="0"/>
              <a:t>E-UTRAN</a:t>
            </a:r>
            <a:endParaRPr lang="en-GB" dirty="0"/>
          </a:p>
        </p:txBody>
      </p:sp>
    </p:spTree>
    <p:extLst>
      <p:ext uri="{BB962C8B-B14F-4D97-AF65-F5344CB8AC3E}">
        <p14:creationId xmlns:p14="http://schemas.microsoft.com/office/powerpoint/2010/main" val="920517838"/>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104955</TotalTime>
  <Words>464</Words>
  <Application>Microsoft Office PowerPoint</Application>
  <PresentationFormat>On-screen Show (4:3)</PresentationFormat>
  <Paragraphs>35</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3gpp</vt:lpstr>
      <vt:lpstr>  </vt:lpstr>
      <vt:lpstr>Conclusion for handling RAN2 CRs from LTE Rel-15 WIs prior to June 2018</vt:lpstr>
      <vt:lpstr>LTE Rel-15 WIs due to complete at RAN#79 (March 2018)</vt:lpstr>
      <vt:lpstr>Other RAN WGs</vt:lpstr>
      <vt:lpstr>Observation regarding June 2018 ASN.1</vt:lpstr>
      <vt:lpstr>CRs submitted for block approval at RAN#78 for which implementation is deferred until June 2018</vt:lpstr>
    </vt:vector>
  </TitlesOfParts>
  <Company>Intel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RAN2 status report to RAN</dc:title>
  <dc:creator>richard.c.burbidge@intel.com</dc:creator>
  <cp:keywords>Report; RAN2, CTPClassification=CTP_IC:VisualMarkings=</cp:keywords>
  <cp:lastModifiedBy>RB</cp:lastModifiedBy>
  <cp:revision>4772</cp:revision>
  <dcterms:created xsi:type="dcterms:W3CDTF">2009-11-27T05:15:11Z</dcterms:created>
  <dcterms:modified xsi:type="dcterms:W3CDTF">2017-12-20T14:39:43Z</dcterms:modified>
  <cp:category>Report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1322428612</vt:lpwstr>
  </property>
  <property fmtid="{D5CDD505-2E9C-101B-9397-08002B2CF9AE}" pid="3" name="UpdateProcess">
    <vt:lpwstr>End</vt:lpwstr>
  </property>
  <property fmtid="{D5CDD505-2E9C-101B-9397-08002B2CF9AE}" pid="4" name="TitusGUID">
    <vt:lpwstr>16f5c419-6267-4835-8653-c4da3b64ff41</vt:lpwstr>
  </property>
  <property fmtid="{D5CDD505-2E9C-101B-9397-08002B2CF9AE}" pid="5" name="CTP_BU">
    <vt:lpwstr>NEXT GEN AND STANDARDS GROUP</vt:lpwstr>
  </property>
  <property fmtid="{D5CDD505-2E9C-101B-9397-08002B2CF9AE}" pid="6" name="CTP_TimeStamp">
    <vt:lpwstr>2017-12-20 14:39:43Z</vt:lpwstr>
  </property>
  <property fmtid="{D5CDD505-2E9C-101B-9397-08002B2CF9AE}" pid="7" name="CTPClassification">
    <vt:lpwstr>CTP_IC</vt:lpwstr>
  </property>
</Properties>
</file>