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2" r:id="rId4"/>
    <p:sldId id="258" r:id="rId5"/>
    <p:sldId id="263" r:id="rId6"/>
    <p:sldId id="259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65" autoAdjust="0"/>
    <p:restoredTop sz="94280" autoAdjust="0"/>
  </p:normalViewPr>
  <p:slideViewPr>
    <p:cSldViewPr snapToGrid="0">
      <p:cViewPr varScale="1">
        <p:scale>
          <a:sx n="72" d="100"/>
          <a:sy n="72" d="100"/>
        </p:scale>
        <p:origin x="10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091DDD-99ED-4B43-818C-BA0C90E65E02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A3B134-D9CF-41D8-B56F-FA7DB7544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60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3B134-D9CF-41D8-B56F-FA7DB7544CE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94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3CDCE-CA8D-433E-915D-01037B6405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5E570B-8796-400B-9F85-63EC324084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755DD2-C4A7-41E0-BB11-614B7BCCA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D39F8-405C-4970-9A41-4A46453DF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B3A17-FEA0-4535-AF8A-A60D5DDA2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77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05D2B-C769-4802-AAB5-0FDA8A074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0C8EC7-C59C-42DA-8680-56A968F059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116601-E26F-44CE-9DC2-E502FFF15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3EC38E-7A7F-4C55-BFF9-4A98A1B9A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59B31-4F05-4082-8888-4C16BB8CF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79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F7B2A9-19FA-4CC4-B892-A5566C7312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17F26A-9385-402E-8D57-4FECB95A62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161A06-3E62-4061-B500-8307F08DF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6666E-4904-4224-8226-EB398ADED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46021D-FBEB-40B6-A5FC-C5F9D033C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840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0D1CE-58CF-469C-99DB-9F98F752E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B80FD0-F217-488D-850A-3FFF00952D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5FE751-4FDE-4846-8CF6-2DE135F23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E538CE-6C50-4C8F-B6F6-B70D43680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C2D654-EA9E-42A5-9B64-B8962ABE0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319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8E089-C7D1-40E5-B8CB-3BBD59DEB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0FC655-9CE7-4F8D-B891-C09875C663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BBE910-D422-4560-850E-7DA0977C0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12E8E1-86EC-49A0-AEBF-9148AFD27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64438-C3CB-46C7-BD1F-790063BE0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698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1AC54-D969-49F8-A891-76F1DF2C2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4060D-A146-4942-A656-4736618C6B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8CCEE6-0A8F-4DF0-B70D-3D7692498F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30673D-9C53-4E91-B864-761360850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7602D3-403F-4FE8-8914-55D9E2002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8231E1-F7BC-454B-A026-B9CAEFE72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755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0DAE1-5C09-426D-BF20-EAC416C21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0DE672-1714-447C-BAF2-2046CC472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B829D8-EDF3-4B9B-8703-D78800629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980217-E269-40E0-9155-441F28AF65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136607-6A27-4D85-94BF-AF53A1EA53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BE8D72-EC8C-4676-8868-DF968BABD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22AA37-431A-449B-9738-039B1079F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12E178-AD05-483B-8F5D-A1E9DED15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91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018CD-9BD1-447E-8046-12D16D8C8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2E9124-9F9D-402C-9ABE-7C09CF978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02D9A5-083C-4185-97E5-EE9A50395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C46131-AC9C-4984-AA3A-E5C571ED9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818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E63068-FC3E-4822-A1F2-A10165D66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D37FE-95BC-4332-A3AA-369D2EAF4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1C21CD-DFBE-4C7A-A07D-CD9569013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177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41923-02A3-4747-AEF4-BF97BC333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13ADE1-3250-46F8-97E3-550B4FAD3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89C525-9F1C-4566-9C11-968DFBD69B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35326F-465D-4C57-B94A-314A90CC6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E6309-CA24-4991-BAF8-BC5863307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BD7BC9-DF63-4C4C-9400-F9303B1B6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954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6206B-1956-4981-8976-F917738A0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11FD40-390C-4976-92DE-8FED509DAB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2E4CD2-C4BD-412B-8EF4-E9CD535B39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A2BF55-E759-4F66-89C2-82E082297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77FF8D-D6CF-45A0-9A84-8A7C93894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DE2C1E-E303-444B-BEC8-9DD16DB65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068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44FD0C-AD6A-493C-81DD-7D13EAD5A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29794F-0961-49AA-B32B-6B155D3B9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D007BE-D271-467A-8EF1-CB4DE3BC6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4C75F-9D57-428B-B70E-EFECA90527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0E3AA-FCEA-423B-B314-E9CCE8D243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78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0B287-C995-4ED2-B9A6-80F30D8B16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NR High-Reliability URLLC scope for RAN1/RAN2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8A8A1E-D35B-400C-99DF-9613FB642C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C8F7A6-400F-4193-B8DA-716AADF0A24D}"/>
              </a:ext>
            </a:extLst>
          </p:cNvPr>
          <p:cNvSpPr txBox="1"/>
          <p:nvPr/>
        </p:nvSpPr>
        <p:spPr>
          <a:xfrm>
            <a:off x="10270435" y="318052"/>
            <a:ext cx="1435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RP-17172751</a:t>
            </a:r>
          </a:p>
          <a:p>
            <a:r>
              <a:rPr lang="en-US" dirty="0"/>
              <a:t>Ag 9.2.1</a:t>
            </a:r>
          </a:p>
        </p:txBody>
      </p:sp>
    </p:spTree>
    <p:extLst>
      <p:ext uri="{BB962C8B-B14F-4D97-AF65-F5344CB8AC3E}">
        <p14:creationId xmlns:p14="http://schemas.microsoft.com/office/powerpoint/2010/main" val="2217338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5E258-FA38-45D5-A422-65CB77349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D433E-BBA3-45DE-95F9-8A4F7EE821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 WID captures (</a:t>
            </a:r>
            <a:r>
              <a:rPr lang="en-GB" dirty="0"/>
              <a:t>RP-172115</a:t>
            </a:r>
            <a:r>
              <a:rPr lang="en-US" dirty="0"/>
              <a:t>): </a:t>
            </a:r>
          </a:p>
          <a:p>
            <a:pPr hangingPunct="0"/>
            <a:r>
              <a:rPr lang="en-GB" i="1" dirty="0"/>
              <a:t>Support of ultra-reliable part of URLLC [RAN1, RAN2, RAN4]</a:t>
            </a:r>
            <a:endParaRPr lang="sv-SE" i="1" dirty="0"/>
          </a:p>
          <a:p>
            <a:pPr lvl="1" hangingPunct="0"/>
            <a:r>
              <a:rPr lang="en-GB" i="1" dirty="0"/>
              <a:t>Identify techniques to meet the URLLC requirements set forth by [TR38.913] starting after RAN#76 </a:t>
            </a:r>
            <a:endParaRPr lang="sv-SE" i="1" dirty="0"/>
          </a:p>
          <a:p>
            <a:pPr lvl="1" hangingPunct="0"/>
            <a:r>
              <a:rPr lang="en-GB" i="1" dirty="0"/>
              <a:t>Conduct corresponding URLLC specific normative work after RAN#78 for the selected techniques</a:t>
            </a:r>
            <a:endParaRPr lang="sv-SE" i="1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302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2D825-1F12-42B5-86E1-95EC10622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RAN1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BED4EF-A518-41A3-95A5-412881A3C7F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PDCCH</a:t>
            </a:r>
          </a:p>
          <a:p>
            <a:pPr lvl="1"/>
            <a:r>
              <a:rPr lang="en-US" dirty="0"/>
              <a:t>Compact DCI in DCI format 0_0 and 1_0</a:t>
            </a:r>
          </a:p>
          <a:p>
            <a:pPr lvl="1"/>
            <a:r>
              <a:rPr lang="en-US" dirty="0"/>
              <a:t>Support of aggregation level 16 targeting high reliability and coverage</a:t>
            </a:r>
          </a:p>
          <a:p>
            <a:r>
              <a:rPr lang="en-US" dirty="0"/>
              <a:t>HARQ/Scheduling</a:t>
            </a:r>
          </a:p>
          <a:p>
            <a:pPr lvl="1"/>
            <a:r>
              <a:rPr lang="en-US" dirty="0"/>
              <a:t>Data channel repetition for dynamic assignment/grant and for configured grant</a:t>
            </a:r>
          </a:p>
          <a:p>
            <a:pPr lvl="2"/>
            <a:r>
              <a:rPr lang="en-US" dirty="0"/>
              <a:t>Factors 1, 2, 4 </a:t>
            </a:r>
            <a:r>
              <a:rPr lang="en-US"/>
              <a:t>and 8</a:t>
            </a:r>
            <a:endParaRPr lang="sv-SE" dirty="0"/>
          </a:p>
          <a:p>
            <a:pPr lvl="1"/>
            <a:r>
              <a:rPr lang="en-US" dirty="0"/>
              <a:t>Repetition on UCI  on PUCCH over multiple slots</a:t>
            </a:r>
            <a:endParaRPr lang="sv-SE" dirty="0"/>
          </a:p>
          <a:p>
            <a:pPr lvl="2"/>
            <a:r>
              <a:rPr lang="en-US" dirty="0"/>
              <a:t>Factors 1, 2, 4 and 8</a:t>
            </a:r>
          </a:p>
          <a:p>
            <a:pPr lvl="1"/>
            <a:r>
              <a:rPr lang="en-US" dirty="0"/>
              <a:t>Configured UL grant and short SR periodicity</a:t>
            </a:r>
          </a:p>
          <a:p>
            <a:pPr lvl="2"/>
            <a:r>
              <a:rPr lang="en-US" dirty="0"/>
              <a:t>Mainly low latency but also related to high reliability</a:t>
            </a:r>
          </a:p>
          <a:p>
            <a:pPr lvl="1"/>
            <a:r>
              <a:rPr lang="en-US" dirty="0"/>
              <a:t>For UCI on PUSCH, beta offset selection based on DCI</a:t>
            </a:r>
          </a:p>
          <a:p>
            <a:pPr lvl="1"/>
            <a:r>
              <a:rPr lang="en-US" dirty="0"/>
              <a:t>PUSCH frequency hopping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0F44F6-49A4-4A4B-8230-0056864EF09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MCS/CQI table design</a:t>
            </a:r>
          </a:p>
          <a:p>
            <a:pPr lvl="1"/>
            <a:r>
              <a:rPr lang="en-US" dirty="0"/>
              <a:t>Separate CQI table for URLLC</a:t>
            </a:r>
          </a:p>
          <a:p>
            <a:pPr lvl="2"/>
            <a:r>
              <a:rPr lang="en-US" dirty="0"/>
              <a:t>Work remaining</a:t>
            </a:r>
          </a:p>
          <a:p>
            <a:pPr lvl="1"/>
            <a:r>
              <a:rPr lang="en-US" dirty="0"/>
              <a:t>Two target BLER for MCS table design</a:t>
            </a:r>
          </a:p>
          <a:p>
            <a:pPr lvl="2"/>
            <a:r>
              <a:rPr lang="en-US" dirty="0"/>
              <a:t>Work remaining</a:t>
            </a:r>
          </a:p>
          <a:p>
            <a:r>
              <a:rPr lang="en-US" dirty="0"/>
              <a:t>DL preemption</a:t>
            </a:r>
          </a:p>
          <a:p>
            <a:pPr lvl="1"/>
            <a:r>
              <a:rPr lang="en-US" dirty="0"/>
              <a:t>Low latency but also related to high reliability</a:t>
            </a:r>
          </a:p>
          <a:p>
            <a:r>
              <a:rPr lang="en-US" dirty="0"/>
              <a:t>UE assumptions that will impact the reliability level</a:t>
            </a:r>
          </a:p>
          <a:p>
            <a:pPr lvl="1"/>
            <a:r>
              <a:rPr lang="en-US" dirty="0"/>
              <a:t>Assuming 4Tx/Rx at UE side?</a:t>
            </a:r>
          </a:p>
          <a:p>
            <a:pPr lvl="1"/>
            <a:r>
              <a:rPr lang="en-US" dirty="0"/>
              <a:t>Significant large amount of spectrum aggregated to utilize data duplication?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397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84A7B-4ECE-4EF0-82B1-975BB0B36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4FFA14-CA31-4DCB-A22C-DA2BD8779B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Proposed scope in RAN1:</a:t>
            </a:r>
          </a:p>
          <a:p>
            <a:pPr lvl="1"/>
            <a:r>
              <a:rPr lang="en-US" dirty="0"/>
              <a:t>Specify, CQI table and MCS table design targeting high reliability</a:t>
            </a:r>
          </a:p>
          <a:p>
            <a:pPr lvl="2"/>
            <a:r>
              <a:rPr lang="en-US" dirty="0"/>
              <a:t>Based on the following identified need from RAN1 (RAN1 #90bis)</a:t>
            </a:r>
          </a:p>
          <a:p>
            <a:pPr lvl="3"/>
            <a:r>
              <a:rPr lang="en-GB" b="1" i="1" dirty="0"/>
              <a:t>Agreement:</a:t>
            </a:r>
            <a:endParaRPr lang="sv-SE" i="1" dirty="0"/>
          </a:p>
          <a:p>
            <a:pPr lvl="4"/>
            <a:r>
              <a:rPr lang="en-GB" i="1" dirty="0"/>
              <a:t>N separate CQI table(s) are supported for URLLC</a:t>
            </a:r>
            <a:endParaRPr lang="sv-SE" i="1" dirty="0"/>
          </a:p>
          <a:p>
            <a:pPr lvl="5"/>
            <a:r>
              <a:rPr lang="en-US" i="1" dirty="0" err="1"/>
              <a:t>Downselect</a:t>
            </a:r>
            <a:r>
              <a:rPr lang="en-US" i="1" dirty="0"/>
              <a:t> the value of N between 1 or 2</a:t>
            </a:r>
            <a:endParaRPr lang="sv-SE" i="1" dirty="0"/>
          </a:p>
          <a:p>
            <a:pPr lvl="4"/>
            <a:r>
              <a:rPr lang="en-GB" i="1" dirty="0"/>
              <a:t>Two target BLER are supported for URLLC</a:t>
            </a:r>
            <a:endParaRPr lang="sv-SE" i="1" dirty="0"/>
          </a:p>
          <a:p>
            <a:pPr lvl="5"/>
            <a:r>
              <a:rPr lang="en-US" i="1" dirty="0"/>
              <a:t>Note: RRC </a:t>
            </a:r>
            <a:r>
              <a:rPr lang="en-US" i="1" dirty="0" err="1"/>
              <a:t>signalling</a:t>
            </a:r>
            <a:r>
              <a:rPr lang="en-US" i="1" dirty="0"/>
              <a:t> is used by </a:t>
            </a:r>
            <a:r>
              <a:rPr lang="en-US" i="1" dirty="0" err="1"/>
              <a:t>gNB</a:t>
            </a:r>
            <a:r>
              <a:rPr lang="en-US" i="1" dirty="0"/>
              <a:t> to select one of the two target BLER</a:t>
            </a:r>
            <a:endParaRPr lang="sv-SE" i="1" dirty="0"/>
          </a:p>
          <a:p>
            <a:pPr lvl="5"/>
            <a:r>
              <a:rPr lang="en-US" i="1" dirty="0"/>
              <a:t>Note: The configuration of target BLER or CQI table is part of CSI report setting</a:t>
            </a:r>
          </a:p>
          <a:p>
            <a:pPr lvl="1"/>
            <a:r>
              <a:rPr lang="en-US" dirty="0"/>
              <a:t>Study and specify if gains are identified</a:t>
            </a:r>
            <a:endParaRPr lang="sv-SE" dirty="0"/>
          </a:p>
          <a:p>
            <a:pPr lvl="2"/>
            <a:r>
              <a:rPr lang="en-US" dirty="0"/>
              <a:t>Define a new DCI format(s) that has a smaller DCI payload size than DCI format 0-0 and DCI format 1-0 unicast data</a:t>
            </a:r>
            <a:endParaRPr lang="sv-SE" dirty="0"/>
          </a:p>
          <a:p>
            <a:pPr lvl="2"/>
            <a:r>
              <a:rPr lang="en-US" dirty="0"/>
              <a:t>For a given carrier, PDCCH repetitions over same or multiple PDCCH monitoring occasion(s) of the same or multiple CORESET and search space</a:t>
            </a:r>
          </a:p>
          <a:p>
            <a:pPr lvl="2"/>
            <a:r>
              <a:rPr lang="en-US" dirty="0"/>
              <a:t>Handle UL multiplexing of transmission with different reliability requirements (including the potential need for UL UE pre-emption) </a:t>
            </a:r>
          </a:p>
          <a:p>
            <a:pPr lvl="1"/>
            <a:endParaRPr lang="en-US" i="1" dirty="0"/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373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EDEE0-A76D-4EAE-8A9A-807C27F00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 topics (</a:t>
            </a:r>
            <a:r>
              <a:rPr lang="sv-SE" dirty="0"/>
              <a:t>No consensus to </a:t>
            </a:r>
            <a:r>
              <a:rPr lang="sv-SE" dirty="0" err="1"/>
              <a:t>include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66240-E25B-404F-BDF2-98BAB122AEA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 </a:t>
            </a:r>
            <a:r>
              <a:rPr lang="sv-SE" dirty="0"/>
              <a:t>No consensus to </a:t>
            </a:r>
            <a:r>
              <a:rPr lang="sv-SE" dirty="0" err="1"/>
              <a:t>include</a:t>
            </a:r>
            <a:endParaRPr lang="sv-SE" dirty="0"/>
          </a:p>
          <a:p>
            <a:pPr lvl="1"/>
            <a:r>
              <a:rPr lang="en-US" dirty="0"/>
              <a:t>PUSCH </a:t>
            </a:r>
            <a:r>
              <a:rPr lang="sv-SE" dirty="0"/>
              <a:t>UCI </a:t>
            </a:r>
            <a:r>
              <a:rPr lang="sv-SE" dirty="0" err="1"/>
              <a:t>dropping</a:t>
            </a:r>
            <a:r>
              <a:rPr lang="sv-SE" dirty="0"/>
              <a:t> </a:t>
            </a:r>
            <a:r>
              <a:rPr lang="sv-SE" dirty="0" err="1"/>
              <a:t>rules</a:t>
            </a:r>
            <a:r>
              <a:rPr lang="sv-SE" dirty="0"/>
              <a:t> </a:t>
            </a:r>
            <a:r>
              <a:rPr lang="sv-SE" dirty="0" err="1"/>
              <a:t>considering</a:t>
            </a:r>
            <a:r>
              <a:rPr lang="sv-SE" dirty="0"/>
              <a:t> URLLC data in PUSCH</a:t>
            </a:r>
            <a:endParaRPr lang="en-US" dirty="0"/>
          </a:p>
          <a:p>
            <a:pPr lvl="1"/>
            <a:r>
              <a:rPr lang="en-US" dirty="0"/>
              <a:t>For configured UL grant and repetition, the UE may repeat always for K repetitions </a:t>
            </a:r>
          </a:p>
          <a:p>
            <a:pPr lvl="1"/>
            <a:r>
              <a:rPr lang="en-US" dirty="0"/>
              <a:t>Aperiodic CSI on short PUCCH </a:t>
            </a:r>
          </a:p>
          <a:p>
            <a:pPr lvl="1"/>
            <a:r>
              <a:rPr lang="en-US" dirty="0"/>
              <a:t>Channel coding for control and data targeting high reliability</a:t>
            </a:r>
          </a:p>
          <a:p>
            <a:pPr lvl="1"/>
            <a:r>
              <a:rPr lang="en-US" dirty="0"/>
              <a:t>Explicit HARQ-ACK feedback for configured UL grant 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8B9290-9448-431D-94C0-C71D19D02A2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1"/>
            <a:r>
              <a:rPr lang="en-US" dirty="0"/>
              <a:t>Beta offset(s) for UCI handling targeting very low code rate on data on PUSCH</a:t>
            </a:r>
          </a:p>
          <a:p>
            <a:pPr lvl="1"/>
            <a:r>
              <a:rPr lang="en-US" dirty="0"/>
              <a:t>Robust URLLC UCI (CQI) mapping in PUSCH</a:t>
            </a:r>
          </a:p>
          <a:p>
            <a:pPr lvl="1"/>
            <a:r>
              <a:rPr lang="en-US" dirty="0"/>
              <a:t>PUCCH/PUSCH increase the accumulated TPC power control step size</a:t>
            </a:r>
            <a:endParaRPr lang="sv-SE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3359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D3700-8C82-4BD3-96EC-8A5D932DB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2BCF6F-CA4C-445C-B542-2A84CA8DF3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Status: </a:t>
            </a:r>
          </a:p>
          <a:p>
            <a:pPr lvl="1"/>
            <a:r>
              <a:rPr lang="en-US" dirty="0"/>
              <a:t>RAN2 has discussed and progressed on data duplication already before RAN#77. In RAN#77 data duplication was put on hold due to prioritization of Option 3 completion.</a:t>
            </a:r>
            <a:endParaRPr lang="sv-SE" dirty="0"/>
          </a:p>
          <a:p>
            <a:pPr lvl="0"/>
            <a:r>
              <a:rPr lang="en-US" dirty="0"/>
              <a:t>Proposed scope in RAN2: </a:t>
            </a:r>
            <a:endParaRPr lang="sv-SE" dirty="0"/>
          </a:p>
          <a:p>
            <a:pPr lvl="1"/>
            <a:r>
              <a:rPr lang="en-US" dirty="0"/>
              <a:t>RAN2 should continue work on data duplication in DC and CA after RAN#78 as long as Option 3 and Option 2 have been discussed</a:t>
            </a:r>
          </a:p>
          <a:p>
            <a:pPr lvl="2"/>
            <a:r>
              <a:rPr lang="en-US" dirty="0"/>
              <a:t>Note: Completion of data duplication in NR-NR DC is dependent on the general completion of NR-NR DC</a:t>
            </a:r>
          </a:p>
          <a:p>
            <a:pPr lvl="2"/>
            <a:r>
              <a:rPr lang="en-US" dirty="0"/>
              <a:t>Note: For Q1 data duplication is only discussed in the user plane session</a:t>
            </a:r>
          </a:p>
          <a:p>
            <a:pPr lvl="1"/>
            <a:r>
              <a:rPr lang="en-US" dirty="0"/>
              <a:t>In addition, RAN2 should discuss L2/L3 impacts of other RAN1 URLLC features, if any. Discussion takes place once RAN1 has progressed the work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154243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511</Words>
  <Application>Microsoft Office PowerPoint</Application>
  <PresentationFormat>Widescreen</PresentationFormat>
  <Paragraphs>65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NR High-Reliability URLLC scope for RAN1/RAN2</vt:lpstr>
      <vt:lpstr>Background</vt:lpstr>
      <vt:lpstr>Status RAN1</vt:lpstr>
      <vt:lpstr>RAN1 scope</vt:lpstr>
      <vt:lpstr>RAN1 topics (No consensus to include)</vt:lpstr>
      <vt:lpstr>RAN2 scope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URLLC scope for RAN1/RAN2</dc:title>
  <dc:creator>Ericsson</dc:creator>
  <cp:lastModifiedBy>Ericsson</cp:lastModifiedBy>
  <cp:revision>45</cp:revision>
  <dcterms:created xsi:type="dcterms:W3CDTF">2017-12-18T11:50:18Z</dcterms:created>
  <dcterms:modified xsi:type="dcterms:W3CDTF">2017-12-21T08:09:44Z</dcterms:modified>
</cp:coreProperties>
</file>